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3.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4.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5.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6.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notesSlides/notesSlide7.xml" ContentType="application/vnd.openxmlformats-officedocument.presentationml.notesSlid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notesSlides/notesSlide8.xml" ContentType="application/vnd.openxmlformats-officedocument.presentationml.notesSlide+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notesSlides/notesSlide9.xml" ContentType="application/vnd.openxmlformats-officedocument.presentationml.notesSlide+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notesSlides/notesSlide10.xml" ContentType="application/vnd.openxmlformats-officedocument.presentationml.notesSlide+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notesSlides/notesSlide11.xml" ContentType="application/vnd.openxmlformats-officedocument.presentationml.notesSlide+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notesSlides/notesSlide12.xml" ContentType="application/vnd.openxmlformats-officedocument.presentationml.notesSlide+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notesSlides/notesSlide13.xml" ContentType="application/vnd.openxmlformats-officedocument.presentationml.notesSlide+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notesSlides/notesSlide14.xml" ContentType="application/vnd.openxmlformats-officedocument.presentationml.notesSlide+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notesSlides/notesSlide15.xml" ContentType="application/vnd.openxmlformats-officedocument.presentationml.notesSlide+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notesSlides/notesSlide16.xml" ContentType="application/vnd.openxmlformats-officedocument.presentationml.notesSlid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notesSlides/notesSlide17.xml" ContentType="application/vnd.openxmlformats-officedocument.presentationml.notesSlide+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notesSlides/notesSlide18.xml" ContentType="application/vnd.openxmlformats-officedocument.presentationml.notesSlide+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notesSlides/notesSlide19.xml" ContentType="application/vnd.openxmlformats-officedocument.presentationml.notesSlide+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1" r:id="rId3"/>
    <p:sldMasterId id="2147483652" r:id="rId4"/>
    <p:sldMasterId id="2147483924" r:id="rId5"/>
    <p:sldMasterId id="2147483980" r:id="rId6"/>
    <p:sldMasterId id="2147483992" r:id="rId7"/>
    <p:sldMasterId id="2147484004" r:id="rId8"/>
    <p:sldMasterId id="2147484016" r:id="rId9"/>
  </p:sldMasterIdLst>
  <p:notesMasterIdLst>
    <p:notesMasterId r:id="rId41"/>
  </p:notesMasterIdLst>
  <p:handoutMasterIdLst>
    <p:handoutMasterId r:id="rId42"/>
  </p:handoutMasterIdLst>
  <p:sldIdLst>
    <p:sldId id="294" r:id="rId10"/>
    <p:sldId id="1225" r:id="rId11"/>
    <p:sldId id="1277" r:id="rId12"/>
    <p:sldId id="1278" r:id="rId13"/>
    <p:sldId id="1281" r:id="rId14"/>
    <p:sldId id="1279" r:id="rId15"/>
    <p:sldId id="1280" r:id="rId16"/>
    <p:sldId id="1288" r:id="rId17"/>
    <p:sldId id="1263" r:id="rId18"/>
    <p:sldId id="1227" r:id="rId19"/>
    <p:sldId id="949" r:id="rId20"/>
    <p:sldId id="950" r:id="rId21"/>
    <p:sldId id="951" r:id="rId22"/>
    <p:sldId id="952" r:id="rId23"/>
    <p:sldId id="953" r:id="rId24"/>
    <p:sldId id="956" r:id="rId25"/>
    <p:sldId id="1248" r:id="rId26"/>
    <p:sldId id="1231" r:id="rId27"/>
    <p:sldId id="1249" r:id="rId28"/>
    <p:sldId id="1294" r:id="rId29"/>
    <p:sldId id="1250" r:id="rId30"/>
    <p:sldId id="1298" r:id="rId31"/>
    <p:sldId id="1251" r:id="rId32"/>
    <p:sldId id="1252" r:id="rId33"/>
    <p:sldId id="1253" r:id="rId34"/>
    <p:sldId id="1257" r:id="rId35"/>
    <p:sldId id="1264" r:id="rId36"/>
    <p:sldId id="1239" r:id="rId37"/>
    <p:sldId id="1258" r:id="rId38"/>
    <p:sldId id="1301" r:id="rId39"/>
    <p:sldId id="1300" r:id="rId40"/>
  </p:sldIdLst>
  <p:sldSz cx="9144000" cy="6858000" type="screen4x3"/>
  <p:notesSz cx="7010400" cy="9296400"/>
  <p:custDataLst>
    <p:tags r:id="rId43"/>
  </p:custDataLst>
  <p:defaultTextStyle>
    <a:defPPr>
      <a:defRPr lang="en-US"/>
    </a:defPPr>
    <a:lvl1pPr algn="l" rtl="0" fontAlgn="base">
      <a:spcBef>
        <a:spcPct val="0"/>
      </a:spcBef>
      <a:spcAft>
        <a:spcPct val="0"/>
      </a:spcAft>
      <a:defRPr sz="1400" kern="1200">
        <a:solidFill>
          <a:srgbClr val="003896"/>
        </a:solidFill>
        <a:latin typeface="Arial" charset="0"/>
        <a:ea typeface="+mn-ea"/>
        <a:cs typeface="Arial" charset="0"/>
      </a:defRPr>
    </a:lvl1pPr>
    <a:lvl2pPr marL="457200" algn="l" rtl="0" fontAlgn="base">
      <a:spcBef>
        <a:spcPct val="0"/>
      </a:spcBef>
      <a:spcAft>
        <a:spcPct val="0"/>
      </a:spcAft>
      <a:defRPr sz="1400" kern="1200">
        <a:solidFill>
          <a:srgbClr val="003896"/>
        </a:solidFill>
        <a:latin typeface="Arial" charset="0"/>
        <a:ea typeface="+mn-ea"/>
        <a:cs typeface="Arial" charset="0"/>
      </a:defRPr>
    </a:lvl2pPr>
    <a:lvl3pPr marL="914400" algn="l" rtl="0" fontAlgn="base">
      <a:spcBef>
        <a:spcPct val="0"/>
      </a:spcBef>
      <a:spcAft>
        <a:spcPct val="0"/>
      </a:spcAft>
      <a:defRPr sz="1400" kern="1200">
        <a:solidFill>
          <a:srgbClr val="003896"/>
        </a:solidFill>
        <a:latin typeface="Arial" charset="0"/>
        <a:ea typeface="+mn-ea"/>
        <a:cs typeface="Arial" charset="0"/>
      </a:defRPr>
    </a:lvl3pPr>
    <a:lvl4pPr marL="1371600" algn="l" rtl="0" fontAlgn="base">
      <a:spcBef>
        <a:spcPct val="0"/>
      </a:spcBef>
      <a:spcAft>
        <a:spcPct val="0"/>
      </a:spcAft>
      <a:defRPr sz="1400" kern="1200">
        <a:solidFill>
          <a:srgbClr val="003896"/>
        </a:solidFill>
        <a:latin typeface="Arial" charset="0"/>
        <a:ea typeface="+mn-ea"/>
        <a:cs typeface="Arial" charset="0"/>
      </a:defRPr>
    </a:lvl4pPr>
    <a:lvl5pPr marL="1828800" algn="l" rtl="0" fontAlgn="base">
      <a:spcBef>
        <a:spcPct val="0"/>
      </a:spcBef>
      <a:spcAft>
        <a:spcPct val="0"/>
      </a:spcAft>
      <a:defRPr sz="1400" kern="1200">
        <a:solidFill>
          <a:srgbClr val="003896"/>
        </a:solidFill>
        <a:latin typeface="Arial" charset="0"/>
        <a:ea typeface="+mn-ea"/>
        <a:cs typeface="Arial" charset="0"/>
      </a:defRPr>
    </a:lvl5pPr>
    <a:lvl6pPr marL="2286000" algn="l" defTabSz="914400" rtl="0" eaLnBrk="1" latinLnBrk="0" hangingPunct="1">
      <a:defRPr sz="1400" kern="1200">
        <a:solidFill>
          <a:srgbClr val="003896"/>
        </a:solidFill>
        <a:latin typeface="Arial" charset="0"/>
        <a:ea typeface="+mn-ea"/>
        <a:cs typeface="Arial" charset="0"/>
      </a:defRPr>
    </a:lvl6pPr>
    <a:lvl7pPr marL="2743200" algn="l" defTabSz="914400" rtl="0" eaLnBrk="1" latinLnBrk="0" hangingPunct="1">
      <a:defRPr sz="1400" kern="1200">
        <a:solidFill>
          <a:srgbClr val="003896"/>
        </a:solidFill>
        <a:latin typeface="Arial" charset="0"/>
        <a:ea typeface="+mn-ea"/>
        <a:cs typeface="Arial" charset="0"/>
      </a:defRPr>
    </a:lvl7pPr>
    <a:lvl8pPr marL="3200400" algn="l" defTabSz="914400" rtl="0" eaLnBrk="1" latinLnBrk="0" hangingPunct="1">
      <a:defRPr sz="1400" kern="1200">
        <a:solidFill>
          <a:srgbClr val="003896"/>
        </a:solidFill>
        <a:latin typeface="Arial" charset="0"/>
        <a:ea typeface="+mn-ea"/>
        <a:cs typeface="Arial" charset="0"/>
      </a:defRPr>
    </a:lvl8pPr>
    <a:lvl9pPr marL="3657600" algn="l" defTabSz="914400" rtl="0" eaLnBrk="1" latinLnBrk="0" hangingPunct="1">
      <a:defRPr sz="1400" kern="1200">
        <a:solidFill>
          <a:srgbClr val="003896"/>
        </a:solidFill>
        <a:latin typeface="Arial" charset="0"/>
        <a:ea typeface="+mn-ea"/>
        <a:cs typeface="Arial" charset="0"/>
      </a:defRPr>
    </a:lvl9pPr>
  </p:defaultTextStyle>
  <p:extLst>
    <p:ext uri="{EFAFB233-063F-42B5-8137-9DF3F51BA10A}">
      <p15:sldGuideLst xmlns:p15="http://schemas.microsoft.com/office/powerpoint/2012/main" xmlns="">
        <p15:guide id="1" orient="horz" pos="4319">
          <p15:clr>
            <a:srgbClr val="A4A3A4"/>
          </p15:clr>
        </p15:guide>
        <p15:guide id="2" pos="5678">
          <p15:clr>
            <a:srgbClr val="A4A3A4"/>
          </p15:clr>
        </p15:guide>
      </p15:sldGuideLst>
    </p:ext>
    <p:ext uri="{2D200454-40CA-4A62-9FC3-DE9A4176ACB9}">
      <p15:notesGuideLst xmlns:p15="http://schemas.microsoft.com/office/powerpoint/2012/main" xmlns="">
        <p15:guide id="1" orient="horz" pos="2929">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2F8"/>
    <a:srgbClr val="333333"/>
    <a:srgbClr val="808080"/>
    <a:srgbClr val="D7D2CB"/>
    <a:srgbClr val="A7A7A7"/>
    <a:srgbClr val="C4CDD6"/>
    <a:srgbClr val="9BC29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98833" autoAdjust="0"/>
  </p:normalViewPr>
  <p:slideViewPr>
    <p:cSldViewPr snapToGrid="0">
      <p:cViewPr>
        <p:scale>
          <a:sx n="82" d="100"/>
          <a:sy n="82" d="100"/>
        </p:scale>
        <p:origin x="-1020" y="-24"/>
      </p:cViewPr>
      <p:guideLst>
        <p:guide orient="horz" pos="4319"/>
        <p:guide pos="5678"/>
      </p:guideLst>
    </p:cSldViewPr>
  </p:slid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38" d="100"/>
          <a:sy n="38" d="100"/>
        </p:scale>
        <p:origin x="-2628" y="-108"/>
      </p:cViewPr>
      <p:guideLst>
        <p:guide orient="horz" pos="2929"/>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NULL"/><Relationship Id="rId1" Type="http://schemas.openxmlformats.org/officeDocument/2006/relationships/image" Target="../media/image12.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407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4"/>
          <p:cNvSpPr>
            <a:spLocks noGrp="1" noRot="1" noChangeAspect="1" noChangeArrowheads="1" noTextEdit="1"/>
          </p:cNvSpPr>
          <p:nvPr>
            <p:ph type="sldImg" idx="2"/>
          </p:nvPr>
        </p:nvSpPr>
        <p:spPr bwMode="gray">
          <a:xfrm>
            <a:off x="514350" y="244475"/>
            <a:ext cx="5983288" cy="4486275"/>
          </a:xfrm>
          <a:prstGeom prst="rect">
            <a:avLst/>
          </a:prstGeom>
          <a:noFill/>
          <a:ln w="9525">
            <a:solidFill>
              <a:srgbClr val="000000"/>
            </a:solidFill>
            <a:miter lim="800000"/>
            <a:headEnd/>
            <a:tailEnd/>
          </a:ln>
        </p:spPr>
      </p:sp>
      <p:sp>
        <p:nvSpPr>
          <p:cNvPr id="528389" name="Rectangle 5"/>
          <p:cNvSpPr>
            <a:spLocks noGrp="1" noChangeArrowheads="1"/>
          </p:cNvSpPr>
          <p:nvPr>
            <p:ph type="body" sz="quarter" idx="3"/>
          </p:nvPr>
        </p:nvSpPr>
        <p:spPr bwMode="gray">
          <a:xfrm>
            <a:off x="225352" y="4946886"/>
            <a:ext cx="6561329" cy="107721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2" name="Rectangle 8"/>
          <p:cNvSpPr>
            <a:spLocks noChangeArrowheads="1"/>
          </p:cNvSpPr>
          <p:nvPr/>
        </p:nvSpPr>
        <p:spPr bwMode="gray">
          <a:xfrm>
            <a:off x="5106341" y="9074156"/>
            <a:ext cx="1680340" cy="153888"/>
          </a:xfrm>
          <a:prstGeom prst="rect">
            <a:avLst/>
          </a:prstGeom>
          <a:noFill/>
          <a:ln w="9525" algn="ctr">
            <a:noFill/>
            <a:miter lim="800000"/>
            <a:headEnd/>
            <a:tailEnd/>
          </a:ln>
          <a:effectLst/>
        </p:spPr>
        <p:txBody>
          <a:bodyPr lIns="0" tIns="0" rIns="0" bIns="0" anchor="b">
            <a:spAutoFit/>
          </a:bodyPr>
          <a:lstStyle/>
          <a:p>
            <a:pPr algn="r" defTabSz="920750">
              <a:defRPr/>
            </a:pPr>
            <a:fld id="{384AFEB4-6AAF-48D5-9FD2-E94A8781EEAB}" type="slidenum">
              <a:rPr lang="en-ZA" sz="1000" smtClean="0">
                <a:solidFill>
                  <a:srgbClr val="83725B"/>
                </a:solidFill>
              </a:rPr>
              <a:pPr algn="r" defTabSz="920750">
                <a:defRPr/>
              </a:pPr>
              <a:t>‹#›</a:t>
            </a:fld>
            <a:endParaRPr lang="en-ZA" sz="1000">
              <a:solidFill>
                <a:srgbClr val="83725B"/>
              </a:solidFill>
            </a:endParaRPr>
          </a:p>
        </p:txBody>
      </p:sp>
      <p:sp>
        <p:nvSpPr>
          <p:cNvPr id="528393" name="doc id"/>
          <p:cNvSpPr>
            <a:spLocks noChangeArrowheads="1"/>
          </p:cNvSpPr>
          <p:nvPr/>
        </p:nvSpPr>
        <p:spPr bwMode="gray">
          <a:xfrm>
            <a:off x="5774231" y="87674"/>
            <a:ext cx="1012450" cy="107722"/>
          </a:xfrm>
          <a:prstGeom prst="rect">
            <a:avLst/>
          </a:prstGeom>
          <a:noFill/>
          <a:ln w="9525">
            <a:noFill/>
            <a:miter lim="800000"/>
            <a:headEnd/>
            <a:tailEnd/>
          </a:ln>
          <a:effectLst/>
        </p:spPr>
        <p:txBody>
          <a:bodyPr lIns="0" tIns="0" rIns="0" bIns="0">
            <a:spAutoFit/>
          </a:bodyPr>
          <a:lstStyle/>
          <a:p>
            <a:pPr algn="r" defTabSz="884238">
              <a:defRPr/>
            </a:pPr>
            <a:r>
              <a:rPr lang="en-ZA" sz="700" smtClean="0">
                <a:solidFill>
                  <a:srgbClr val="000000"/>
                </a:solidFill>
              </a:rPr>
              <a:t>TVM-AAA123-20091218-</a:t>
            </a:r>
            <a:endParaRPr lang="en-ZA" sz="700">
              <a:solidFill>
                <a:srgbClr val="000000"/>
              </a:solidFill>
            </a:endParaRPr>
          </a:p>
        </p:txBody>
      </p:sp>
    </p:spTree>
    <p:extLst>
      <p:ext uri="{BB962C8B-B14F-4D97-AF65-F5344CB8AC3E}">
        <p14:creationId xmlns:p14="http://schemas.microsoft.com/office/powerpoint/2010/main" val="401642109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buClr>
        <a:srgbClr val="8C7F6D"/>
      </a:buClr>
      <a:defRPr sz="1400" kern="1200">
        <a:solidFill>
          <a:srgbClr val="003896"/>
        </a:solidFill>
        <a:latin typeface="Arial" charset="0"/>
        <a:ea typeface="+mn-ea"/>
        <a:cs typeface="Arial" charset="0"/>
      </a:defRPr>
    </a:lvl1pPr>
    <a:lvl2pPr marL="147638" indent="-146050" algn="l" rtl="0" eaLnBrk="0" fontAlgn="base" hangingPunct="0">
      <a:spcBef>
        <a:spcPct val="0"/>
      </a:spcBef>
      <a:spcAft>
        <a:spcPct val="0"/>
      </a:spcAft>
      <a:buClr>
        <a:srgbClr val="8C7F6D"/>
      </a:buClr>
      <a:buSzPct val="125000"/>
      <a:buChar char="•"/>
      <a:defRPr sz="1400" kern="1200">
        <a:solidFill>
          <a:srgbClr val="003896"/>
        </a:solidFill>
        <a:latin typeface="Arial" charset="0"/>
        <a:ea typeface="+mn-ea"/>
        <a:cs typeface="Arial" charset="0"/>
      </a:defRPr>
    </a:lvl2pPr>
    <a:lvl3pPr marL="357188" indent="-207963" algn="l" rtl="0" eaLnBrk="0" fontAlgn="base" hangingPunct="0">
      <a:spcBef>
        <a:spcPct val="0"/>
      </a:spcBef>
      <a:spcAft>
        <a:spcPct val="0"/>
      </a:spcAft>
      <a:buClr>
        <a:srgbClr val="8C7F6D"/>
      </a:buClr>
      <a:buSzPct val="125000"/>
      <a:buFont typeface="Arial" charset="0"/>
      <a:buChar char="–"/>
      <a:defRPr sz="1400" kern="1200">
        <a:solidFill>
          <a:srgbClr val="003896"/>
        </a:solidFill>
        <a:latin typeface="Arial" charset="0"/>
        <a:ea typeface="+mn-ea"/>
        <a:cs typeface="Arial" charset="0"/>
      </a:defRPr>
    </a:lvl3pPr>
    <a:lvl4pPr marL="481013" indent="-122238" algn="l" rtl="0" eaLnBrk="0" fontAlgn="base" hangingPunct="0">
      <a:spcBef>
        <a:spcPct val="0"/>
      </a:spcBef>
      <a:spcAft>
        <a:spcPct val="0"/>
      </a:spcAft>
      <a:buClr>
        <a:srgbClr val="8C7F6D"/>
      </a:buClr>
      <a:buChar char="•"/>
      <a:defRPr sz="1400" kern="1200">
        <a:solidFill>
          <a:srgbClr val="003896"/>
        </a:solidFill>
        <a:latin typeface="Arial" charset="0"/>
        <a:ea typeface="+mn-ea"/>
        <a:cs typeface="Arial" charset="0"/>
      </a:defRPr>
    </a:lvl4pPr>
    <a:lvl5pPr marL="657225" indent="-174625" algn="l" rtl="0" eaLnBrk="0" fontAlgn="base" hangingPunct="0">
      <a:spcBef>
        <a:spcPct val="0"/>
      </a:spcBef>
      <a:spcAft>
        <a:spcPct val="0"/>
      </a:spcAft>
      <a:buClr>
        <a:srgbClr val="8C7F6D"/>
      </a:buClr>
      <a:buFont typeface="Arial" charset="0"/>
      <a:buChar char="–"/>
      <a:defRPr sz="1400" kern="1200">
        <a:solidFill>
          <a:srgbClr val="003896"/>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1FEE2-1BB9-4E6C-ACBA-51DF810362D3}" type="slidenum">
              <a:rPr lang="en-GB" altLang="en-US"/>
              <a:pPr/>
              <a:t>20</a:t>
            </a:fld>
            <a:endParaRPr lang="en-GB" altLang="en-US"/>
          </a:p>
        </p:txBody>
      </p:sp>
      <p:sp>
        <p:nvSpPr>
          <p:cNvPr id="1528834" name="Rectangle 2"/>
          <p:cNvSpPr>
            <a:spLocks noGrp="1" noRot="1" noChangeAspect="1" noChangeArrowheads="1" noTextEdit="1"/>
          </p:cNvSpPr>
          <p:nvPr>
            <p:ph type="sldImg"/>
          </p:nvPr>
        </p:nvSpPr>
        <p:spPr>
          <a:xfrm>
            <a:off x="-2341563" y="1274763"/>
            <a:ext cx="11312526" cy="8483600"/>
          </a:xfrm>
          <a:ln/>
        </p:spPr>
      </p:sp>
      <p:sp>
        <p:nvSpPr>
          <p:cNvPr id="1528835" name="Rectangle 3"/>
          <p:cNvSpPr>
            <a:spLocks noGrp="1" noChangeArrowheads="1"/>
          </p:cNvSpPr>
          <p:nvPr>
            <p:ph type="body" idx="1"/>
          </p:nvPr>
        </p:nvSpPr>
        <p:spPr>
          <a:xfrm>
            <a:off x="798513" y="368300"/>
            <a:ext cx="5540375" cy="323850"/>
          </a:xfrm>
        </p:spPr>
        <p:txBody>
          <a:bodyPr/>
          <a:lstStyle/>
          <a:p>
            <a:endParaRPr lang="en-US" altLang="en-US"/>
          </a:p>
        </p:txBody>
      </p:sp>
    </p:spTree>
    <p:extLst>
      <p:ext uri="{BB962C8B-B14F-4D97-AF65-F5344CB8AC3E}">
        <p14:creationId xmlns:p14="http://schemas.microsoft.com/office/powerpoint/2010/main" val="296605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E5974-866B-4CE9-A310-FB152CE04E75}" type="slidenum">
              <a:rPr lang="en-GB" altLang="en-US"/>
              <a:pPr/>
              <a:t>5</a:t>
            </a:fld>
            <a:endParaRPr lang="en-GB" altLang="en-US"/>
          </a:p>
        </p:txBody>
      </p:sp>
      <p:sp>
        <p:nvSpPr>
          <p:cNvPr id="1511426" name="Rectangle 2"/>
          <p:cNvSpPr>
            <a:spLocks noGrp="1" noRot="1" noChangeAspect="1" noChangeArrowheads="1" noTextEdit="1"/>
          </p:cNvSpPr>
          <p:nvPr>
            <p:ph type="sldImg"/>
          </p:nvPr>
        </p:nvSpPr>
        <p:spPr>
          <a:xfrm>
            <a:off x="-2336800" y="1276350"/>
            <a:ext cx="11303000" cy="8477250"/>
          </a:xfrm>
          <a:ln/>
        </p:spPr>
      </p:sp>
      <p:sp>
        <p:nvSpPr>
          <p:cNvPr id="1511427" name="Rectangle 3"/>
          <p:cNvSpPr>
            <a:spLocks noGrp="1" noChangeArrowheads="1"/>
          </p:cNvSpPr>
          <p:nvPr>
            <p:ph type="body" idx="1"/>
          </p:nvPr>
        </p:nvSpPr>
        <p:spPr>
          <a:xfrm>
            <a:off x="798513" y="368300"/>
            <a:ext cx="5538787" cy="328613"/>
          </a:xfrm>
        </p:spPr>
        <p:txBody>
          <a:bodyPr/>
          <a:lstStyle/>
          <a:p>
            <a:endParaRPr lang="en-US" altLang="en-US"/>
          </a:p>
        </p:txBody>
      </p:sp>
    </p:spTree>
    <p:extLst>
      <p:ext uri="{BB962C8B-B14F-4D97-AF65-F5344CB8AC3E}">
        <p14:creationId xmlns:p14="http://schemas.microsoft.com/office/powerpoint/2010/main" val="215096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xfrm>
            <a:off x="3970162" y="8829573"/>
            <a:ext cx="3038604" cy="465340"/>
          </a:xfrm>
          <a:prstGeom prst="rect">
            <a:avLst/>
          </a:prstGeom>
          <a:ln/>
        </p:spPr>
        <p:txBody>
          <a:bodyPr lIns="91605" tIns="45802" rIns="91605" bIns="45802"/>
          <a:lstStyle/>
          <a:p>
            <a:fld id="{A5D66E0F-37A3-41CB-B4FF-C02068840190}" type="slidenum">
              <a:rPr lang="en-ZA" smtClean="0"/>
              <a:pPr/>
              <a:t>10</a:t>
            </a:fld>
            <a:endParaRPr lang="en-ZA"/>
          </a:p>
        </p:txBody>
      </p:sp>
      <p:sp>
        <p:nvSpPr>
          <p:cNvPr id="7" name="doc id"/>
          <p:cNvSpPr>
            <a:spLocks noGrp="1" noChangeArrowheads="1"/>
          </p:cNvSpPr>
          <p:nvPr>
            <p:ph type="ftr" sz="quarter" idx="4"/>
          </p:nvPr>
        </p:nvSpPr>
        <p:spPr>
          <a:xfrm>
            <a:off x="1" y="8829573"/>
            <a:ext cx="3038604" cy="465340"/>
          </a:xfrm>
          <a:prstGeom prst="rect">
            <a:avLst/>
          </a:prstGeom>
          <a:ln/>
        </p:spPr>
        <p:txBody>
          <a:bodyPr lIns="91605" tIns="45802" rIns="91605" bIns="45802"/>
          <a:lstStyle/>
          <a:p>
            <a:r>
              <a:rPr lang="en-ZA" smtClean="0"/>
              <a:t>JOH-ESK021-20091019-SG-X1</a:t>
            </a:r>
            <a:endParaRPr lang="en-ZA"/>
          </a:p>
        </p:txBody>
      </p:sp>
      <p:sp>
        <p:nvSpPr>
          <p:cNvPr id="3571714" name="Rectangle 7"/>
          <p:cNvSpPr txBox="1">
            <a:spLocks noGrp="1" noChangeArrowheads="1"/>
          </p:cNvSpPr>
          <p:nvPr/>
        </p:nvSpPr>
        <p:spPr bwMode="gray">
          <a:xfrm>
            <a:off x="6255664" y="8928869"/>
            <a:ext cx="556641" cy="184666"/>
          </a:xfrm>
          <a:prstGeom prst="rect">
            <a:avLst/>
          </a:prstGeom>
          <a:noFill/>
          <a:ln w="9525">
            <a:noFill/>
            <a:miter lim="800000"/>
            <a:headEnd/>
            <a:tailEnd/>
          </a:ln>
        </p:spPr>
        <p:txBody>
          <a:bodyPr lIns="0" tIns="0" rIns="0" bIns="0" anchor="b">
            <a:spAutoFit/>
          </a:bodyPr>
          <a:lstStyle/>
          <a:p>
            <a:pPr algn="r" defTabSz="925584"/>
            <a:fld id="{54C7F058-A31C-4D0B-B78C-CBA03434996B}" type="slidenum">
              <a:rPr lang="en-ZA" sz="1200" smtClean="0">
                <a:ea typeface="MS PGothic" pitchFamily="34" charset="-128"/>
              </a:rPr>
              <a:pPr algn="r" defTabSz="925584"/>
              <a:t>10</a:t>
            </a:fld>
            <a:endParaRPr lang="en-ZA" sz="1200">
              <a:ea typeface="MS PGothic" pitchFamily="34" charset="-128"/>
            </a:endParaRPr>
          </a:p>
        </p:txBody>
      </p:sp>
      <p:sp>
        <p:nvSpPr>
          <p:cNvPr id="3571715" name="doc id"/>
          <p:cNvSpPr txBox="1">
            <a:spLocks noGrp="1" noChangeArrowheads="1"/>
          </p:cNvSpPr>
          <p:nvPr/>
        </p:nvSpPr>
        <p:spPr bwMode="gray">
          <a:xfrm>
            <a:off x="5355173" y="95437"/>
            <a:ext cx="1457129" cy="123111"/>
          </a:xfrm>
          <a:prstGeom prst="rect">
            <a:avLst/>
          </a:prstGeom>
          <a:noFill/>
          <a:ln w="9525">
            <a:noFill/>
            <a:miter lim="800000"/>
            <a:headEnd/>
            <a:tailEnd/>
          </a:ln>
        </p:spPr>
        <p:txBody>
          <a:bodyPr wrap="none" lIns="0" tIns="0" rIns="0" bIns="0" anchor="b">
            <a:spAutoFit/>
          </a:bodyPr>
          <a:lstStyle/>
          <a:p>
            <a:pPr algn="r" defTabSz="925584"/>
            <a:r>
              <a:rPr lang="en-ZA" sz="800" smtClean="0">
                <a:ea typeface="MS PGothic" pitchFamily="34" charset="-128"/>
              </a:rPr>
              <a:t>JOH-ESK021-20091019-SG-X1</a:t>
            </a:r>
            <a:endParaRPr lang="en-ZA" sz="800">
              <a:ea typeface="MS PGothic" pitchFamily="34" charset="-128"/>
            </a:endParaRPr>
          </a:p>
        </p:txBody>
      </p:sp>
      <p:sp>
        <p:nvSpPr>
          <p:cNvPr id="3571716" name="AutoShape 2"/>
          <p:cNvSpPr>
            <a:spLocks noGrp="1" noRot="1" noChangeAspect="1" noChangeArrowheads="1" noTextEdit="1"/>
          </p:cNvSpPr>
          <p:nvPr>
            <p:ph type="sldImg"/>
          </p:nvPr>
        </p:nvSpPr>
        <p:spPr>
          <a:xfrm>
            <a:off x="781050" y="584200"/>
            <a:ext cx="5451475" cy="4087813"/>
          </a:xfrm>
          <a:ln/>
        </p:spPr>
      </p:sp>
      <p:sp>
        <p:nvSpPr>
          <p:cNvPr id="3571717" name="Rectangle 3"/>
          <p:cNvSpPr>
            <a:spLocks noGrp="1" noChangeArrowheads="1"/>
          </p:cNvSpPr>
          <p:nvPr>
            <p:ph type="body" idx="1"/>
          </p:nvPr>
        </p:nvSpPr>
        <p:spPr>
          <a:xfrm>
            <a:off x="568103" y="4996835"/>
            <a:ext cx="5972428" cy="215444"/>
          </a:xfrm>
        </p:spPr>
        <p:txBody>
          <a:bodyPr/>
          <a:lstStyle/>
          <a:p>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9" Type="http://schemas.openxmlformats.org/officeDocument/2006/relationships/tags" Target="../tags/tag68.xml"/><Relationship Id="rId21" Type="http://schemas.openxmlformats.org/officeDocument/2006/relationships/tags" Target="../tags/tag50.xml"/><Relationship Id="rId34" Type="http://schemas.openxmlformats.org/officeDocument/2006/relationships/tags" Target="../tags/tag63.xml"/><Relationship Id="rId42" Type="http://schemas.openxmlformats.org/officeDocument/2006/relationships/tags" Target="../tags/tag71.xml"/><Relationship Id="rId47" Type="http://schemas.openxmlformats.org/officeDocument/2006/relationships/tags" Target="../tags/tag76.xml"/><Relationship Id="rId50" Type="http://schemas.openxmlformats.org/officeDocument/2006/relationships/tags" Target="../tags/tag79.xml"/><Relationship Id="rId55" Type="http://schemas.openxmlformats.org/officeDocument/2006/relationships/oleObject" Target="../embeddings/oleObject2.bin"/><Relationship Id="rId7" Type="http://schemas.openxmlformats.org/officeDocument/2006/relationships/tags" Target="../tags/tag3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29" Type="http://schemas.openxmlformats.org/officeDocument/2006/relationships/tags" Target="../tags/tag58.xml"/><Relationship Id="rId41" Type="http://schemas.openxmlformats.org/officeDocument/2006/relationships/tags" Target="../tags/tag70.xml"/><Relationship Id="rId54" Type="http://schemas.openxmlformats.org/officeDocument/2006/relationships/slideMaster" Target="../slideMasters/slideMaster1.xml"/><Relationship Id="rId62" Type="http://schemas.openxmlformats.org/officeDocument/2006/relationships/image" Target="../media/image9.png"/><Relationship Id="rId1" Type="http://schemas.openxmlformats.org/officeDocument/2006/relationships/vmlDrawing" Target="../drawings/vmlDrawing2.v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32" Type="http://schemas.openxmlformats.org/officeDocument/2006/relationships/tags" Target="../tags/tag61.xml"/><Relationship Id="rId37" Type="http://schemas.openxmlformats.org/officeDocument/2006/relationships/tags" Target="../tags/tag66.xml"/><Relationship Id="rId40" Type="http://schemas.openxmlformats.org/officeDocument/2006/relationships/tags" Target="../tags/tag69.xml"/><Relationship Id="rId45" Type="http://schemas.openxmlformats.org/officeDocument/2006/relationships/tags" Target="../tags/tag74.xml"/><Relationship Id="rId53" Type="http://schemas.openxmlformats.org/officeDocument/2006/relationships/tags" Target="../tags/tag82.xml"/><Relationship Id="rId58" Type="http://schemas.openxmlformats.org/officeDocument/2006/relationships/image" Target="../media/image5.jpeg"/><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36" Type="http://schemas.openxmlformats.org/officeDocument/2006/relationships/tags" Target="../tags/tag65.xml"/><Relationship Id="rId49" Type="http://schemas.openxmlformats.org/officeDocument/2006/relationships/tags" Target="../tags/tag78.xml"/><Relationship Id="rId57" Type="http://schemas.openxmlformats.org/officeDocument/2006/relationships/image" Target="../media/image4.jpeg"/><Relationship Id="rId61" Type="http://schemas.openxmlformats.org/officeDocument/2006/relationships/image" Target="../media/image8.jpeg"/><Relationship Id="rId10" Type="http://schemas.openxmlformats.org/officeDocument/2006/relationships/tags" Target="../tags/tag39.xml"/><Relationship Id="rId19" Type="http://schemas.openxmlformats.org/officeDocument/2006/relationships/tags" Target="../tags/tag48.xml"/><Relationship Id="rId31" Type="http://schemas.openxmlformats.org/officeDocument/2006/relationships/tags" Target="../tags/tag60.xml"/><Relationship Id="rId44" Type="http://schemas.openxmlformats.org/officeDocument/2006/relationships/tags" Target="../tags/tag73.xml"/><Relationship Id="rId52" Type="http://schemas.openxmlformats.org/officeDocument/2006/relationships/tags" Target="../tags/tag81.xml"/><Relationship Id="rId60" Type="http://schemas.openxmlformats.org/officeDocument/2006/relationships/image" Target="../media/image7.jpe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tags" Target="../tags/tag59.xml"/><Relationship Id="rId35" Type="http://schemas.openxmlformats.org/officeDocument/2006/relationships/tags" Target="../tags/tag64.xml"/><Relationship Id="rId43" Type="http://schemas.openxmlformats.org/officeDocument/2006/relationships/tags" Target="../tags/tag72.xml"/><Relationship Id="rId48" Type="http://schemas.openxmlformats.org/officeDocument/2006/relationships/tags" Target="../tags/tag77.xml"/><Relationship Id="rId56" Type="http://schemas.openxmlformats.org/officeDocument/2006/relationships/image" Target="../media/image3.emf"/><Relationship Id="rId8" Type="http://schemas.openxmlformats.org/officeDocument/2006/relationships/tags" Target="../tags/tag37.xml"/><Relationship Id="rId51" Type="http://schemas.openxmlformats.org/officeDocument/2006/relationships/tags" Target="../tags/tag80.xml"/><Relationship Id="rId3" Type="http://schemas.openxmlformats.org/officeDocument/2006/relationships/tags" Target="../tags/tag32.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33" Type="http://schemas.openxmlformats.org/officeDocument/2006/relationships/tags" Target="../tags/tag62.xml"/><Relationship Id="rId38" Type="http://schemas.openxmlformats.org/officeDocument/2006/relationships/tags" Target="../tags/tag67.xml"/><Relationship Id="rId46" Type="http://schemas.openxmlformats.org/officeDocument/2006/relationships/tags" Target="../tags/tag75.xml"/><Relationship Id="rId59"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4.xml"/><Relationship Id="rId7" Type="http://schemas.openxmlformats.org/officeDocument/2006/relationships/oleObject" Target="../embeddings/oleObject3.bin"/><Relationship Id="rId2" Type="http://schemas.openxmlformats.org/officeDocument/2006/relationships/tags" Target="../tags/tag83.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86.xml"/><Relationship Id="rId4" Type="http://schemas.openxmlformats.org/officeDocument/2006/relationships/tags" Target="../tags/tag85.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7.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8.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0.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34.xml"/><Relationship Id="rId7" Type="http://schemas.openxmlformats.org/officeDocument/2006/relationships/oleObject" Target="../embeddings/oleObject8.bin"/><Relationship Id="rId2" Type="http://schemas.openxmlformats.org/officeDocument/2006/relationships/tags" Target="../tags/tag233.xml"/><Relationship Id="rId1" Type="http://schemas.openxmlformats.org/officeDocument/2006/relationships/vmlDrawing" Target="../drawings/vmlDrawing8.vml"/><Relationship Id="rId6" Type="http://schemas.openxmlformats.org/officeDocument/2006/relationships/slideMaster" Target="../slideMasters/slideMaster5.xml"/><Relationship Id="rId5" Type="http://schemas.openxmlformats.org/officeDocument/2006/relationships/tags" Target="../tags/tag236.xml"/><Relationship Id="rId4" Type="http://schemas.openxmlformats.org/officeDocument/2006/relationships/tags" Target="../tags/tag2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3.emf"/><Relationship Id="rId2" Type="http://schemas.openxmlformats.org/officeDocument/2006/relationships/tags" Target="../tags/tag23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5.xml"/><Relationship Id="rId4" Type="http://schemas.openxmlformats.org/officeDocument/2006/relationships/tags" Target="../tags/tag239.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0.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3.xml"/><Relationship Id="rId7" Type="http://schemas.openxmlformats.org/officeDocument/2006/relationships/oleObject" Target="../embeddings/oleObject12.bin"/><Relationship Id="rId2" Type="http://schemas.openxmlformats.org/officeDocument/2006/relationships/tags" Target="../tags/tag272.xml"/><Relationship Id="rId1" Type="http://schemas.openxmlformats.org/officeDocument/2006/relationships/vmlDrawing" Target="../drawings/vmlDrawing12.vml"/><Relationship Id="rId6" Type="http://schemas.openxmlformats.org/officeDocument/2006/relationships/slideMaster" Target="../slideMasters/slideMaster6.xml"/><Relationship Id="rId5" Type="http://schemas.openxmlformats.org/officeDocument/2006/relationships/tags" Target="../tags/tag275.xml"/><Relationship Id="rId4" Type="http://schemas.openxmlformats.org/officeDocument/2006/relationships/tags" Target="../tags/tag274.xml"/><Relationship Id="rId9"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07.xml"/><Relationship Id="rId7" Type="http://schemas.openxmlformats.org/officeDocument/2006/relationships/image" Target="../media/image3.emf"/><Relationship Id="rId2" Type="http://schemas.openxmlformats.org/officeDocument/2006/relationships/tags" Target="../tags/tag306.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7.xml"/><Relationship Id="rId4" Type="http://schemas.openxmlformats.org/officeDocument/2006/relationships/tags" Target="../tags/tag30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6" name="Object 5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82" name="think-cell Slide" r:id="rId55" imgW="270" imgH="270" progId="TCLayout.ActiveDocument.1">
                  <p:embed/>
                </p:oleObj>
              </mc:Choice>
              <mc:Fallback>
                <p:oleObj name="think-cell Slide" r:id="rId55" imgW="270" imgH="270" progId="TCLayout.ActiveDocument.1">
                  <p:embed/>
                  <p:pic>
                    <p:nvPicPr>
                      <p:cNvPr id="0" name="Picture 1"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91"/>
          <p:cNvSpPr>
            <a:spLocks noChangeArrowheads="1"/>
          </p:cNvSpPr>
          <p:nvPr>
            <p:custDataLst>
              <p:tags r:id="rId3"/>
            </p:custDataLst>
          </p:nvPr>
        </p:nvSpPr>
        <p:spPr bwMode="auto">
          <a:xfrm>
            <a:off x="-4763" y="0"/>
            <a:ext cx="9148763" cy="6858000"/>
          </a:xfrm>
          <a:prstGeom prst="rect">
            <a:avLst/>
          </a:prstGeom>
          <a:noFill/>
          <a:ln w="9525">
            <a:noFill/>
            <a:miter lim="800000"/>
            <a:headEnd/>
            <a:tailEnd/>
          </a:ln>
          <a:effectLst/>
        </p:spPr>
        <p:txBody>
          <a:bodyPr wrap="none" anchor="ctr"/>
          <a:lstStyle/>
          <a:p>
            <a:pPr>
              <a:defRPr/>
            </a:pPr>
            <a:endParaRPr lang="en-ZA" sz="1300"/>
          </a:p>
        </p:txBody>
      </p:sp>
      <p:pic>
        <p:nvPicPr>
          <p:cNvPr id="5" name="Picture 23" descr="dd"/>
          <p:cNvPicPr>
            <a:picLocks noChangeAspect="1" noChangeArrowheads="1"/>
          </p:cNvPicPr>
          <p:nvPr>
            <p:custDataLst>
              <p:tags r:id="rId4"/>
            </p:custDataLst>
          </p:nvPr>
        </p:nvPicPr>
        <p:blipFill>
          <a:blip r:embed="rId57" cstate="print"/>
          <a:srcRect/>
          <a:stretch>
            <a:fillRect/>
          </a:stretch>
        </p:blipFill>
        <p:spPr bwMode="auto">
          <a:xfrm>
            <a:off x="-4763" y="0"/>
            <a:ext cx="1825626" cy="6858000"/>
          </a:xfrm>
          <a:prstGeom prst="rect">
            <a:avLst/>
          </a:prstGeom>
          <a:noFill/>
          <a:ln w="9525">
            <a:noFill/>
            <a:miter lim="800000"/>
            <a:headEnd/>
            <a:tailEnd/>
          </a:ln>
        </p:spPr>
      </p:pic>
      <p:sp>
        <p:nvSpPr>
          <p:cNvPr id="6" name="Oval 101"/>
          <p:cNvSpPr>
            <a:spLocks noChangeArrowheads="1"/>
          </p:cNvSpPr>
          <p:nvPr>
            <p:custDataLst>
              <p:tags r:id="rId5"/>
            </p:custDataLst>
          </p:nvPr>
        </p:nvSpPr>
        <p:spPr bwMode="auto">
          <a:xfrm>
            <a:off x="368300" y="1300163"/>
            <a:ext cx="2298700" cy="2297112"/>
          </a:xfrm>
          <a:prstGeom prst="ellipse">
            <a:avLst/>
          </a:prstGeom>
          <a:solidFill>
            <a:srgbClr val="83725B"/>
          </a:solidFill>
          <a:ln w="9525">
            <a:solidFill>
              <a:srgbClr val="83725B"/>
            </a:solidFill>
            <a:round/>
            <a:headEnd/>
            <a:tailEnd/>
          </a:ln>
        </p:spPr>
        <p:txBody>
          <a:bodyPr/>
          <a:lstStyle/>
          <a:p>
            <a:pPr>
              <a:defRPr/>
            </a:pPr>
            <a:endParaRPr lang="en-ZA" sz="1300"/>
          </a:p>
        </p:txBody>
      </p:sp>
      <p:sp>
        <p:nvSpPr>
          <p:cNvPr id="7" name="Oval 102" descr="coolers"/>
          <p:cNvSpPr>
            <a:spLocks noChangeArrowheads="1"/>
          </p:cNvSpPr>
          <p:nvPr>
            <p:custDataLst>
              <p:tags r:id="rId6"/>
            </p:custDataLst>
          </p:nvPr>
        </p:nvSpPr>
        <p:spPr bwMode="auto">
          <a:xfrm>
            <a:off x="436563" y="1362075"/>
            <a:ext cx="2162175" cy="2173288"/>
          </a:xfrm>
          <a:prstGeom prst="ellipse">
            <a:avLst/>
          </a:prstGeom>
          <a:blipFill dpi="0" rotWithShape="1">
            <a:blip r:embed="rId58" cstate="print"/>
            <a:srcRect/>
            <a:stretch>
              <a:fillRect/>
            </a:stretch>
          </a:blipFill>
          <a:ln w="9525">
            <a:noFill/>
            <a:round/>
            <a:headEnd/>
            <a:tailEnd/>
          </a:ln>
        </p:spPr>
        <p:txBody>
          <a:bodyPr/>
          <a:lstStyle/>
          <a:p>
            <a:pPr>
              <a:defRPr/>
            </a:pPr>
            <a:endParaRPr lang="en-ZA" sz="1300"/>
          </a:p>
        </p:txBody>
      </p:sp>
      <p:sp>
        <p:nvSpPr>
          <p:cNvPr id="8" name="Oval 103"/>
          <p:cNvSpPr>
            <a:spLocks noChangeArrowheads="1"/>
          </p:cNvSpPr>
          <p:nvPr>
            <p:custDataLst>
              <p:tags r:id="rId7"/>
            </p:custDataLst>
          </p:nvPr>
        </p:nvSpPr>
        <p:spPr bwMode="auto">
          <a:xfrm>
            <a:off x="344488" y="1225550"/>
            <a:ext cx="2359025" cy="2371725"/>
          </a:xfrm>
          <a:prstGeom prst="ellipse">
            <a:avLst/>
          </a:prstGeom>
          <a:noFill/>
          <a:ln w="9525">
            <a:solidFill>
              <a:srgbClr val="83725B"/>
            </a:solidFill>
            <a:miter lim="800000"/>
            <a:headEnd/>
            <a:tailEnd/>
          </a:ln>
        </p:spPr>
        <p:txBody>
          <a:bodyPr/>
          <a:lstStyle/>
          <a:p>
            <a:pPr>
              <a:defRPr/>
            </a:pPr>
            <a:endParaRPr lang="en-ZA" sz="1300"/>
          </a:p>
        </p:txBody>
      </p:sp>
      <p:sp>
        <p:nvSpPr>
          <p:cNvPr id="9" name="Oval 104"/>
          <p:cNvSpPr>
            <a:spLocks noChangeArrowheads="1"/>
          </p:cNvSpPr>
          <p:nvPr>
            <p:custDataLst>
              <p:tags r:id="rId8"/>
            </p:custDataLst>
          </p:nvPr>
        </p:nvSpPr>
        <p:spPr bwMode="auto">
          <a:xfrm>
            <a:off x="257175" y="1225550"/>
            <a:ext cx="2360613" cy="2371725"/>
          </a:xfrm>
          <a:prstGeom prst="ellipse">
            <a:avLst/>
          </a:prstGeom>
          <a:noFill/>
          <a:ln w="9525">
            <a:solidFill>
              <a:srgbClr val="83725B"/>
            </a:solidFill>
            <a:miter lim="800000"/>
            <a:headEnd/>
            <a:tailEnd/>
          </a:ln>
        </p:spPr>
        <p:txBody>
          <a:bodyPr/>
          <a:lstStyle/>
          <a:p>
            <a:pPr>
              <a:defRPr/>
            </a:pPr>
            <a:endParaRPr lang="en-ZA" sz="1300"/>
          </a:p>
        </p:txBody>
      </p:sp>
      <p:sp>
        <p:nvSpPr>
          <p:cNvPr id="10" name="Oval 105"/>
          <p:cNvSpPr>
            <a:spLocks noChangeArrowheads="1"/>
          </p:cNvSpPr>
          <p:nvPr>
            <p:custDataLst>
              <p:tags r:id="rId9"/>
            </p:custDataLst>
          </p:nvPr>
        </p:nvSpPr>
        <p:spPr bwMode="auto">
          <a:xfrm>
            <a:off x="381000" y="1274763"/>
            <a:ext cx="2359025" cy="2371725"/>
          </a:xfrm>
          <a:prstGeom prst="ellipse">
            <a:avLst/>
          </a:prstGeom>
          <a:noFill/>
          <a:ln w="9525">
            <a:solidFill>
              <a:srgbClr val="83725B"/>
            </a:solidFill>
            <a:miter lim="800000"/>
            <a:headEnd/>
            <a:tailEnd/>
          </a:ln>
        </p:spPr>
        <p:txBody>
          <a:bodyPr/>
          <a:lstStyle/>
          <a:p>
            <a:pPr>
              <a:defRPr/>
            </a:pPr>
            <a:endParaRPr lang="en-ZA" sz="1300"/>
          </a:p>
        </p:txBody>
      </p:sp>
      <p:sp>
        <p:nvSpPr>
          <p:cNvPr id="11" name="Oval 106"/>
          <p:cNvSpPr>
            <a:spLocks noChangeArrowheads="1"/>
          </p:cNvSpPr>
          <p:nvPr>
            <p:custDataLst>
              <p:tags r:id="rId10"/>
            </p:custDataLst>
          </p:nvPr>
        </p:nvSpPr>
        <p:spPr bwMode="auto">
          <a:xfrm>
            <a:off x="307975" y="1201738"/>
            <a:ext cx="2359025" cy="2359025"/>
          </a:xfrm>
          <a:prstGeom prst="ellipse">
            <a:avLst/>
          </a:prstGeom>
          <a:noFill/>
          <a:ln w="9525">
            <a:solidFill>
              <a:srgbClr val="83725B"/>
            </a:solidFill>
            <a:miter lim="800000"/>
            <a:headEnd/>
            <a:tailEnd/>
          </a:ln>
        </p:spPr>
        <p:txBody>
          <a:bodyPr/>
          <a:lstStyle/>
          <a:p>
            <a:pPr>
              <a:defRPr/>
            </a:pPr>
            <a:endParaRPr lang="en-ZA" sz="1300"/>
          </a:p>
        </p:txBody>
      </p:sp>
      <p:sp>
        <p:nvSpPr>
          <p:cNvPr id="12" name="Oval 107"/>
          <p:cNvSpPr>
            <a:spLocks noChangeArrowheads="1"/>
          </p:cNvSpPr>
          <p:nvPr>
            <p:custDataLst>
              <p:tags r:id="rId11"/>
            </p:custDataLst>
          </p:nvPr>
        </p:nvSpPr>
        <p:spPr bwMode="auto">
          <a:xfrm>
            <a:off x="442913" y="1323975"/>
            <a:ext cx="2359025" cy="2371725"/>
          </a:xfrm>
          <a:prstGeom prst="ellipse">
            <a:avLst/>
          </a:prstGeom>
          <a:noFill/>
          <a:ln w="9525">
            <a:solidFill>
              <a:srgbClr val="83725B"/>
            </a:solidFill>
            <a:miter lim="800000"/>
            <a:headEnd/>
            <a:tailEnd/>
          </a:ln>
        </p:spPr>
        <p:txBody>
          <a:bodyPr/>
          <a:lstStyle/>
          <a:p>
            <a:pPr>
              <a:defRPr/>
            </a:pPr>
            <a:endParaRPr lang="en-ZA" sz="1300"/>
          </a:p>
        </p:txBody>
      </p:sp>
      <p:sp>
        <p:nvSpPr>
          <p:cNvPr id="13" name="Oval 108"/>
          <p:cNvSpPr>
            <a:spLocks noChangeArrowheads="1"/>
          </p:cNvSpPr>
          <p:nvPr>
            <p:custDataLst>
              <p:tags r:id="rId12"/>
            </p:custDataLst>
          </p:nvPr>
        </p:nvSpPr>
        <p:spPr bwMode="auto">
          <a:xfrm>
            <a:off x="171450" y="1323975"/>
            <a:ext cx="2359025" cy="2371725"/>
          </a:xfrm>
          <a:prstGeom prst="ellipse">
            <a:avLst/>
          </a:prstGeom>
          <a:noFill/>
          <a:ln w="9525">
            <a:solidFill>
              <a:srgbClr val="83725B"/>
            </a:solidFill>
            <a:miter lim="800000"/>
            <a:headEnd/>
            <a:tailEnd/>
          </a:ln>
        </p:spPr>
        <p:txBody>
          <a:bodyPr/>
          <a:lstStyle/>
          <a:p>
            <a:pPr>
              <a:defRPr/>
            </a:pPr>
            <a:endParaRPr lang="en-ZA" sz="1300"/>
          </a:p>
        </p:txBody>
      </p:sp>
      <p:sp>
        <p:nvSpPr>
          <p:cNvPr id="14" name="Oval 109"/>
          <p:cNvSpPr>
            <a:spLocks noChangeArrowheads="1"/>
          </p:cNvSpPr>
          <p:nvPr>
            <p:custDataLst>
              <p:tags r:id="rId13"/>
            </p:custDataLst>
          </p:nvPr>
        </p:nvSpPr>
        <p:spPr bwMode="auto">
          <a:xfrm>
            <a:off x="455613" y="1201738"/>
            <a:ext cx="2359025" cy="2359025"/>
          </a:xfrm>
          <a:prstGeom prst="ellipse">
            <a:avLst/>
          </a:prstGeom>
          <a:noFill/>
          <a:ln w="9525">
            <a:solidFill>
              <a:srgbClr val="83725B"/>
            </a:solidFill>
            <a:miter lim="800000"/>
            <a:headEnd/>
            <a:tailEnd/>
          </a:ln>
        </p:spPr>
        <p:txBody>
          <a:bodyPr/>
          <a:lstStyle/>
          <a:p>
            <a:pPr>
              <a:defRPr/>
            </a:pPr>
            <a:endParaRPr lang="en-ZA" sz="1300"/>
          </a:p>
        </p:txBody>
      </p:sp>
      <p:sp>
        <p:nvSpPr>
          <p:cNvPr id="15" name="Oval 110"/>
          <p:cNvSpPr>
            <a:spLocks noChangeArrowheads="1"/>
          </p:cNvSpPr>
          <p:nvPr>
            <p:custDataLst>
              <p:tags r:id="rId14"/>
            </p:custDataLst>
          </p:nvPr>
        </p:nvSpPr>
        <p:spPr bwMode="auto">
          <a:xfrm>
            <a:off x="974725" y="669925"/>
            <a:ext cx="1173163" cy="1185863"/>
          </a:xfrm>
          <a:prstGeom prst="ellipse">
            <a:avLst/>
          </a:prstGeom>
          <a:solidFill>
            <a:srgbClr val="83725B"/>
          </a:solidFill>
          <a:ln w="9525">
            <a:solidFill>
              <a:srgbClr val="83725B"/>
            </a:solidFill>
            <a:miter lim="800000"/>
            <a:headEnd/>
            <a:tailEnd/>
          </a:ln>
        </p:spPr>
        <p:txBody>
          <a:bodyPr/>
          <a:lstStyle/>
          <a:p>
            <a:pPr>
              <a:defRPr/>
            </a:pPr>
            <a:endParaRPr lang="en-ZA" sz="1300"/>
          </a:p>
        </p:txBody>
      </p:sp>
      <p:sp>
        <p:nvSpPr>
          <p:cNvPr id="16" name="Oval 111"/>
          <p:cNvSpPr>
            <a:spLocks noChangeArrowheads="1"/>
          </p:cNvSpPr>
          <p:nvPr>
            <p:custDataLst>
              <p:tags r:id="rId15"/>
            </p:custDataLst>
          </p:nvPr>
        </p:nvSpPr>
        <p:spPr bwMode="auto">
          <a:xfrm>
            <a:off x="998538" y="706438"/>
            <a:ext cx="1123950" cy="1123950"/>
          </a:xfrm>
          <a:prstGeom prst="ellipse">
            <a:avLst/>
          </a:prstGeom>
          <a:solidFill>
            <a:srgbClr val="8C7F6D"/>
          </a:solidFill>
          <a:ln w="9525">
            <a:solidFill>
              <a:srgbClr val="83725B"/>
            </a:solidFill>
            <a:miter lim="800000"/>
            <a:headEnd/>
            <a:tailEnd/>
          </a:ln>
        </p:spPr>
        <p:txBody>
          <a:bodyPr/>
          <a:lstStyle/>
          <a:p>
            <a:pPr>
              <a:defRPr/>
            </a:pPr>
            <a:endParaRPr lang="en-ZA" sz="1300"/>
          </a:p>
        </p:txBody>
      </p:sp>
      <p:sp>
        <p:nvSpPr>
          <p:cNvPr id="17" name="Oval 112"/>
          <p:cNvSpPr>
            <a:spLocks noChangeArrowheads="1"/>
          </p:cNvSpPr>
          <p:nvPr>
            <p:custDataLst>
              <p:tags r:id="rId16"/>
            </p:custDataLst>
          </p:nvPr>
        </p:nvSpPr>
        <p:spPr bwMode="auto">
          <a:xfrm>
            <a:off x="949325" y="633413"/>
            <a:ext cx="1222375" cy="1222375"/>
          </a:xfrm>
          <a:prstGeom prst="ellipse">
            <a:avLst/>
          </a:prstGeom>
          <a:noFill/>
          <a:ln w="9525">
            <a:solidFill>
              <a:srgbClr val="83725B"/>
            </a:solidFill>
            <a:miter lim="800000"/>
            <a:headEnd/>
            <a:tailEnd/>
          </a:ln>
        </p:spPr>
        <p:txBody>
          <a:bodyPr/>
          <a:lstStyle/>
          <a:p>
            <a:pPr>
              <a:defRPr/>
            </a:pPr>
            <a:endParaRPr lang="en-ZA" sz="1300"/>
          </a:p>
        </p:txBody>
      </p:sp>
      <p:sp>
        <p:nvSpPr>
          <p:cNvPr id="18" name="Oval 113"/>
          <p:cNvSpPr>
            <a:spLocks noChangeArrowheads="1"/>
          </p:cNvSpPr>
          <p:nvPr>
            <p:custDataLst>
              <p:tags r:id="rId17"/>
            </p:custDataLst>
          </p:nvPr>
        </p:nvSpPr>
        <p:spPr bwMode="auto">
          <a:xfrm>
            <a:off x="912813" y="633413"/>
            <a:ext cx="1209675" cy="1222375"/>
          </a:xfrm>
          <a:prstGeom prst="ellipse">
            <a:avLst/>
          </a:prstGeom>
          <a:noFill/>
          <a:ln w="9525">
            <a:solidFill>
              <a:srgbClr val="83725B"/>
            </a:solidFill>
            <a:miter lim="800000"/>
            <a:headEnd/>
            <a:tailEnd/>
          </a:ln>
        </p:spPr>
        <p:txBody>
          <a:bodyPr/>
          <a:lstStyle/>
          <a:p>
            <a:pPr>
              <a:defRPr/>
            </a:pPr>
            <a:endParaRPr lang="en-ZA" sz="1300"/>
          </a:p>
        </p:txBody>
      </p:sp>
      <p:sp>
        <p:nvSpPr>
          <p:cNvPr id="19" name="Oval 114"/>
          <p:cNvSpPr>
            <a:spLocks noChangeArrowheads="1"/>
          </p:cNvSpPr>
          <p:nvPr>
            <p:custDataLst>
              <p:tags r:id="rId18"/>
            </p:custDataLst>
          </p:nvPr>
        </p:nvSpPr>
        <p:spPr bwMode="auto">
          <a:xfrm>
            <a:off x="974725" y="657225"/>
            <a:ext cx="1222375" cy="1223963"/>
          </a:xfrm>
          <a:prstGeom prst="ellipse">
            <a:avLst/>
          </a:prstGeom>
          <a:noFill/>
          <a:ln w="9525">
            <a:solidFill>
              <a:srgbClr val="83725B"/>
            </a:solidFill>
            <a:miter lim="800000"/>
            <a:headEnd/>
            <a:tailEnd/>
          </a:ln>
        </p:spPr>
        <p:txBody>
          <a:bodyPr/>
          <a:lstStyle/>
          <a:p>
            <a:pPr>
              <a:defRPr/>
            </a:pPr>
            <a:endParaRPr lang="en-ZA" sz="1300"/>
          </a:p>
        </p:txBody>
      </p:sp>
      <p:sp>
        <p:nvSpPr>
          <p:cNvPr id="20" name="Oval 115"/>
          <p:cNvSpPr>
            <a:spLocks noChangeArrowheads="1"/>
          </p:cNvSpPr>
          <p:nvPr>
            <p:custDataLst>
              <p:tags r:id="rId19"/>
            </p:custDataLst>
          </p:nvPr>
        </p:nvSpPr>
        <p:spPr bwMode="auto">
          <a:xfrm>
            <a:off x="936625" y="620713"/>
            <a:ext cx="1211263" cy="1222375"/>
          </a:xfrm>
          <a:prstGeom prst="ellipse">
            <a:avLst/>
          </a:prstGeom>
          <a:noFill/>
          <a:ln w="9525">
            <a:solidFill>
              <a:srgbClr val="83725B"/>
            </a:solidFill>
            <a:miter lim="800000"/>
            <a:headEnd/>
            <a:tailEnd/>
          </a:ln>
        </p:spPr>
        <p:txBody>
          <a:bodyPr/>
          <a:lstStyle/>
          <a:p>
            <a:pPr>
              <a:defRPr/>
            </a:pPr>
            <a:endParaRPr lang="en-ZA" sz="1300"/>
          </a:p>
        </p:txBody>
      </p:sp>
      <p:sp>
        <p:nvSpPr>
          <p:cNvPr id="21" name="Oval 116"/>
          <p:cNvSpPr>
            <a:spLocks noChangeArrowheads="1"/>
          </p:cNvSpPr>
          <p:nvPr>
            <p:custDataLst>
              <p:tags r:id="rId20"/>
            </p:custDataLst>
          </p:nvPr>
        </p:nvSpPr>
        <p:spPr bwMode="auto">
          <a:xfrm>
            <a:off x="998538" y="706438"/>
            <a:ext cx="1123950" cy="1123950"/>
          </a:xfrm>
          <a:prstGeom prst="ellipse">
            <a:avLst/>
          </a:prstGeom>
          <a:solidFill>
            <a:srgbClr val="83725B"/>
          </a:solidFill>
          <a:ln w="9525">
            <a:solidFill>
              <a:srgbClr val="83725B"/>
            </a:solidFill>
            <a:miter lim="800000"/>
            <a:headEnd/>
            <a:tailEnd/>
          </a:ln>
        </p:spPr>
        <p:txBody>
          <a:bodyPr/>
          <a:lstStyle/>
          <a:p>
            <a:pPr>
              <a:defRPr/>
            </a:pPr>
            <a:endParaRPr lang="en-ZA" sz="1300"/>
          </a:p>
        </p:txBody>
      </p:sp>
      <p:sp>
        <p:nvSpPr>
          <p:cNvPr id="22" name="Oval 117"/>
          <p:cNvSpPr>
            <a:spLocks noChangeArrowheads="1"/>
          </p:cNvSpPr>
          <p:nvPr>
            <p:custDataLst>
              <p:tags r:id="rId21"/>
            </p:custDataLst>
          </p:nvPr>
        </p:nvSpPr>
        <p:spPr bwMode="auto">
          <a:xfrm>
            <a:off x="1011238" y="706438"/>
            <a:ext cx="1100137" cy="1100137"/>
          </a:xfrm>
          <a:prstGeom prst="ellipse">
            <a:avLst/>
          </a:prstGeom>
          <a:noFill/>
          <a:ln w="0">
            <a:solidFill>
              <a:srgbClr val="83725B"/>
            </a:solidFill>
            <a:round/>
            <a:headEnd/>
            <a:tailEnd/>
          </a:ln>
        </p:spPr>
        <p:txBody>
          <a:bodyPr/>
          <a:lstStyle/>
          <a:p>
            <a:pPr>
              <a:defRPr/>
            </a:pPr>
            <a:endParaRPr lang="en-ZA" sz="1300"/>
          </a:p>
        </p:txBody>
      </p:sp>
      <p:sp>
        <p:nvSpPr>
          <p:cNvPr id="23" name="Oval 118" descr="face"/>
          <p:cNvSpPr>
            <a:spLocks noChangeArrowheads="1"/>
          </p:cNvSpPr>
          <p:nvPr>
            <p:custDataLst>
              <p:tags r:id="rId22"/>
            </p:custDataLst>
          </p:nvPr>
        </p:nvSpPr>
        <p:spPr bwMode="auto">
          <a:xfrm>
            <a:off x="1004888" y="706438"/>
            <a:ext cx="1111250" cy="1112837"/>
          </a:xfrm>
          <a:prstGeom prst="ellipse">
            <a:avLst/>
          </a:prstGeom>
          <a:blipFill dpi="0" rotWithShape="1">
            <a:blip r:embed="rId59" cstate="print"/>
            <a:srcRect/>
            <a:stretch>
              <a:fillRect/>
            </a:stretch>
          </a:blipFill>
          <a:ln w="9525">
            <a:noFill/>
            <a:round/>
            <a:headEnd/>
            <a:tailEnd/>
          </a:ln>
        </p:spPr>
        <p:txBody>
          <a:bodyPr/>
          <a:lstStyle/>
          <a:p>
            <a:pPr>
              <a:defRPr/>
            </a:pPr>
            <a:endParaRPr lang="en-ZA" sz="1300"/>
          </a:p>
        </p:txBody>
      </p:sp>
      <p:sp>
        <p:nvSpPr>
          <p:cNvPr id="24" name="Oval 119"/>
          <p:cNvSpPr>
            <a:spLocks noChangeArrowheads="1"/>
          </p:cNvSpPr>
          <p:nvPr>
            <p:custDataLst>
              <p:tags r:id="rId23"/>
            </p:custDataLst>
          </p:nvPr>
        </p:nvSpPr>
        <p:spPr bwMode="auto">
          <a:xfrm>
            <a:off x="1011238" y="620713"/>
            <a:ext cx="1222375" cy="1222375"/>
          </a:xfrm>
          <a:prstGeom prst="ellipse">
            <a:avLst/>
          </a:prstGeom>
          <a:noFill/>
          <a:ln w="9525">
            <a:solidFill>
              <a:srgbClr val="83725B"/>
            </a:solidFill>
            <a:miter lim="800000"/>
            <a:headEnd/>
            <a:tailEnd/>
          </a:ln>
        </p:spPr>
        <p:txBody>
          <a:bodyPr/>
          <a:lstStyle/>
          <a:p>
            <a:pPr>
              <a:defRPr/>
            </a:pPr>
            <a:endParaRPr lang="en-ZA" sz="1300"/>
          </a:p>
        </p:txBody>
      </p:sp>
      <p:sp>
        <p:nvSpPr>
          <p:cNvPr id="25" name="Oval 120"/>
          <p:cNvSpPr>
            <a:spLocks noChangeArrowheads="1"/>
          </p:cNvSpPr>
          <p:nvPr>
            <p:custDataLst>
              <p:tags r:id="rId24"/>
            </p:custDataLst>
          </p:nvPr>
        </p:nvSpPr>
        <p:spPr bwMode="auto">
          <a:xfrm>
            <a:off x="863600" y="695325"/>
            <a:ext cx="1222375" cy="1209675"/>
          </a:xfrm>
          <a:prstGeom prst="ellipse">
            <a:avLst/>
          </a:prstGeom>
          <a:noFill/>
          <a:ln w="9525">
            <a:solidFill>
              <a:srgbClr val="83725B"/>
            </a:solidFill>
            <a:miter lim="800000"/>
            <a:headEnd/>
            <a:tailEnd/>
          </a:ln>
        </p:spPr>
        <p:txBody>
          <a:bodyPr/>
          <a:lstStyle/>
          <a:p>
            <a:pPr>
              <a:defRPr/>
            </a:pPr>
            <a:endParaRPr lang="en-ZA" sz="1300"/>
          </a:p>
        </p:txBody>
      </p:sp>
      <p:sp>
        <p:nvSpPr>
          <p:cNvPr id="26" name="Oval 121"/>
          <p:cNvSpPr>
            <a:spLocks noChangeArrowheads="1"/>
          </p:cNvSpPr>
          <p:nvPr>
            <p:custDataLst>
              <p:tags r:id="rId25"/>
            </p:custDataLst>
          </p:nvPr>
        </p:nvSpPr>
        <p:spPr bwMode="auto">
          <a:xfrm>
            <a:off x="1011238" y="695325"/>
            <a:ext cx="1211262" cy="1209675"/>
          </a:xfrm>
          <a:prstGeom prst="ellipse">
            <a:avLst/>
          </a:prstGeom>
          <a:noFill/>
          <a:ln w="9525">
            <a:solidFill>
              <a:srgbClr val="83725B"/>
            </a:solidFill>
            <a:miter lim="800000"/>
            <a:headEnd/>
            <a:tailEnd/>
          </a:ln>
        </p:spPr>
        <p:txBody>
          <a:bodyPr/>
          <a:lstStyle/>
          <a:p>
            <a:pPr>
              <a:defRPr/>
            </a:pPr>
            <a:endParaRPr lang="en-ZA" sz="1300"/>
          </a:p>
        </p:txBody>
      </p:sp>
      <p:sp>
        <p:nvSpPr>
          <p:cNvPr id="27" name="Oval 122"/>
          <p:cNvSpPr>
            <a:spLocks noChangeArrowheads="1"/>
          </p:cNvSpPr>
          <p:nvPr>
            <p:custDataLst>
              <p:tags r:id="rId26"/>
            </p:custDataLst>
          </p:nvPr>
        </p:nvSpPr>
        <p:spPr bwMode="auto">
          <a:xfrm>
            <a:off x="419100" y="3178175"/>
            <a:ext cx="1925638" cy="1912938"/>
          </a:xfrm>
          <a:prstGeom prst="ellipse">
            <a:avLst/>
          </a:prstGeom>
          <a:solidFill>
            <a:srgbClr val="83725B"/>
          </a:solidFill>
          <a:ln w="9525">
            <a:solidFill>
              <a:srgbClr val="83725B"/>
            </a:solidFill>
            <a:miter lim="800000"/>
            <a:headEnd/>
            <a:tailEnd/>
          </a:ln>
        </p:spPr>
        <p:txBody>
          <a:bodyPr/>
          <a:lstStyle/>
          <a:p>
            <a:pPr>
              <a:defRPr/>
            </a:pPr>
            <a:endParaRPr lang="en-ZA" sz="1300"/>
          </a:p>
        </p:txBody>
      </p:sp>
      <p:sp>
        <p:nvSpPr>
          <p:cNvPr id="28" name="Oval 123"/>
          <p:cNvSpPr>
            <a:spLocks noChangeArrowheads="1"/>
          </p:cNvSpPr>
          <p:nvPr>
            <p:custDataLst>
              <p:tags r:id="rId27"/>
            </p:custDataLst>
          </p:nvPr>
        </p:nvSpPr>
        <p:spPr bwMode="auto">
          <a:xfrm>
            <a:off x="481013" y="3227388"/>
            <a:ext cx="1801812" cy="1814512"/>
          </a:xfrm>
          <a:prstGeom prst="ellipse">
            <a:avLst/>
          </a:prstGeom>
          <a:solidFill>
            <a:srgbClr val="83725B"/>
          </a:solidFill>
          <a:ln w="9525">
            <a:solidFill>
              <a:srgbClr val="83725B"/>
            </a:solidFill>
            <a:miter lim="800000"/>
            <a:headEnd/>
            <a:tailEnd/>
          </a:ln>
        </p:spPr>
        <p:txBody>
          <a:bodyPr/>
          <a:lstStyle/>
          <a:p>
            <a:pPr>
              <a:defRPr/>
            </a:pPr>
            <a:endParaRPr lang="en-ZA" sz="1300"/>
          </a:p>
        </p:txBody>
      </p:sp>
      <p:sp>
        <p:nvSpPr>
          <p:cNvPr id="29" name="Oval 124"/>
          <p:cNvSpPr>
            <a:spLocks noChangeArrowheads="1"/>
          </p:cNvSpPr>
          <p:nvPr>
            <p:custDataLst>
              <p:tags r:id="rId28"/>
            </p:custDataLst>
          </p:nvPr>
        </p:nvSpPr>
        <p:spPr bwMode="auto">
          <a:xfrm>
            <a:off x="393700" y="3116263"/>
            <a:ext cx="1976438" cy="1974850"/>
          </a:xfrm>
          <a:prstGeom prst="ellipse">
            <a:avLst/>
          </a:prstGeom>
          <a:noFill/>
          <a:ln w="9525">
            <a:solidFill>
              <a:srgbClr val="83725B"/>
            </a:solidFill>
            <a:miter lim="800000"/>
            <a:headEnd/>
            <a:tailEnd/>
          </a:ln>
        </p:spPr>
        <p:txBody>
          <a:bodyPr/>
          <a:lstStyle/>
          <a:p>
            <a:pPr>
              <a:defRPr/>
            </a:pPr>
            <a:endParaRPr lang="en-ZA" sz="1300"/>
          </a:p>
        </p:txBody>
      </p:sp>
      <p:sp>
        <p:nvSpPr>
          <p:cNvPr id="30" name="Oval 125"/>
          <p:cNvSpPr>
            <a:spLocks noChangeArrowheads="1"/>
          </p:cNvSpPr>
          <p:nvPr>
            <p:custDataLst>
              <p:tags r:id="rId29"/>
            </p:custDataLst>
          </p:nvPr>
        </p:nvSpPr>
        <p:spPr bwMode="auto">
          <a:xfrm>
            <a:off x="331788" y="3116263"/>
            <a:ext cx="1963737" cy="1974850"/>
          </a:xfrm>
          <a:prstGeom prst="ellipse">
            <a:avLst/>
          </a:prstGeom>
          <a:noFill/>
          <a:ln w="9525">
            <a:solidFill>
              <a:srgbClr val="83725B"/>
            </a:solidFill>
            <a:miter lim="800000"/>
            <a:headEnd/>
            <a:tailEnd/>
          </a:ln>
        </p:spPr>
        <p:txBody>
          <a:bodyPr/>
          <a:lstStyle/>
          <a:p>
            <a:pPr>
              <a:defRPr/>
            </a:pPr>
            <a:endParaRPr lang="en-ZA" sz="1300"/>
          </a:p>
        </p:txBody>
      </p:sp>
      <p:sp>
        <p:nvSpPr>
          <p:cNvPr id="31" name="Oval 126"/>
          <p:cNvSpPr>
            <a:spLocks noChangeArrowheads="1"/>
          </p:cNvSpPr>
          <p:nvPr>
            <p:custDataLst>
              <p:tags r:id="rId30"/>
            </p:custDataLst>
          </p:nvPr>
        </p:nvSpPr>
        <p:spPr bwMode="auto">
          <a:xfrm>
            <a:off x="430213" y="3152775"/>
            <a:ext cx="1976437" cy="1976438"/>
          </a:xfrm>
          <a:prstGeom prst="ellipse">
            <a:avLst/>
          </a:prstGeom>
          <a:noFill/>
          <a:ln w="9525">
            <a:solidFill>
              <a:srgbClr val="83725B"/>
            </a:solidFill>
            <a:miter lim="800000"/>
            <a:headEnd/>
            <a:tailEnd/>
          </a:ln>
        </p:spPr>
        <p:txBody>
          <a:bodyPr/>
          <a:lstStyle/>
          <a:p>
            <a:pPr>
              <a:defRPr/>
            </a:pPr>
            <a:endParaRPr lang="en-ZA" sz="1300"/>
          </a:p>
        </p:txBody>
      </p:sp>
      <p:sp>
        <p:nvSpPr>
          <p:cNvPr id="32" name="Oval 127"/>
          <p:cNvSpPr>
            <a:spLocks noChangeArrowheads="1"/>
          </p:cNvSpPr>
          <p:nvPr>
            <p:custDataLst>
              <p:tags r:id="rId31"/>
            </p:custDataLst>
          </p:nvPr>
        </p:nvSpPr>
        <p:spPr bwMode="auto">
          <a:xfrm>
            <a:off x="368300" y="3090863"/>
            <a:ext cx="1976438" cy="1976437"/>
          </a:xfrm>
          <a:prstGeom prst="ellipse">
            <a:avLst/>
          </a:prstGeom>
          <a:noFill/>
          <a:ln w="9525">
            <a:solidFill>
              <a:srgbClr val="83725B"/>
            </a:solidFill>
            <a:miter lim="800000"/>
            <a:headEnd/>
            <a:tailEnd/>
          </a:ln>
        </p:spPr>
        <p:txBody>
          <a:bodyPr/>
          <a:lstStyle/>
          <a:p>
            <a:pPr>
              <a:defRPr/>
            </a:pPr>
            <a:endParaRPr lang="en-ZA" sz="1300"/>
          </a:p>
        </p:txBody>
      </p:sp>
      <p:sp>
        <p:nvSpPr>
          <p:cNvPr id="33" name="Oval 128" descr="new smal workers"/>
          <p:cNvSpPr>
            <a:spLocks noChangeArrowheads="1"/>
          </p:cNvSpPr>
          <p:nvPr>
            <p:custDataLst>
              <p:tags r:id="rId32"/>
            </p:custDataLst>
          </p:nvPr>
        </p:nvSpPr>
        <p:spPr bwMode="auto">
          <a:xfrm>
            <a:off x="482600" y="3227388"/>
            <a:ext cx="1801813" cy="1814512"/>
          </a:xfrm>
          <a:prstGeom prst="ellipse">
            <a:avLst/>
          </a:prstGeom>
          <a:blipFill dpi="0" rotWithShape="1">
            <a:blip r:embed="rId60" cstate="print">
              <a:lum contrast="12000"/>
            </a:blip>
            <a:srcRect/>
            <a:stretch>
              <a:fillRect/>
            </a:stretch>
          </a:blipFill>
          <a:ln w="0">
            <a:noFill/>
            <a:round/>
            <a:headEnd/>
            <a:tailEnd/>
          </a:ln>
        </p:spPr>
        <p:txBody>
          <a:bodyPr/>
          <a:lstStyle/>
          <a:p>
            <a:pPr>
              <a:defRPr/>
            </a:pPr>
            <a:endParaRPr lang="en-ZA" sz="1300"/>
          </a:p>
        </p:txBody>
      </p:sp>
      <p:sp>
        <p:nvSpPr>
          <p:cNvPr id="34" name="Oval 129"/>
          <p:cNvSpPr>
            <a:spLocks noChangeArrowheads="1"/>
          </p:cNvSpPr>
          <p:nvPr>
            <p:custDataLst>
              <p:tags r:id="rId33"/>
            </p:custDataLst>
          </p:nvPr>
        </p:nvSpPr>
        <p:spPr bwMode="auto">
          <a:xfrm>
            <a:off x="257175" y="3201988"/>
            <a:ext cx="1965325" cy="1976437"/>
          </a:xfrm>
          <a:prstGeom prst="ellipse">
            <a:avLst/>
          </a:prstGeom>
          <a:noFill/>
          <a:ln w="9525">
            <a:solidFill>
              <a:srgbClr val="83725B"/>
            </a:solidFill>
            <a:miter lim="800000"/>
            <a:headEnd/>
            <a:tailEnd/>
          </a:ln>
        </p:spPr>
        <p:txBody>
          <a:bodyPr/>
          <a:lstStyle/>
          <a:p>
            <a:pPr>
              <a:defRPr/>
            </a:pPr>
            <a:endParaRPr lang="en-ZA" sz="1300"/>
          </a:p>
        </p:txBody>
      </p:sp>
      <p:sp>
        <p:nvSpPr>
          <p:cNvPr id="35" name="Oval 130"/>
          <p:cNvSpPr>
            <a:spLocks noChangeArrowheads="1"/>
          </p:cNvSpPr>
          <p:nvPr>
            <p:custDataLst>
              <p:tags r:id="rId34"/>
            </p:custDataLst>
          </p:nvPr>
        </p:nvSpPr>
        <p:spPr bwMode="auto">
          <a:xfrm>
            <a:off x="492125" y="3090863"/>
            <a:ext cx="1976438" cy="1976437"/>
          </a:xfrm>
          <a:prstGeom prst="ellipse">
            <a:avLst/>
          </a:prstGeom>
          <a:noFill/>
          <a:ln w="9525">
            <a:solidFill>
              <a:srgbClr val="83725B"/>
            </a:solidFill>
            <a:miter lim="800000"/>
            <a:headEnd/>
            <a:tailEnd/>
          </a:ln>
        </p:spPr>
        <p:txBody>
          <a:bodyPr/>
          <a:lstStyle/>
          <a:p>
            <a:pPr>
              <a:defRPr/>
            </a:pPr>
            <a:endParaRPr lang="en-ZA" sz="1300"/>
          </a:p>
        </p:txBody>
      </p:sp>
      <p:sp>
        <p:nvSpPr>
          <p:cNvPr id="36" name="Oval 131"/>
          <p:cNvSpPr>
            <a:spLocks noChangeArrowheads="1"/>
          </p:cNvSpPr>
          <p:nvPr>
            <p:custDataLst>
              <p:tags r:id="rId35"/>
            </p:custDataLst>
          </p:nvPr>
        </p:nvSpPr>
        <p:spPr bwMode="auto">
          <a:xfrm>
            <a:off x="481013" y="3201988"/>
            <a:ext cx="1974850" cy="1976437"/>
          </a:xfrm>
          <a:prstGeom prst="ellipse">
            <a:avLst/>
          </a:prstGeom>
          <a:noFill/>
          <a:ln w="9525">
            <a:solidFill>
              <a:srgbClr val="83725B"/>
            </a:solidFill>
            <a:miter lim="800000"/>
            <a:headEnd/>
            <a:tailEnd/>
          </a:ln>
        </p:spPr>
        <p:txBody>
          <a:bodyPr/>
          <a:lstStyle/>
          <a:p>
            <a:pPr>
              <a:defRPr/>
            </a:pPr>
            <a:endParaRPr lang="en-ZA" sz="1300"/>
          </a:p>
        </p:txBody>
      </p:sp>
      <p:sp>
        <p:nvSpPr>
          <p:cNvPr id="37" name="Oval 132"/>
          <p:cNvSpPr>
            <a:spLocks noChangeArrowheads="1"/>
          </p:cNvSpPr>
          <p:nvPr>
            <p:custDataLst>
              <p:tags r:id="rId36"/>
            </p:custDataLst>
          </p:nvPr>
        </p:nvSpPr>
        <p:spPr bwMode="auto">
          <a:xfrm>
            <a:off x="974725" y="4746625"/>
            <a:ext cx="1592263" cy="1604963"/>
          </a:xfrm>
          <a:prstGeom prst="ellipse">
            <a:avLst/>
          </a:prstGeom>
          <a:solidFill>
            <a:srgbClr val="83725B"/>
          </a:solidFill>
          <a:ln w="9525">
            <a:solidFill>
              <a:srgbClr val="83725B"/>
            </a:solidFill>
            <a:miter lim="800000"/>
            <a:headEnd/>
            <a:tailEnd/>
          </a:ln>
        </p:spPr>
        <p:txBody>
          <a:bodyPr/>
          <a:lstStyle/>
          <a:p>
            <a:pPr>
              <a:defRPr/>
            </a:pPr>
            <a:endParaRPr lang="en-ZA" sz="1300"/>
          </a:p>
        </p:txBody>
      </p:sp>
      <p:sp>
        <p:nvSpPr>
          <p:cNvPr id="38" name="Oval 133"/>
          <p:cNvSpPr>
            <a:spLocks noChangeArrowheads="1"/>
          </p:cNvSpPr>
          <p:nvPr>
            <p:custDataLst>
              <p:tags r:id="rId37"/>
            </p:custDataLst>
          </p:nvPr>
        </p:nvSpPr>
        <p:spPr bwMode="auto">
          <a:xfrm>
            <a:off x="1023938" y="4795838"/>
            <a:ext cx="1493837" cy="1506537"/>
          </a:xfrm>
          <a:prstGeom prst="ellipse">
            <a:avLst/>
          </a:prstGeom>
          <a:solidFill>
            <a:srgbClr val="83725B"/>
          </a:solidFill>
          <a:ln w="9525">
            <a:solidFill>
              <a:srgbClr val="83725B"/>
            </a:solidFill>
            <a:miter lim="800000"/>
            <a:headEnd/>
            <a:tailEnd/>
          </a:ln>
        </p:spPr>
        <p:txBody>
          <a:bodyPr/>
          <a:lstStyle/>
          <a:p>
            <a:pPr>
              <a:defRPr/>
            </a:pPr>
            <a:endParaRPr lang="en-ZA" sz="1300"/>
          </a:p>
        </p:txBody>
      </p:sp>
      <p:sp>
        <p:nvSpPr>
          <p:cNvPr id="39" name="Oval 134"/>
          <p:cNvSpPr>
            <a:spLocks noChangeArrowheads="1"/>
          </p:cNvSpPr>
          <p:nvPr>
            <p:custDataLst>
              <p:tags r:id="rId38"/>
            </p:custDataLst>
          </p:nvPr>
        </p:nvSpPr>
        <p:spPr bwMode="auto">
          <a:xfrm>
            <a:off x="949325" y="4697413"/>
            <a:ext cx="1643063" cy="1641475"/>
          </a:xfrm>
          <a:prstGeom prst="ellipse">
            <a:avLst/>
          </a:prstGeom>
          <a:noFill/>
          <a:ln w="9525">
            <a:solidFill>
              <a:srgbClr val="83725B"/>
            </a:solidFill>
            <a:miter lim="800000"/>
            <a:headEnd/>
            <a:tailEnd/>
          </a:ln>
        </p:spPr>
        <p:txBody>
          <a:bodyPr/>
          <a:lstStyle/>
          <a:p>
            <a:pPr>
              <a:defRPr/>
            </a:pPr>
            <a:endParaRPr lang="en-ZA" sz="1300"/>
          </a:p>
        </p:txBody>
      </p:sp>
      <p:sp>
        <p:nvSpPr>
          <p:cNvPr id="40" name="Oval 135"/>
          <p:cNvSpPr>
            <a:spLocks noChangeArrowheads="1"/>
          </p:cNvSpPr>
          <p:nvPr>
            <p:custDataLst>
              <p:tags r:id="rId39"/>
            </p:custDataLst>
          </p:nvPr>
        </p:nvSpPr>
        <p:spPr bwMode="auto">
          <a:xfrm>
            <a:off x="900113" y="4697413"/>
            <a:ext cx="1630362" cy="1641475"/>
          </a:xfrm>
          <a:prstGeom prst="ellipse">
            <a:avLst/>
          </a:prstGeom>
          <a:noFill/>
          <a:ln w="9525">
            <a:solidFill>
              <a:srgbClr val="83725B"/>
            </a:solidFill>
            <a:miter lim="800000"/>
            <a:headEnd/>
            <a:tailEnd/>
          </a:ln>
        </p:spPr>
        <p:txBody>
          <a:bodyPr/>
          <a:lstStyle/>
          <a:p>
            <a:pPr>
              <a:defRPr/>
            </a:pPr>
            <a:endParaRPr lang="en-ZA" sz="1300"/>
          </a:p>
        </p:txBody>
      </p:sp>
      <p:sp>
        <p:nvSpPr>
          <p:cNvPr id="41" name="Oval 136"/>
          <p:cNvSpPr>
            <a:spLocks noChangeArrowheads="1"/>
          </p:cNvSpPr>
          <p:nvPr>
            <p:custDataLst>
              <p:tags r:id="rId40"/>
            </p:custDataLst>
          </p:nvPr>
        </p:nvSpPr>
        <p:spPr bwMode="auto">
          <a:xfrm>
            <a:off x="987425" y="4733925"/>
            <a:ext cx="1630363" cy="1643063"/>
          </a:xfrm>
          <a:prstGeom prst="ellipse">
            <a:avLst/>
          </a:prstGeom>
          <a:noFill/>
          <a:ln w="9525">
            <a:solidFill>
              <a:srgbClr val="83725B"/>
            </a:solidFill>
            <a:miter lim="800000"/>
            <a:headEnd/>
            <a:tailEnd/>
          </a:ln>
        </p:spPr>
        <p:txBody>
          <a:bodyPr/>
          <a:lstStyle/>
          <a:p>
            <a:pPr>
              <a:defRPr/>
            </a:pPr>
            <a:endParaRPr lang="en-ZA" sz="1300"/>
          </a:p>
        </p:txBody>
      </p:sp>
      <p:sp>
        <p:nvSpPr>
          <p:cNvPr id="42" name="Oval 137"/>
          <p:cNvSpPr>
            <a:spLocks noChangeArrowheads="1"/>
          </p:cNvSpPr>
          <p:nvPr>
            <p:custDataLst>
              <p:tags r:id="rId41"/>
            </p:custDataLst>
          </p:nvPr>
        </p:nvSpPr>
        <p:spPr bwMode="auto">
          <a:xfrm>
            <a:off x="925513" y="4684713"/>
            <a:ext cx="1641475" cy="1643062"/>
          </a:xfrm>
          <a:prstGeom prst="ellipse">
            <a:avLst/>
          </a:prstGeom>
          <a:noFill/>
          <a:ln w="9525">
            <a:solidFill>
              <a:srgbClr val="83725B"/>
            </a:solidFill>
            <a:miter lim="800000"/>
            <a:headEnd/>
            <a:tailEnd/>
          </a:ln>
        </p:spPr>
        <p:txBody>
          <a:bodyPr/>
          <a:lstStyle/>
          <a:p>
            <a:pPr>
              <a:defRPr/>
            </a:pPr>
            <a:endParaRPr lang="en-ZA" sz="1300"/>
          </a:p>
        </p:txBody>
      </p:sp>
      <p:sp>
        <p:nvSpPr>
          <p:cNvPr id="43" name="Oval 138" descr="boom"/>
          <p:cNvSpPr>
            <a:spLocks noChangeArrowheads="1"/>
          </p:cNvSpPr>
          <p:nvPr>
            <p:custDataLst>
              <p:tags r:id="rId42"/>
            </p:custDataLst>
          </p:nvPr>
        </p:nvSpPr>
        <p:spPr bwMode="auto">
          <a:xfrm>
            <a:off x="1012825" y="4791075"/>
            <a:ext cx="1506538" cy="1519238"/>
          </a:xfrm>
          <a:prstGeom prst="ellipse">
            <a:avLst/>
          </a:prstGeom>
          <a:blipFill dpi="0" rotWithShape="1">
            <a:blip r:embed="rId61" cstate="print">
              <a:lum contrast="6000"/>
            </a:blip>
            <a:srcRect/>
            <a:stretch>
              <a:fillRect/>
            </a:stretch>
          </a:blipFill>
          <a:ln w="9525">
            <a:noFill/>
            <a:miter lim="800000"/>
            <a:headEnd/>
            <a:tailEnd/>
          </a:ln>
        </p:spPr>
        <p:txBody>
          <a:bodyPr/>
          <a:lstStyle/>
          <a:p>
            <a:pPr>
              <a:defRPr/>
            </a:pPr>
            <a:endParaRPr lang="en-ZA" sz="1300"/>
          </a:p>
        </p:txBody>
      </p:sp>
      <p:sp>
        <p:nvSpPr>
          <p:cNvPr id="44" name="Oval 139"/>
          <p:cNvSpPr>
            <a:spLocks noChangeArrowheads="1"/>
          </p:cNvSpPr>
          <p:nvPr>
            <p:custDataLst>
              <p:tags r:id="rId43"/>
            </p:custDataLst>
          </p:nvPr>
        </p:nvSpPr>
        <p:spPr bwMode="auto">
          <a:xfrm>
            <a:off x="838200" y="4770438"/>
            <a:ext cx="1630363" cy="1643062"/>
          </a:xfrm>
          <a:prstGeom prst="ellipse">
            <a:avLst/>
          </a:prstGeom>
          <a:noFill/>
          <a:ln w="9525">
            <a:solidFill>
              <a:srgbClr val="83725B"/>
            </a:solidFill>
            <a:miter lim="800000"/>
            <a:headEnd/>
            <a:tailEnd/>
          </a:ln>
        </p:spPr>
        <p:txBody>
          <a:bodyPr/>
          <a:lstStyle/>
          <a:p>
            <a:pPr>
              <a:defRPr/>
            </a:pPr>
            <a:endParaRPr lang="en-ZA" sz="1300"/>
          </a:p>
        </p:txBody>
      </p:sp>
      <p:sp>
        <p:nvSpPr>
          <p:cNvPr id="45" name="Oval 140"/>
          <p:cNvSpPr>
            <a:spLocks noChangeArrowheads="1"/>
          </p:cNvSpPr>
          <p:nvPr>
            <p:custDataLst>
              <p:tags r:id="rId44"/>
            </p:custDataLst>
          </p:nvPr>
        </p:nvSpPr>
        <p:spPr bwMode="auto">
          <a:xfrm>
            <a:off x="1023938" y="4770438"/>
            <a:ext cx="1643062" cy="1643062"/>
          </a:xfrm>
          <a:prstGeom prst="ellipse">
            <a:avLst/>
          </a:prstGeom>
          <a:noFill/>
          <a:ln w="9525">
            <a:solidFill>
              <a:srgbClr val="83725B"/>
            </a:solidFill>
            <a:miter lim="800000"/>
            <a:headEnd/>
            <a:tailEnd/>
          </a:ln>
        </p:spPr>
        <p:txBody>
          <a:bodyPr/>
          <a:lstStyle/>
          <a:p>
            <a:pPr>
              <a:defRPr/>
            </a:pPr>
            <a:endParaRPr lang="en-ZA" sz="1300"/>
          </a:p>
        </p:txBody>
      </p:sp>
      <p:sp>
        <p:nvSpPr>
          <p:cNvPr id="46" name="Oval 141"/>
          <p:cNvSpPr>
            <a:spLocks noChangeArrowheads="1"/>
          </p:cNvSpPr>
          <p:nvPr>
            <p:custDataLst>
              <p:tags r:id="rId45"/>
            </p:custDataLst>
          </p:nvPr>
        </p:nvSpPr>
        <p:spPr bwMode="auto">
          <a:xfrm>
            <a:off x="1036638" y="4684713"/>
            <a:ext cx="1630362" cy="1643062"/>
          </a:xfrm>
          <a:prstGeom prst="ellipse">
            <a:avLst/>
          </a:prstGeom>
          <a:noFill/>
          <a:ln w="9525">
            <a:solidFill>
              <a:srgbClr val="83725B"/>
            </a:solidFill>
            <a:miter lim="800000"/>
            <a:headEnd/>
            <a:tailEnd/>
          </a:ln>
        </p:spPr>
        <p:txBody>
          <a:bodyPr/>
          <a:lstStyle/>
          <a:p>
            <a:pPr>
              <a:defRPr/>
            </a:pPr>
            <a:endParaRPr lang="en-ZA" sz="1300"/>
          </a:p>
        </p:txBody>
      </p:sp>
      <p:sp>
        <p:nvSpPr>
          <p:cNvPr id="47" name="Working Draft Text" hidden="1"/>
          <p:cNvSpPr txBox="1">
            <a:spLocks noChangeArrowheads="1"/>
          </p:cNvSpPr>
          <p:nvPr>
            <p:custDataLst>
              <p:tags r:id="rId46"/>
            </p:custDataLst>
          </p:nvPr>
        </p:nvSpPr>
        <p:spPr bwMode="auto">
          <a:xfrm>
            <a:off x="3059113" y="1160463"/>
            <a:ext cx="993862" cy="138499"/>
          </a:xfrm>
          <a:prstGeom prst="rect">
            <a:avLst/>
          </a:prstGeom>
          <a:noFill/>
          <a:ln w="9525">
            <a:noFill/>
            <a:miter lim="800000"/>
            <a:headEnd/>
            <a:tailEnd/>
          </a:ln>
          <a:effectLst/>
        </p:spPr>
        <p:txBody>
          <a:bodyPr wrap="none" lIns="0" tIns="0" rIns="0" bIns="0">
            <a:spAutoFit/>
          </a:bodyPr>
          <a:lstStyle/>
          <a:p>
            <a:pPr>
              <a:defRPr/>
            </a:pPr>
            <a:r>
              <a:rPr lang="en-ZA" sz="900" b="1" smtClean="0">
                <a:solidFill>
                  <a:schemeClr val="tx1"/>
                </a:solidFill>
              </a:rPr>
              <a:t>WORKING DRAFT</a:t>
            </a:r>
            <a:endParaRPr lang="en-ZA" sz="900" b="1">
              <a:solidFill>
                <a:schemeClr val="tx1"/>
              </a:solidFill>
            </a:endParaRPr>
          </a:p>
        </p:txBody>
      </p:sp>
      <p:sp>
        <p:nvSpPr>
          <p:cNvPr id="48" name="Working Draft" hidden="1"/>
          <p:cNvSpPr txBox="1">
            <a:spLocks noChangeArrowheads="1"/>
          </p:cNvSpPr>
          <p:nvPr>
            <p:custDataLst>
              <p:tags r:id="rId47"/>
            </p:custDataLst>
          </p:nvPr>
        </p:nvSpPr>
        <p:spPr bwMode="auto">
          <a:xfrm>
            <a:off x="3059113" y="1316038"/>
            <a:ext cx="3225242" cy="138499"/>
          </a:xfrm>
          <a:prstGeom prst="rect">
            <a:avLst/>
          </a:prstGeom>
          <a:noFill/>
          <a:ln w="9525">
            <a:noFill/>
            <a:miter lim="800000"/>
            <a:headEnd/>
            <a:tailEnd/>
          </a:ln>
          <a:effectLst/>
        </p:spPr>
        <p:txBody>
          <a:bodyPr wrap="none" lIns="0" tIns="0" rIns="0" bIns="0">
            <a:spAutoFit/>
          </a:bodyPr>
          <a:lstStyle/>
          <a:p>
            <a:pPr>
              <a:defRPr/>
            </a:pPr>
            <a:r>
              <a:rPr lang="en-ZA" sz="900" smtClean="0">
                <a:solidFill>
                  <a:schemeClr val="tx1"/>
                </a:solidFill>
              </a:rPr>
              <a:t>Last Modified 03.11.2010 16:36:12 South Africa Standard Time</a:t>
            </a:r>
            <a:endParaRPr lang="en-ZA" sz="900">
              <a:solidFill>
                <a:schemeClr val="tx1"/>
              </a:solidFill>
            </a:endParaRPr>
          </a:p>
        </p:txBody>
      </p:sp>
      <p:sp>
        <p:nvSpPr>
          <p:cNvPr id="49" name="Printed" hidden="1"/>
          <p:cNvSpPr txBox="1">
            <a:spLocks noChangeArrowheads="1"/>
          </p:cNvSpPr>
          <p:nvPr>
            <p:custDataLst>
              <p:tags r:id="rId48"/>
            </p:custDataLst>
          </p:nvPr>
        </p:nvSpPr>
        <p:spPr bwMode="auto">
          <a:xfrm>
            <a:off x="3059113" y="1473200"/>
            <a:ext cx="2603277" cy="138499"/>
          </a:xfrm>
          <a:prstGeom prst="rect">
            <a:avLst/>
          </a:prstGeom>
          <a:noFill/>
          <a:ln w="9525">
            <a:noFill/>
            <a:miter lim="800000"/>
            <a:headEnd/>
            <a:tailEnd/>
          </a:ln>
          <a:effectLst/>
        </p:spPr>
        <p:txBody>
          <a:bodyPr wrap="none" lIns="0" tIns="0" rIns="0" bIns="0">
            <a:spAutoFit/>
          </a:bodyPr>
          <a:lstStyle/>
          <a:p>
            <a:pPr>
              <a:defRPr/>
            </a:pPr>
            <a:r>
              <a:rPr lang="en-ZA" sz="900" smtClean="0">
                <a:solidFill>
                  <a:schemeClr val="tx1"/>
                </a:solidFill>
              </a:rPr>
              <a:t>Printed 11/3/2010 6:29:46 AM India Standard Time</a:t>
            </a:r>
            <a:endParaRPr lang="en-ZA" sz="900">
              <a:solidFill>
                <a:schemeClr val="tx1"/>
              </a:solidFill>
            </a:endParaRPr>
          </a:p>
        </p:txBody>
      </p:sp>
      <p:grpSp>
        <p:nvGrpSpPr>
          <p:cNvPr id="50" name="McK Title Elements"/>
          <p:cNvGrpSpPr>
            <a:grpSpLocks/>
          </p:cNvGrpSpPr>
          <p:nvPr userDrawn="1">
            <p:custDataLst>
              <p:tags r:id="rId49"/>
            </p:custDataLst>
          </p:nvPr>
        </p:nvGrpSpPr>
        <p:grpSpPr bwMode="auto">
          <a:xfrm>
            <a:off x="3059113" y="4930775"/>
            <a:ext cx="4935537" cy="484188"/>
            <a:chOff x="1927" y="3106"/>
            <a:chExt cx="3109" cy="305"/>
          </a:xfrm>
        </p:grpSpPr>
        <p:sp>
          <p:nvSpPr>
            <p:cNvPr id="51" name="McK Document type" hidden="1"/>
            <p:cNvSpPr txBox="1">
              <a:spLocks noChangeArrowheads="1"/>
            </p:cNvSpPr>
            <p:nvPr/>
          </p:nvSpPr>
          <p:spPr bwMode="auto">
            <a:xfrm>
              <a:off x="1927" y="3106"/>
              <a:ext cx="3109" cy="136"/>
            </a:xfrm>
            <a:prstGeom prst="rect">
              <a:avLst/>
            </a:prstGeom>
            <a:noFill/>
            <a:ln w="9525">
              <a:noFill/>
              <a:miter lim="800000"/>
              <a:headEnd/>
              <a:tailEnd/>
            </a:ln>
            <a:effectLst/>
          </p:spPr>
          <p:txBody>
            <a:bodyPr lIns="0" tIns="0" rIns="0" bIns="0" anchor="b">
              <a:spAutoFit/>
            </a:bodyPr>
            <a:lstStyle/>
            <a:p>
              <a:pPr>
                <a:defRPr/>
              </a:pPr>
              <a:r>
                <a:rPr lang="en-ZA" smtClean="0">
                  <a:solidFill>
                    <a:schemeClr val="tx1"/>
                  </a:solidFill>
                </a:rPr>
                <a:t>Document type</a:t>
              </a:r>
              <a:endParaRPr lang="en-ZA">
                <a:solidFill>
                  <a:schemeClr val="tx1"/>
                </a:solidFill>
              </a:endParaRPr>
            </a:p>
          </p:txBody>
        </p:sp>
        <p:sp>
          <p:nvSpPr>
            <p:cNvPr id="52" name="McK Date" hidden="1"/>
            <p:cNvSpPr txBox="1">
              <a:spLocks noChangeArrowheads="1"/>
            </p:cNvSpPr>
            <p:nvPr/>
          </p:nvSpPr>
          <p:spPr bwMode="auto">
            <a:xfrm>
              <a:off x="1927" y="3275"/>
              <a:ext cx="3109" cy="136"/>
            </a:xfrm>
            <a:prstGeom prst="rect">
              <a:avLst/>
            </a:prstGeom>
            <a:noFill/>
            <a:ln w="9525">
              <a:noFill/>
              <a:miter lim="800000"/>
              <a:headEnd/>
              <a:tailEnd/>
            </a:ln>
            <a:effectLst/>
          </p:spPr>
          <p:txBody>
            <a:bodyPr lIns="0" tIns="0" rIns="0" bIns="0">
              <a:spAutoFit/>
            </a:bodyPr>
            <a:lstStyle/>
            <a:p>
              <a:pPr>
                <a:defRPr/>
              </a:pPr>
              <a:r>
                <a:rPr lang="en-ZA" smtClean="0">
                  <a:solidFill>
                    <a:schemeClr val="tx1"/>
                  </a:solidFill>
                </a:rPr>
                <a:t>Date</a:t>
              </a:r>
              <a:endParaRPr lang="en-ZA">
                <a:solidFill>
                  <a:schemeClr val="tx1"/>
                </a:solidFill>
              </a:endParaRPr>
            </a:p>
          </p:txBody>
        </p:sp>
      </p:grpSp>
      <p:sp>
        <p:nvSpPr>
          <p:cNvPr id="53" name="doc id" hidden="1"/>
          <p:cNvSpPr>
            <a:spLocks noChangeArrowheads="1"/>
          </p:cNvSpPr>
          <p:nvPr>
            <p:custDataLst>
              <p:tags r:id="rId50"/>
            </p:custDataLst>
          </p:nvPr>
        </p:nvSpPr>
        <p:spPr bwMode="auto">
          <a:xfrm>
            <a:off x="8010525" y="47625"/>
            <a:ext cx="995363" cy="107722"/>
          </a:xfrm>
          <a:prstGeom prst="rect">
            <a:avLst/>
          </a:prstGeom>
          <a:noFill/>
          <a:ln w="9525">
            <a:noFill/>
            <a:miter lim="800000"/>
            <a:headEnd/>
            <a:tailEnd/>
          </a:ln>
          <a:effectLst/>
        </p:spPr>
        <p:txBody>
          <a:bodyPr lIns="0" tIns="0" rIns="0" bIns="0">
            <a:spAutoFit/>
          </a:bodyPr>
          <a:lstStyle/>
          <a:p>
            <a:pPr algn="r" defTabSz="895350">
              <a:defRPr/>
            </a:pPr>
            <a:r>
              <a:rPr lang="en-ZA" sz="700" smtClean="0">
                <a:solidFill>
                  <a:srgbClr val="000000"/>
                </a:solidFill>
              </a:rPr>
              <a:t>TVM-AAA123-20091218-</a:t>
            </a:r>
            <a:endParaRPr lang="en-ZA" sz="700">
              <a:solidFill>
                <a:srgbClr val="000000"/>
              </a:solidFill>
            </a:endParaRPr>
          </a:p>
        </p:txBody>
      </p:sp>
      <p:pic>
        <p:nvPicPr>
          <p:cNvPr id="54" name="Picture 172"/>
          <p:cNvPicPr>
            <a:picLocks noChangeArrowheads="1"/>
          </p:cNvPicPr>
          <p:nvPr>
            <p:custDataLst>
              <p:tags r:id="rId51"/>
            </p:custDataLst>
          </p:nvPr>
        </p:nvPicPr>
        <p:blipFill>
          <a:blip r:embed="rId62" cstate="print"/>
          <a:srcRect/>
          <a:stretch>
            <a:fillRect/>
          </a:stretch>
        </p:blipFill>
        <p:spPr bwMode="auto">
          <a:xfrm>
            <a:off x="6800850" y="319088"/>
            <a:ext cx="2146300" cy="544512"/>
          </a:xfrm>
          <a:prstGeom prst="rect">
            <a:avLst/>
          </a:prstGeom>
          <a:noFill/>
          <a:ln w="19050">
            <a:noFill/>
            <a:miter lim="800000"/>
            <a:headEnd/>
            <a:tailEnd/>
          </a:ln>
        </p:spPr>
      </p:pic>
      <p:sp>
        <p:nvSpPr>
          <p:cNvPr id="3075" name="Rectangle 3"/>
          <p:cNvSpPr>
            <a:spLocks noGrp="1" noChangeArrowheads="1"/>
          </p:cNvSpPr>
          <p:nvPr>
            <p:ph type="ctrTitle"/>
            <p:custDataLst>
              <p:tags r:id="rId52"/>
            </p:custDataLst>
          </p:nvPr>
        </p:nvSpPr>
        <p:spPr>
          <a:xfrm>
            <a:off x="3059113" y="3636963"/>
            <a:ext cx="5545137" cy="311150"/>
          </a:xfrm>
        </p:spPr>
        <p:txBody>
          <a:bodyPr anchor="b"/>
          <a:lstStyle>
            <a:lvl1pPr>
              <a:defRPr>
                <a:solidFill>
                  <a:srgbClr val="003896"/>
                </a:solidFill>
              </a:defRPr>
            </a:lvl1pPr>
          </a:lstStyle>
          <a:p>
            <a:r>
              <a:rPr lang="en-ZA" smtClean="0"/>
              <a:t>Click to edit Master title style</a:t>
            </a:r>
            <a:endParaRPr lang="en-ZA"/>
          </a:p>
        </p:txBody>
      </p:sp>
      <p:sp>
        <p:nvSpPr>
          <p:cNvPr id="3076" name="Rectangle 4"/>
          <p:cNvSpPr>
            <a:spLocks noGrp="1" noChangeArrowheads="1"/>
          </p:cNvSpPr>
          <p:nvPr>
            <p:ph type="subTitle" idx="1"/>
            <p:custDataLst>
              <p:tags r:id="rId53"/>
            </p:custDataLst>
          </p:nvPr>
        </p:nvSpPr>
        <p:spPr>
          <a:xfrm>
            <a:off x="3059113" y="4092575"/>
            <a:ext cx="5545137" cy="244475"/>
          </a:xfrm>
        </p:spPr>
        <p:txBody>
          <a:bodyPr/>
          <a:lstStyle>
            <a:lvl1pPr>
              <a:defRPr>
                <a:solidFill>
                  <a:srgbClr val="83725B"/>
                </a:solidFill>
              </a:defRPr>
            </a:lvl1pPr>
          </a:lstStyle>
          <a:p>
            <a:r>
              <a:rPr lang="en-ZA" smtClean="0"/>
              <a:t>Click to edit Master subtitle style</a:t>
            </a:r>
            <a:endParaRPr lang="en-ZA"/>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020662" y="1890713"/>
            <a:ext cx="3200876"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9A3B8BDE-0140-4115-B5CB-539F2165D80D}"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3837627" y="328613"/>
            <a:ext cx="1477328"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90FA03D3-582D-4F20-9344-55D70D0EEDF4}" type="slidenum">
              <a:rPr lang="en-ZA" smtClean="0"/>
              <a:pPr>
                <a:defRPr/>
              </a:pPr>
              <a:t>‹#›</a:t>
            </a:fld>
            <a:endParaRPr lang="en-ZA"/>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471"/>
            <a:ext cx="7772400" cy="313932"/>
          </a:xfrm>
        </p:spPr>
        <p:txBody>
          <a:bodyPr/>
          <a:lstStyle/>
          <a:p>
            <a:r>
              <a:rPr lang="en-ZA" smtClean="0"/>
              <a:t>Click to edit Master title style</a:t>
            </a:r>
            <a:endParaRPr lang="en-ZA"/>
          </a:p>
        </p:txBody>
      </p:sp>
      <p:sp>
        <p:nvSpPr>
          <p:cNvPr id="3" name="Subtitle 2"/>
          <p:cNvSpPr>
            <a:spLocks noGrp="1"/>
          </p:cNvSpPr>
          <p:nvPr>
            <p:ph type="subTitle" idx="1"/>
          </p:nvPr>
        </p:nvSpPr>
        <p:spPr>
          <a:xfrm>
            <a:off x="1371600" y="3886200"/>
            <a:ext cx="6400800" cy="24622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ZA" smtClean="0"/>
              <a:t>Click to edit Master subtitle style</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2C6E2A04-70B6-4490-A384-DBB7CDDD2E42}" type="slidenum">
              <a:rPr lang="en-ZA" smtClean="0"/>
              <a:pPr>
                <a:defRPr/>
              </a:pPr>
              <a:t>‹#›</a:t>
            </a:fld>
            <a:endParaRPr lang="en-ZA"/>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7BDF1ECA-CCB8-4DAA-973E-C7068EFB82DC}" type="slidenum">
              <a:rPr lang="en-ZA" smtClean="0"/>
              <a:pPr>
                <a:defRPr/>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4E30BFE3-EED3-4ECC-BA23-905E2AFCFC65}" type="slidenum">
              <a:rPr lang="en-ZA" smtClean="0"/>
              <a:pPr>
                <a:defRPr/>
              </a:pPr>
              <a:t>‹#›</a:t>
            </a:fld>
            <a:endParaRPr lang="en-Z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557F1643-B71C-487F-835C-38F4E795DAFC}" type="slidenum">
              <a:rPr lang="en-ZA" smtClean="0"/>
              <a:pPr>
                <a:defRPr/>
              </a:pPr>
              <a:t>‹#›</a:t>
            </a:fld>
            <a:endParaRPr lang="en-Z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endParaRPr lang="en-ZA"/>
          </a:p>
        </p:txBody>
      </p:sp>
      <p:sp>
        <p:nvSpPr>
          <p:cNvPr id="4" name="Content Placeholder 3"/>
          <p:cNvSpPr>
            <a:spLocks noGrp="1"/>
          </p:cNvSpPr>
          <p:nvPr>
            <p:ph sz="half" idx="2"/>
          </p:nvPr>
        </p:nvSpPr>
        <p:spPr>
          <a:xfrm>
            <a:off x="457200" y="2174875"/>
            <a:ext cx="4040188"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endParaRPr lang="en-ZA"/>
          </a:p>
        </p:txBody>
      </p:sp>
      <p:sp>
        <p:nvSpPr>
          <p:cNvPr id="6" name="Content Placeholder 5"/>
          <p:cNvSpPr>
            <a:spLocks noGrp="1"/>
          </p:cNvSpPr>
          <p:nvPr>
            <p:ph sz="quarter" idx="4"/>
          </p:nvPr>
        </p:nvSpPr>
        <p:spPr>
          <a:xfrm>
            <a:off x="4645025" y="2174875"/>
            <a:ext cx="404177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Rectangle 39"/>
          <p:cNvSpPr>
            <a:spLocks noGrp="1" noChangeArrowheads="1"/>
          </p:cNvSpPr>
          <p:nvPr>
            <p:ph type="sldNum" sz="quarter" idx="10"/>
            <p:custDataLst>
              <p:tags r:id="rId1"/>
            </p:custDataLst>
          </p:nvPr>
        </p:nvSpPr>
        <p:spPr>
          <a:ln/>
        </p:spPr>
        <p:txBody>
          <a:bodyPr/>
          <a:lstStyle>
            <a:lvl1pPr>
              <a:defRPr/>
            </a:lvl1pPr>
          </a:lstStyle>
          <a:p>
            <a:pPr>
              <a:defRPr/>
            </a:pPr>
            <a:fld id="{C180787B-2B5D-411C-8B4A-01238114C434}" type="slidenum">
              <a:rPr lang="en-ZA" smtClean="0"/>
              <a:pPr>
                <a:defRPr/>
              </a:pPr>
              <a:t>‹#›</a:t>
            </a:fld>
            <a:endParaRPr lang="en-Z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Rectangle 39"/>
          <p:cNvSpPr>
            <a:spLocks noGrp="1" noChangeArrowheads="1"/>
          </p:cNvSpPr>
          <p:nvPr>
            <p:ph type="sldNum" sz="quarter" idx="10"/>
            <p:custDataLst>
              <p:tags r:id="rId1"/>
            </p:custDataLst>
          </p:nvPr>
        </p:nvSpPr>
        <p:spPr>
          <a:ln/>
        </p:spPr>
        <p:txBody>
          <a:bodyPr/>
          <a:lstStyle>
            <a:lvl1pPr>
              <a:defRPr/>
            </a:lvl1pPr>
          </a:lstStyle>
          <a:p>
            <a:pPr>
              <a:defRPr/>
            </a:pPr>
            <a:fld id="{224B5EAC-2954-494A-BA8A-436E94340710}" type="slidenum">
              <a:rPr lang="en-ZA" smtClean="0"/>
              <a:pPr>
                <a:defRPr/>
              </a:pPr>
              <a:t>‹#›</a:t>
            </a:fld>
            <a:endParaRPr lang="en-Z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custDataLst>
              <p:tags r:id="rId1"/>
            </p:custDataLst>
          </p:nvPr>
        </p:nvSpPr>
        <p:spPr>
          <a:ln/>
        </p:spPr>
        <p:txBody>
          <a:bodyPr/>
          <a:lstStyle>
            <a:lvl1pPr>
              <a:defRPr/>
            </a:lvl1pPr>
          </a:lstStyle>
          <a:p>
            <a:pPr>
              <a:defRPr/>
            </a:pPr>
            <a:fld id="{59EC7A88-8435-457F-86F7-DDA85FA72688}" type="slidenum">
              <a:rPr lang="en-ZA" smtClean="0"/>
              <a:pPr>
                <a:defRPr/>
              </a:pPr>
              <a:t>‹#›</a:t>
            </a:fld>
            <a:endParaRPr lang="en-Z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322510E3-28D8-4133-A387-77DE0C946C45}" type="slidenum">
              <a:rPr lang="en-ZA" smtClean="0"/>
              <a:pPr>
                <a:defRPr/>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58" name="think-cell Slide" r:id="rId7" imgW="270" imgH="270" progId="TCLayout.ActiveDocument.1">
                  <p:embed/>
                </p:oleObj>
              </mc:Choice>
              <mc:Fallback>
                <p:oleObj name="think-cell Slide" r:id="rId7" imgW="270" imgH="270" progId="TCLayout.ActiveDocument.1">
                  <p:embed/>
                  <p:pic>
                    <p:nvPicPr>
                      <p:cNvPr id="0" name="Picture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ZA" smtClean="0"/>
              <a:t>Click to edit Master title style</a:t>
            </a:r>
            <a:endParaRPr lang="en-ZA"/>
          </a:p>
        </p:txBody>
      </p:sp>
      <p:sp>
        <p:nvSpPr>
          <p:cNvPr id="3" name="Content Placeholder 2"/>
          <p:cNvSpPr>
            <a:spLocks noGrp="1"/>
          </p:cNvSpPr>
          <p:nvPr>
            <p:ph idx="1"/>
            <p:custDataLst>
              <p:tags r:id="rId4"/>
            </p:custDataLst>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5"/>
            </p:custDataLst>
          </p:nvPr>
        </p:nvSpPr>
        <p:spPr>
          <a:ln/>
        </p:spPr>
        <p:txBody>
          <a:bodyPr/>
          <a:lstStyle>
            <a:lvl1pPr>
              <a:defRPr/>
            </a:lvl1pPr>
          </a:lstStyle>
          <a:p>
            <a:pPr>
              <a:defRPr/>
            </a:pPr>
            <a:fld id="{4231D785-6681-452B-8923-F36674536338}"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FF61F690-BBC6-4C7B-8DFC-BA0ED596793C}" type="slidenum">
              <a:rPr lang="en-ZA" smtClean="0"/>
              <a:pPr>
                <a:defRPr/>
              </a:pPr>
              <a:t>‹#›</a:t>
            </a:fld>
            <a:endParaRPr lang="en-Z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020662" y="1890713"/>
            <a:ext cx="3200876"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262B82B3-600C-438C-A709-8E736EA65C86}" type="slidenum">
              <a:rPr lang="en-ZA" smtClean="0"/>
              <a:pPr>
                <a:defRPr/>
              </a:pPr>
              <a:t>‹#›</a:t>
            </a:fld>
            <a:endParaRPr lang="en-Z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3837627" y="328613"/>
            <a:ext cx="1477328"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640946D7-2D6D-43C0-961A-A90AD4C0090D}" type="slidenum">
              <a:rPr lang="en-ZA" smtClean="0"/>
              <a:pPr>
                <a:defRPr/>
              </a:pPr>
              <a:t>‹#›</a:t>
            </a:fld>
            <a:endParaRPr lang="en-Z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471"/>
            <a:ext cx="7772400" cy="313932"/>
          </a:xfrm>
        </p:spPr>
        <p:txBody>
          <a:bodyPr/>
          <a:lstStyle/>
          <a:p>
            <a:r>
              <a:rPr lang="en-ZA" smtClean="0"/>
              <a:t>Click to edit Master title style</a:t>
            </a:r>
            <a:endParaRPr lang="en-ZA"/>
          </a:p>
        </p:txBody>
      </p:sp>
      <p:sp>
        <p:nvSpPr>
          <p:cNvPr id="3" name="Subtitle 2"/>
          <p:cNvSpPr>
            <a:spLocks noGrp="1"/>
          </p:cNvSpPr>
          <p:nvPr>
            <p:ph type="subTitle" idx="1"/>
          </p:nvPr>
        </p:nvSpPr>
        <p:spPr>
          <a:xfrm>
            <a:off x="1371600" y="3886200"/>
            <a:ext cx="6400800" cy="24622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ZA" smtClean="0"/>
              <a:t>Click to edit Master subtitle style</a:t>
            </a:r>
            <a:endParaRPr lang="en-ZA"/>
          </a:p>
        </p:txBody>
      </p:sp>
      <p:sp>
        <p:nvSpPr>
          <p:cNvPr id="4" name="Slide Number Placeholder 3"/>
          <p:cNvSpPr>
            <a:spLocks noGrp="1"/>
          </p:cNvSpPr>
          <p:nvPr>
            <p:ph type="sldNum" sz="quarter" idx="10"/>
          </p:nvPr>
        </p:nvSpPr>
        <p:spPr>
          <a:ln/>
        </p:spPr>
        <p:txBody>
          <a:bodyPr/>
          <a:lstStyle>
            <a:lvl1pPr>
              <a:defRPr/>
            </a:lvl1pPr>
          </a:lstStyle>
          <a:p>
            <a:pPr>
              <a:defRPr/>
            </a:pPr>
            <a:fld id="{03331BDE-EA4E-460D-96E0-9F0B30EF35A2}" type="slidenum">
              <a:rPr lang="en-ZA" smtClean="0"/>
              <a:pPr>
                <a:defRPr/>
              </a:pPr>
              <a:t>‹#›</a:t>
            </a:fld>
            <a:r>
              <a:rPr lang="en-ZA" smtClean="0"/>
              <a:t> </a:t>
            </a:r>
            <a:endParaRPr lang="en-Z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a:ln/>
        </p:spPr>
        <p:txBody>
          <a:bodyPr/>
          <a:lstStyle>
            <a:lvl1pPr>
              <a:defRPr/>
            </a:lvl1pPr>
          </a:lstStyle>
          <a:p>
            <a:pPr>
              <a:defRPr/>
            </a:pPr>
            <a:fld id="{91F6BBA5-CEA1-4A77-9D89-C1C2370F6E8F}" type="slidenum">
              <a:rPr lang="en-ZA" smtClean="0"/>
              <a:pPr>
                <a:defRPr/>
              </a:pPr>
              <a:t>‹#›</a:t>
            </a:fld>
            <a:r>
              <a:rPr lang="en-ZA" smtClean="0"/>
              <a:t> </a:t>
            </a:r>
            <a:endParaRPr lang="en-Z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endParaRPr lang="en-ZA"/>
          </a:p>
        </p:txBody>
      </p:sp>
      <p:sp>
        <p:nvSpPr>
          <p:cNvPr id="4" name="Slide Number Placeholder 3"/>
          <p:cNvSpPr>
            <a:spLocks noGrp="1"/>
          </p:cNvSpPr>
          <p:nvPr>
            <p:ph type="sldNum" sz="quarter" idx="10"/>
          </p:nvPr>
        </p:nvSpPr>
        <p:spPr>
          <a:ln/>
        </p:spPr>
        <p:txBody>
          <a:bodyPr/>
          <a:lstStyle>
            <a:lvl1pPr>
              <a:defRPr/>
            </a:lvl1pPr>
          </a:lstStyle>
          <a:p>
            <a:pPr>
              <a:defRPr/>
            </a:pPr>
            <a:fld id="{20F21522-5BF0-4E3A-B436-A475AC836DE2}" type="slidenum">
              <a:rPr lang="en-ZA" smtClean="0"/>
              <a:pPr>
                <a:defRPr/>
              </a:pPr>
              <a:t>‹#›</a:t>
            </a:fld>
            <a:r>
              <a:rPr lang="en-ZA" smtClean="0"/>
              <a:t> </a:t>
            </a:r>
            <a:endParaRPr lang="en-Z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Slide Number Placeholder 3"/>
          <p:cNvSpPr>
            <a:spLocks noGrp="1"/>
          </p:cNvSpPr>
          <p:nvPr>
            <p:ph type="sldNum" sz="quarter" idx="10"/>
          </p:nvPr>
        </p:nvSpPr>
        <p:spPr>
          <a:ln/>
        </p:spPr>
        <p:txBody>
          <a:bodyPr/>
          <a:lstStyle>
            <a:lvl1pPr>
              <a:defRPr/>
            </a:lvl1pPr>
          </a:lstStyle>
          <a:p>
            <a:pPr>
              <a:defRPr/>
            </a:pPr>
            <a:fld id="{BFA0112C-2987-45C8-B3C2-29C592D1925B}" type="slidenum">
              <a:rPr lang="en-ZA" smtClean="0"/>
              <a:pPr>
                <a:defRPr/>
              </a:pPr>
              <a:t>‹#›</a:t>
            </a:fld>
            <a:r>
              <a:rPr lang="en-ZA" smtClean="0"/>
              <a:t> </a:t>
            </a:r>
            <a:endParaRPr lang="en-Z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endParaRPr lang="en-ZA"/>
          </a:p>
        </p:txBody>
      </p:sp>
      <p:sp>
        <p:nvSpPr>
          <p:cNvPr id="4" name="Content Placeholder 3"/>
          <p:cNvSpPr>
            <a:spLocks noGrp="1"/>
          </p:cNvSpPr>
          <p:nvPr>
            <p:ph sz="half" idx="2"/>
          </p:nvPr>
        </p:nvSpPr>
        <p:spPr>
          <a:xfrm>
            <a:off x="457200" y="2174875"/>
            <a:ext cx="4040188"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endParaRPr lang="en-ZA"/>
          </a:p>
        </p:txBody>
      </p:sp>
      <p:sp>
        <p:nvSpPr>
          <p:cNvPr id="6" name="Content Placeholder 5"/>
          <p:cNvSpPr>
            <a:spLocks noGrp="1"/>
          </p:cNvSpPr>
          <p:nvPr>
            <p:ph sz="quarter" idx="4"/>
          </p:nvPr>
        </p:nvSpPr>
        <p:spPr>
          <a:xfrm>
            <a:off x="4645025" y="2174875"/>
            <a:ext cx="404177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Slide Number Placeholder 3"/>
          <p:cNvSpPr>
            <a:spLocks noGrp="1"/>
          </p:cNvSpPr>
          <p:nvPr>
            <p:ph type="sldNum" sz="quarter" idx="10"/>
          </p:nvPr>
        </p:nvSpPr>
        <p:spPr>
          <a:ln/>
        </p:spPr>
        <p:txBody>
          <a:bodyPr/>
          <a:lstStyle>
            <a:lvl1pPr>
              <a:defRPr/>
            </a:lvl1pPr>
          </a:lstStyle>
          <a:p>
            <a:pPr>
              <a:defRPr/>
            </a:pPr>
            <a:fld id="{65F583E8-B659-4911-BB88-8651F0C36811}" type="slidenum">
              <a:rPr lang="en-ZA" smtClean="0"/>
              <a:pPr>
                <a:defRPr/>
              </a:pPr>
              <a:t>‹#›</a:t>
            </a:fld>
            <a:r>
              <a:rPr lang="en-ZA" smtClean="0"/>
              <a:t> </a:t>
            </a:r>
            <a:endParaRPr lang="en-Z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Slide Number Placeholder 3"/>
          <p:cNvSpPr>
            <a:spLocks noGrp="1"/>
          </p:cNvSpPr>
          <p:nvPr>
            <p:ph type="sldNum" sz="quarter" idx="10"/>
          </p:nvPr>
        </p:nvSpPr>
        <p:spPr>
          <a:ln/>
        </p:spPr>
        <p:txBody>
          <a:bodyPr/>
          <a:lstStyle>
            <a:lvl1pPr>
              <a:defRPr/>
            </a:lvl1pPr>
          </a:lstStyle>
          <a:p>
            <a:pPr>
              <a:defRPr/>
            </a:pPr>
            <a:fld id="{E4B4F341-489D-4193-B717-542513CE7906}" type="slidenum">
              <a:rPr lang="en-ZA" smtClean="0"/>
              <a:pPr>
                <a:defRPr/>
              </a:pPr>
              <a:t>‹#›</a:t>
            </a:fld>
            <a:r>
              <a:rPr lang="en-ZA" smtClean="0"/>
              <a:t> </a:t>
            </a:r>
            <a:endParaRPr lang="en-Z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ln/>
        </p:spPr>
        <p:txBody>
          <a:bodyPr/>
          <a:lstStyle>
            <a:lvl1pPr>
              <a:defRPr/>
            </a:lvl1pPr>
          </a:lstStyle>
          <a:p>
            <a:pPr>
              <a:defRPr/>
            </a:pPr>
            <a:fld id="{610E942F-0C16-47D2-8F07-605E9FE903FE}" type="slidenum">
              <a:rPr lang="en-ZA" smtClean="0"/>
              <a:pPr>
                <a:defRPr/>
              </a:pPr>
              <a:t>‹#›</a:t>
            </a:fld>
            <a:r>
              <a:rPr lang="en-ZA" smtClean="0"/>
              <a:t> </a:t>
            </a:r>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20106200-6E53-4DC8-BA26-3D705866126B}"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endParaRPr lang="en-ZA"/>
          </a:p>
        </p:txBody>
      </p:sp>
      <p:sp>
        <p:nvSpPr>
          <p:cNvPr id="5" name="Slide Number Placeholder 3"/>
          <p:cNvSpPr>
            <a:spLocks noGrp="1"/>
          </p:cNvSpPr>
          <p:nvPr>
            <p:ph type="sldNum" sz="quarter" idx="10"/>
          </p:nvPr>
        </p:nvSpPr>
        <p:spPr>
          <a:ln/>
        </p:spPr>
        <p:txBody>
          <a:bodyPr/>
          <a:lstStyle>
            <a:lvl1pPr>
              <a:defRPr/>
            </a:lvl1pPr>
          </a:lstStyle>
          <a:p>
            <a:pPr>
              <a:defRPr/>
            </a:pPr>
            <a:fld id="{F9DDE2C4-D9D2-49D3-A0D0-51D822D48E9E}" type="slidenum">
              <a:rPr lang="en-ZA" smtClean="0"/>
              <a:pPr>
                <a:defRPr/>
              </a:pPr>
              <a:t>‹#›</a:t>
            </a:fld>
            <a:r>
              <a:rPr lang="en-ZA" smtClean="0"/>
              <a:t> </a:t>
            </a:r>
            <a:endParaRPr lang="en-Z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endParaRPr lang="en-ZA"/>
          </a:p>
        </p:txBody>
      </p:sp>
      <p:sp>
        <p:nvSpPr>
          <p:cNvPr id="5" name="Slide Number Placeholder 3"/>
          <p:cNvSpPr>
            <a:spLocks noGrp="1"/>
          </p:cNvSpPr>
          <p:nvPr>
            <p:ph type="sldNum" sz="quarter" idx="10"/>
          </p:nvPr>
        </p:nvSpPr>
        <p:spPr>
          <a:ln/>
        </p:spPr>
        <p:txBody>
          <a:bodyPr/>
          <a:lstStyle>
            <a:lvl1pPr>
              <a:defRPr/>
            </a:lvl1pPr>
          </a:lstStyle>
          <a:p>
            <a:pPr>
              <a:defRPr/>
            </a:pPr>
            <a:fld id="{57405475-3FD3-49A0-A785-52B0C0427F90}" type="slidenum">
              <a:rPr lang="en-ZA" smtClean="0"/>
              <a:pPr>
                <a:defRPr/>
              </a:pPr>
              <a:t>‹#›</a:t>
            </a:fld>
            <a:r>
              <a:rPr lang="en-ZA" smtClean="0"/>
              <a:t> </a:t>
            </a:r>
            <a:endParaRPr lang="en-Z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020662" y="1890713"/>
            <a:ext cx="3200876"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a:ln/>
        </p:spPr>
        <p:txBody>
          <a:bodyPr/>
          <a:lstStyle>
            <a:lvl1pPr>
              <a:defRPr/>
            </a:lvl1pPr>
          </a:lstStyle>
          <a:p>
            <a:pPr>
              <a:defRPr/>
            </a:pPr>
            <a:fld id="{4E910B36-B9D8-477A-B8A7-639DC231C137}" type="slidenum">
              <a:rPr lang="en-ZA" smtClean="0"/>
              <a:pPr>
                <a:defRPr/>
              </a:pPr>
              <a:t>‹#›</a:t>
            </a:fld>
            <a:r>
              <a:rPr lang="en-ZA" smtClean="0"/>
              <a:t> </a:t>
            </a:r>
            <a:endParaRPr lang="en-Z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3837627" y="328613"/>
            <a:ext cx="1477328"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a:ln/>
        </p:spPr>
        <p:txBody>
          <a:bodyPr/>
          <a:lstStyle>
            <a:lvl1pPr>
              <a:defRPr/>
            </a:lvl1pPr>
          </a:lstStyle>
          <a:p>
            <a:pPr>
              <a:defRPr/>
            </a:pPr>
            <a:fld id="{464CFAD1-F37D-46E6-BE6B-3AE1B0FF3529}" type="slidenum">
              <a:rPr lang="en-ZA" smtClean="0"/>
              <a:pPr>
                <a:defRPr/>
              </a:pPr>
              <a:t>‹#›</a:t>
            </a:fld>
            <a:r>
              <a:rPr lang="en-ZA" smtClean="0"/>
              <a:t> </a:t>
            </a:r>
            <a:endParaRPr lang="en-Z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471"/>
            <a:ext cx="7772400" cy="313932"/>
          </a:xfrm>
        </p:spPr>
        <p:txBody>
          <a:bodyPr/>
          <a:lstStyle/>
          <a:p>
            <a:r>
              <a:rPr lang="en-ZA" smtClean="0"/>
              <a:t>Click to edit Master title style</a:t>
            </a:r>
            <a:endParaRPr lang="en-ZA"/>
          </a:p>
        </p:txBody>
      </p:sp>
      <p:sp>
        <p:nvSpPr>
          <p:cNvPr id="3" name="Subtitle 2"/>
          <p:cNvSpPr>
            <a:spLocks noGrp="1"/>
          </p:cNvSpPr>
          <p:nvPr>
            <p:ph type="subTitle" idx="1"/>
          </p:nvPr>
        </p:nvSpPr>
        <p:spPr>
          <a:xfrm>
            <a:off x="1371600" y="3886200"/>
            <a:ext cx="6400800" cy="24622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ZA" smtClean="0"/>
              <a:t>Click to edit Master subtitle style</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60C7BB30-EFBC-4443-A3C8-B88BD29C65F4}" type="slidenum">
              <a:rPr lang="en-ZA" smtClean="0"/>
              <a:pPr>
                <a:defRPr/>
              </a:pPr>
              <a:t>‹#›</a:t>
            </a:fld>
            <a:endParaRPr lang="en-Z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B0280856-5A9B-4B62-81A5-91FAC73D8BF0}" type="slidenum">
              <a:rPr lang="en-ZA" smtClean="0"/>
              <a:pPr>
                <a:defRPr/>
              </a:pPr>
              <a:t>‹#›</a:t>
            </a:fld>
            <a:endParaRPr lang="en-Z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DBE2BB36-6011-4AF2-8323-304D1E1EAEBC}" type="slidenum">
              <a:rPr lang="en-ZA" smtClean="0"/>
              <a:pPr>
                <a:defRPr/>
              </a:pPr>
              <a:t>‹#›</a:t>
            </a:fld>
            <a:endParaRPr lang="en-Z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DD98F364-2849-43C0-B04B-1AFCD34DCD8E}" type="slidenum">
              <a:rPr lang="en-ZA" smtClean="0"/>
              <a:pPr>
                <a:defRPr/>
              </a:pPr>
              <a:t>‹#›</a:t>
            </a:fld>
            <a:endParaRPr lang="en-Z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endParaRPr lang="en-ZA"/>
          </a:p>
        </p:txBody>
      </p:sp>
      <p:sp>
        <p:nvSpPr>
          <p:cNvPr id="4" name="Content Placeholder 3"/>
          <p:cNvSpPr>
            <a:spLocks noGrp="1"/>
          </p:cNvSpPr>
          <p:nvPr>
            <p:ph sz="half" idx="2"/>
          </p:nvPr>
        </p:nvSpPr>
        <p:spPr>
          <a:xfrm>
            <a:off x="457200" y="2174875"/>
            <a:ext cx="4040188"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endParaRPr lang="en-ZA"/>
          </a:p>
        </p:txBody>
      </p:sp>
      <p:sp>
        <p:nvSpPr>
          <p:cNvPr id="6" name="Content Placeholder 5"/>
          <p:cNvSpPr>
            <a:spLocks noGrp="1"/>
          </p:cNvSpPr>
          <p:nvPr>
            <p:ph sz="quarter" idx="4"/>
          </p:nvPr>
        </p:nvSpPr>
        <p:spPr>
          <a:xfrm>
            <a:off x="4645025" y="2174875"/>
            <a:ext cx="404177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Rectangle 39"/>
          <p:cNvSpPr>
            <a:spLocks noGrp="1" noChangeArrowheads="1"/>
          </p:cNvSpPr>
          <p:nvPr>
            <p:ph type="sldNum" sz="quarter" idx="10"/>
            <p:custDataLst>
              <p:tags r:id="rId1"/>
            </p:custDataLst>
          </p:nvPr>
        </p:nvSpPr>
        <p:spPr>
          <a:ln/>
        </p:spPr>
        <p:txBody>
          <a:bodyPr/>
          <a:lstStyle>
            <a:lvl1pPr>
              <a:defRPr/>
            </a:lvl1pPr>
          </a:lstStyle>
          <a:p>
            <a:pPr>
              <a:defRPr/>
            </a:pPr>
            <a:fld id="{70BFA6BE-CDA1-4A31-ADE3-081C31314B16}" type="slidenum">
              <a:rPr lang="en-ZA" smtClean="0"/>
              <a:pPr>
                <a:defRPr/>
              </a:pPr>
              <a:t>‹#›</a:t>
            </a:fld>
            <a:endParaRPr lang="en-Z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Rectangle 39"/>
          <p:cNvSpPr>
            <a:spLocks noGrp="1" noChangeArrowheads="1"/>
          </p:cNvSpPr>
          <p:nvPr>
            <p:ph type="sldNum" sz="quarter" idx="10"/>
            <p:custDataLst>
              <p:tags r:id="rId1"/>
            </p:custDataLst>
          </p:nvPr>
        </p:nvSpPr>
        <p:spPr>
          <a:ln/>
        </p:spPr>
        <p:txBody>
          <a:bodyPr/>
          <a:lstStyle>
            <a:lvl1pPr>
              <a:defRPr/>
            </a:lvl1pPr>
          </a:lstStyle>
          <a:p>
            <a:pPr>
              <a:defRPr/>
            </a:pPr>
            <a:fld id="{65623B45-467C-4F43-9A79-FE1E0AA5B4E8}" type="slidenum">
              <a:rPr lang="en-ZA" smtClean="0"/>
              <a:pPr>
                <a:defRPr/>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AD4428DA-B430-4CFD-9183-DAB7F76E00D5}"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custDataLst>
              <p:tags r:id="rId1"/>
            </p:custDataLst>
          </p:nvPr>
        </p:nvSpPr>
        <p:spPr>
          <a:ln/>
        </p:spPr>
        <p:txBody>
          <a:bodyPr/>
          <a:lstStyle>
            <a:lvl1pPr>
              <a:defRPr/>
            </a:lvl1pPr>
          </a:lstStyle>
          <a:p>
            <a:pPr>
              <a:defRPr/>
            </a:pPr>
            <a:fld id="{5D9D42F0-48AD-4378-838B-3A16C351813E}" type="slidenum">
              <a:rPr lang="en-ZA" smtClean="0"/>
              <a:pPr>
                <a:defRPr/>
              </a:pPr>
              <a:t>‹#›</a:t>
            </a:fld>
            <a:endParaRPr lang="en-Z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637D38CA-D234-4E03-BACF-83B7EFE50624}" type="slidenum">
              <a:rPr lang="en-ZA" smtClean="0"/>
              <a:pPr>
                <a:defRPr/>
              </a:pPr>
              <a:t>‹#›</a:t>
            </a:fld>
            <a:endParaRPr lang="en-Z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1E84DDB2-89DA-4177-A1C4-0C168866F5F8}" type="slidenum">
              <a:rPr lang="en-ZA" smtClean="0"/>
              <a:pPr>
                <a:defRPr/>
              </a:pPr>
              <a:t>‹#›</a:t>
            </a:fld>
            <a:endParaRPr lang="en-Z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020662" y="1890713"/>
            <a:ext cx="3200876"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DA05AFB3-0F8A-452F-A298-101764695B94}" type="slidenum">
              <a:rPr lang="en-ZA" smtClean="0"/>
              <a:pPr>
                <a:defRPr/>
              </a:pPr>
              <a:t>‹#›</a:t>
            </a:fld>
            <a:endParaRPr lang="en-Z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3837627" y="328613"/>
            <a:ext cx="1477328"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9ED41CD6-7200-4056-81B8-8F7180475961}" type="slidenum">
              <a:rPr lang="en-ZA" smtClean="0"/>
              <a:pPr>
                <a:defRPr/>
              </a:pPr>
              <a:t>‹#›</a:t>
            </a:fld>
            <a:endParaRPr lang="en-Z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471"/>
            <a:ext cx="7772400" cy="313932"/>
          </a:xfrm>
        </p:spPr>
        <p:txBody>
          <a:bodyPr/>
          <a:lstStyle/>
          <a:p>
            <a:r>
              <a:rPr lang="en-ZA" smtClean="0"/>
              <a:t>Click to edit Master title style</a:t>
            </a:r>
            <a:endParaRPr lang="en-ZA"/>
          </a:p>
        </p:txBody>
      </p:sp>
      <p:sp>
        <p:nvSpPr>
          <p:cNvPr id="3" name="Subtitle 2"/>
          <p:cNvSpPr>
            <a:spLocks noGrp="1"/>
          </p:cNvSpPr>
          <p:nvPr>
            <p:ph type="subTitle" idx="1"/>
          </p:nvPr>
        </p:nvSpPr>
        <p:spPr>
          <a:xfrm>
            <a:off x="1371600" y="3886200"/>
            <a:ext cx="6400800" cy="24622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ZA" smtClean="0"/>
              <a:t>Click to edit Master subtitle style</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54937021-7CC5-4468-897F-B64FD24656EF}" type="slidenum">
              <a:rPr lang="en-ZA" smtClean="0"/>
              <a:pPr>
                <a:defRPr/>
              </a:pPr>
              <a:t>‹#›</a:t>
            </a:fld>
            <a:endParaRPr lang="en-ZA"/>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99462" name="think-cell Slide" r:id="rId7" imgW="270" imgH="270" progId="TCLayout.ActiveDocument.1">
                  <p:embed/>
                </p:oleObj>
              </mc:Choice>
              <mc:Fallback>
                <p:oleObj name="think-cell Slide" r:id="rId7" imgW="270" imgH="270" progId="TCLayout.ActiveDocument.1">
                  <p:embed/>
                  <p:pic>
                    <p:nvPicPr>
                      <p:cNvPr id="0" name="Picture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ZA" smtClean="0"/>
              <a:t>Click to edit Master title style</a:t>
            </a:r>
            <a:endParaRPr lang="en-ZA"/>
          </a:p>
        </p:txBody>
      </p:sp>
      <p:sp>
        <p:nvSpPr>
          <p:cNvPr id="3" name="Content Placeholder 2"/>
          <p:cNvSpPr>
            <a:spLocks noGrp="1"/>
          </p:cNvSpPr>
          <p:nvPr>
            <p:ph idx="1"/>
            <p:custDataLst>
              <p:tags r:id="rId4"/>
            </p:custDataLst>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custDataLst>
              <p:tags r:id="rId5"/>
            </p:custDataLst>
          </p:nvPr>
        </p:nvSpPr>
        <p:spPr/>
        <p:txBody>
          <a:bodyPr/>
          <a:lstStyle>
            <a:lvl1pPr>
              <a:defRPr smtClean="0"/>
            </a:lvl1pPr>
          </a:lstStyle>
          <a:p>
            <a:pPr>
              <a:defRPr/>
            </a:pPr>
            <a:fld id="{6D32DDAE-560C-4431-BA12-A74775BC876E}"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07555D82-4CF8-4025-BCC1-EB2F0B825CE5}" type="slidenum">
              <a:rPr lang="en-ZA" smtClean="0"/>
              <a:pPr>
                <a:defRPr/>
              </a:pPr>
              <a:t>‹#›</a:t>
            </a:fld>
            <a:endParaRPr lang="en-ZA"/>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Slide Number Placeholder 4"/>
          <p:cNvSpPr>
            <a:spLocks noGrp="1"/>
          </p:cNvSpPr>
          <p:nvPr>
            <p:ph type="sldNum" sz="quarter" idx="10"/>
          </p:nvPr>
        </p:nvSpPr>
        <p:spPr/>
        <p:txBody>
          <a:bodyPr/>
          <a:lstStyle>
            <a:lvl1pPr>
              <a:defRPr smtClean="0"/>
            </a:lvl1pPr>
          </a:lstStyle>
          <a:p>
            <a:pPr>
              <a:defRPr/>
            </a:pPr>
            <a:fld id="{EA82E2FA-EC7C-4F5C-A9C5-2A5431A5581C}" type="slidenum">
              <a:rPr lang="en-ZA" smtClean="0"/>
              <a:pPr>
                <a:defRPr/>
              </a:pPr>
              <a:t>‹#›</a:t>
            </a:fld>
            <a:endParaRPr lang="en-ZA"/>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4" name="Content Placeholder 3"/>
          <p:cNvSpPr>
            <a:spLocks noGrp="1"/>
          </p:cNvSpPr>
          <p:nvPr>
            <p:ph sz="half" idx="2"/>
          </p:nvPr>
        </p:nvSpPr>
        <p:spPr>
          <a:xfrm>
            <a:off x="457200" y="2174875"/>
            <a:ext cx="4040188"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6" name="Content Placeholder 5"/>
          <p:cNvSpPr>
            <a:spLocks noGrp="1"/>
          </p:cNvSpPr>
          <p:nvPr>
            <p:ph sz="quarter" idx="4"/>
          </p:nvPr>
        </p:nvSpPr>
        <p:spPr>
          <a:xfrm>
            <a:off x="4645025" y="2174875"/>
            <a:ext cx="404177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Slide Number Placeholder 6"/>
          <p:cNvSpPr>
            <a:spLocks noGrp="1"/>
          </p:cNvSpPr>
          <p:nvPr>
            <p:ph type="sldNum" sz="quarter" idx="10"/>
          </p:nvPr>
        </p:nvSpPr>
        <p:spPr/>
        <p:txBody>
          <a:bodyPr/>
          <a:lstStyle>
            <a:lvl1pPr>
              <a:defRPr smtClean="0"/>
            </a:lvl1pPr>
          </a:lstStyle>
          <a:p>
            <a:pPr>
              <a:defRPr/>
            </a:pPr>
            <a:fld id="{0CDED35E-93D4-4FB7-98AF-AAD5553A91A2}" type="slidenum">
              <a:rPr lang="en-ZA" smtClean="0"/>
              <a:pPr>
                <a:defRPr/>
              </a:pPr>
              <a:t>‹#›</a:t>
            </a:fld>
            <a:endParaRPr lang="en-ZA"/>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4" name="Content Placeholder 3"/>
          <p:cNvSpPr>
            <a:spLocks noGrp="1"/>
          </p:cNvSpPr>
          <p:nvPr>
            <p:ph sz="half" idx="2"/>
          </p:nvPr>
        </p:nvSpPr>
        <p:spPr>
          <a:xfrm>
            <a:off x="457200" y="2174875"/>
            <a:ext cx="4040188"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6" name="Content Placeholder 5"/>
          <p:cNvSpPr>
            <a:spLocks noGrp="1"/>
          </p:cNvSpPr>
          <p:nvPr>
            <p:ph sz="quarter" idx="4"/>
          </p:nvPr>
        </p:nvSpPr>
        <p:spPr>
          <a:xfrm>
            <a:off x="4645025" y="2174875"/>
            <a:ext cx="404177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Rectangle 39"/>
          <p:cNvSpPr>
            <a:spLocks noGrp="1" noChangeArrowheads="1"/>
          </p:cNvSpPr>
          <p:nvPr>
            <p:ph type="sldNum" sz="quarter" idx="10"/>
            <p:custDataLst>
              <p:tags r:id="rId1"/>
            </p:custDataLst>
          </p:nvPr>
        </p:nvSpPr>
        <p:spPr>
          <a:ln/>
        </p:spPr>
        <p:txBody>
          <a:bodyPr/>
          <a:lstStyle>
            <a:lvl1pPr>
              <a:defRPr/>
            </a:lvl1pPr>
          </a:lstStyle>
          <a:p>
            <a:pPr>
              <a:defRPr/>
            </a:pPr>
            <a:fld id="{06163A0C-4F86-4CA8-9827-C8BBEAF70CFF}"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9670" name="think-cell Slide" r:id="rId6" imgW="270" imgH="270" progId="TCLayout.ActiveDocument.1">
                  <p:embed/>
                </p:oleObj>
              </mc:Choice>
              <mc:Fallback>
                <p:oleObj name="think-cell Slide" r:id="rId6" imgW="270" imgH="270" progId="TCLayout.ActiveDocument.1">
                  <p:embed/>
                  <p:pic>
                    <p:nvPicPr>
                      <p:cNvPr id="0" name="Picture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ZA" smtClean="0"/>
              <a:t>Click to edit Master title style</a:t>
            </a:r>
            <a:endParaRPr lang="en-ZA"/>
          </a:p>
        </p:txBody>
      </p:sp>
      <p:sp>
        <p:nvSpPr>
          <p:cNvPr id="3" name="Slide Number Placeholder 2"/>
          <p:cNvSpPr>
            <a:spLocks noGrp="1"/>
          </p:cNvSpPr>
          <p:nvPr>
            <p:ph type="sldNum" sz="quarter" idx="10"/>
            <p:custDataLst>
              <p:tags r:id="rId4"/>
            </p:custDataLst>
          </p:nvPr>
        </p:nvSpPr>
        <p:spPr/>
        <p:txBody>
          <a:bodyPr/>
          <a:lstStyle>
            <a:lvl1pPr>
              <a:defRPr smtClean="0"/>
            </a:lvl1pPr>
          </a:lstStyle>
          <a:p>
            <a:pPr>
              <a:defRPr/>
            </a:pPr>
            <a:fld id="{4A52FAB2-A6CE-4DAD-80E1-42311C333CB1}"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3526" name="think-cell Slide" r:id="rId5" imgW="270" imgH="270" progId="TCLayout.ActiveDocument.1">
                  <p:embed/>
                </p:oleObj>
              </mc:Choice>
              <mc:Fallback>
                <p:oleObj name="think-cell Slide" r:id="rId5" imgW="270" imgH="270" progId="TCLayout.ActiveDocument.1">
                  <p:embed/>
                  <p:pic>
                    <p:nvPicPr>
                      <p:cNvPr id="0" name="Picture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0"/>
            <p:custDataLst>
              <p:tags r:id="rId3"/>
            </p:custDataLst>
          </p:nvPr>
        </p:nvSpPr>
        <p:spPr/>
        <p:txBody>
          <a:bodyPr/>
          <a:lstStyle>
            <a:lvl1pPr>
              <a:defRPr smtClean="0"/>
            </a:lvl1pPr>
          </a:lstStyle>
          <a:p>
            <a:pPr>
              <a:defRPr/>
            </a:pPr>
            <a:fld id="{74544638-6DBA-437E-8FAE-24C13EC3352A}"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F05084CF-C3A8-40C4-A38A-F0B617ABB8EE}" type="slidenum">
              <a:rPr lang="en-ZA" smtClean="0"/>
              <a:pPr>
                <a:defRPr/>
              </a:pPr>
              <a:t>‹#›</a:t>
            </a:fld>
            <a:endParaRPr lang="en-ZA"/>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51F1203-5535-49D0-9FE1-5D0B0D965164}" type="slidenum">
              <a:rPr lang="en-ZA" smtClean="0"/>
              <a:pPr>
                <a:defRPr/>
              </a:pPr>
              <a:t>‹#›</a:t>
            </a:fld>
            <a:endParaRPr lang="en-ZA"/>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020662" y="1890713"/>
            <a:ext cx="3200876"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7E1B9279-DCB6-424B-A9AA-E481DBFE23CD}" type="slidenum">
              <a:rPr lang="en-ZA" smtClean="0"/>
              <a:pPr>
                <a:defRPr/>
              </a:pPr>
              <a:t>‹#›</a:t>
            </a:fld>
            <a:endParaRPr lang="en-ZA"/>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3837627" y="328613"/>
            <a:ext cx="1477328"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6B88325D-088A-4FA7-9FF5-ED796D7EA7C3}" type="slidenum">
              <a:rPr lang="en-ZA" smtClean="0"/>
              <a:pPr>
                <a:defRPr/>
              </a:pPr>
              <a:t>‹#›</a:t>
            </a:fld>
            <a:endParaRPr lang="en-ZA"/>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4763" y="0"/>
            <a:ext cx="9148763" cy="6858000"/>
          </a:xfrm>
          <a:prstGeom prst="rect">
            <a:avLst/>
          </a:prstGeom>
          <a:noFill/>
          <a:ln w="9525">
            <a:no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pic>
        <p:nvPicPr>
          <p:cNvPr id="2173955" name="Picture 3" descr="dd"/>
          <p:cNvPicPr>
            <a:picLocks noChangeAspect="1" noChangeArrowheads="1"/>
          </p:cNvPicPr>
          <p:nvPr/>
        </p:nvPicPr>
        <p:blipFill>
          <a:blip r:embed="rId2" cstate="print"/>
          <a:srcRect/>
          <a:stretch>
            <a:fillRect/>
          </a:stretch>
        </p:blipFill>
        <p:spPr bwMode="auto">
          <a:xfrm>
            <a:off x="-4763" y="0"/>
            <a:ext cx="1825626" cy="6858000"/>
          </a:xfrm>
          <a:prstGeom prst="rect">
            <a:avLst/>
          </a:prstGeom>
          <a:noFill/>
        </p:spPr>
      </p:pic>
      <p:sp>
        <p:nvSpPr>
          <p:cNvPr id="2173956" name="Oval 4"/>
          <p:cNvSpPr>
            <a:spLocks noChangeArrowheads="1"/>
          </p:cNvSpPr>
          <p:nvPr/>
        </p:nvSpPr>
        <p:spPr bwMode="auto">
          <a:xfrm>
            <a:off x="368300" y="1300163"/>
            <a:ext cx="2298700" cy="2297112"/>
          </a:xfrm>
          <a:prstGeom prst="ellipse">
            <a:avLst/>
          </a:prstGeom>
          <a:solidFill>
            <a:srgbClr val="83725B"/>
          </a:solidFill>
          <a:ln w="9525">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7" name="Oval 5" descr="coolers"/>
          <p:cNvSpPr>
            <a:spLocks noChangeArrowheads="1"/>
          </p:cNvSpPr>
          <p:nvPr/>
        </p:nvSpPr>
        <p:spPr bwMode="auto">
          <a:xfrm>
            <a:off x="436563" y="1362075"/>
            <a:ext cx="2162175" cy="2173288"/>
          </a:xfrm>
          <a:prstGeom prst="ellipse">
            <a:avLst/>
          </a:prstGeom>
          <a:blipFill dpi="0" rotWithShape="1">
            <a:blip r:embed="rId3"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8" name="Oval 6"/>
          <p:cNvSpPr>
            <a:spLocks noChangeArrowheads="1"/>
          </p:cNvSpPr>
          <p:nvPr/>
        </p:nvSpPr>
        <p:spPr bwMode="auto">
          <a:xfrm>
            <a:off x="344488" y="1225550"/>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9" name="Oval 7"/>
          <p:cNvSpPr>
            <a:spLocks noChangeArrowheads="1"/>
          </p:cNvSpPr>
          <p:nvPr/>
        </p:nvSpPr>
        <p:spPr bwMode="auto">
          <a:xfrm>
            <a:off x="257175" y="1225550"/>
            <a:ext cx="2360613"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0" name="Oval 8"/>
          <p:cNvSpPr>
            <a:spLocks noChangeArrowheads="1"/>
          </p:cNvSpPr>
          <p:nvPr/>
        </p:nvSpPr>
        <p:spPr bwMode="auto">
          <a:xfrm>
            <a:off x="381000" y="1274763"/>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1" name="Oval 9"/>
          <p:cNvSpPr>
            <a:spLocks noChangeArrowheads="1"/>
          </p:cNvSpPr>
          <p:nvPr/>
        </p:nvSpPr>
        <p:spPr bwMode="auto">
          <a:xfrm>
            <a:off x="307975"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2" name="Oval 10"/>
          <p:cNvSpPr>
            <a:spLocks noChangeArrowheads="1"/>
          </p:cNvSpPr>
          <p:nvPr/>
        </p:nvSpPr>
        <p:spPr bwMode="auto">
          <a:xfrm>
            <a:off x="442913"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3" name="Oval 11"/>
          <p:cNvSpPr>
            <a:spLocks noChangeArrowheads="1"/>
          </p:cNvSpPr>
          <p:nvPr/>
        </p:nvSpPr>
        <p:spPr bwMode="auto">
          <a:xfrm>
            <a:off x="171450"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4" name="Oval 12"/>
          <p:cNvSpPr>
            <a:spLocks noChangeArrowheads="1"/>
          </p:cNvSpPr>
          <p:nvPr/>
        </p:nvSpPr>
        <p:spPr bwMode="auto">
          <a:xfrm>
            <a:off x="455613"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5" name="Oval 13"/>
          <p:cNvSpPr>
            <a:spLocks noChangeArrowheads="1"/>
          </p:cNvSpPr>
          <p:nvPr/>
        </p:nvSpPr>
        <p:spPr bwMode="auto">
          <a:xfrm>
            <a:off x="974725" y="669925"/>
            <a:ext cx="1173163" cy="11858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6" name="Oval 14"/>
          <p:cNvSpPr>
            <a:spLocks noChangeArrowheads="1"/>
          </p:cNvSpPr>
          <p:nvPr/>
        </p:nvSpPr>
        <p:spPr bwMode="auto">
          <a:xfrm>
            <a:off x="998538" y="706438"/>
            <a:ext cx="1123950" cy="1123950"/>
          </a:xfrm>
          <a:prstGeom prst="ellipse">
            <a:avLst/>
          </a:prstGeom>
          <a:solidFill>
            <a:srgbClr val="8C7F6D"/>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7" name="Oval 15"/>
          <p:cNvSpPr>
            <a:spLocks noChangeArrowheads="1"/>
          </p:cNvSpPr>
          <p:nvPr/>
        </p:nvSpPr>
        <p:spPr bwMode="auto">
          <a:xfrm>
            <a:off x="949325" y="6334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8" name="Oval 16"/>
          <p:cNvSpPr>
            <a:spLocks noChangeArrowheads="1"/>
          </p:cNvSpPr>
          <p:nvPr/>
        </p:nvSpPr>
        <p:spPr bwMode="auto">
          <a:xfrm>
            <a:off x="912813" y="633413"/>
            <a:ext cx="12096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9" name="Oval 17"/>
          <p:cNvSpPr>
            <a:spLocks noChangeArrowheads="1"/>
          </p:cNvSpPr>
          <p:nvPr/>
        </p:nvSpPr>
        <p:spPr bwMode="auto">
          <a:xfrm>
            <a:off x="974725" y="657225"/>
            <a:ext cx="1222375" cy="12239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0" name="Oval 18"/>
          <p:cNvSpPr>
            <a:spLocks noChangeArrowheads="1"/>
          </p:cNvSpPr>
          <p:nvPr/>
        </p:nvSpPr>
        <p:spPr bwMode="auto">
          <a:xfrm>
            <a:off x="936625" y="620713"/>
            <a:ext cx="1211263"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1" name="Oval 19"/>
          <p:cNvSpPr>
            <a:spLocks noChangeArrowheads="1"/>
          </p:cNvSpPr>
          <p:nvPr/>
        </p:nvSpPr>
        <p:spPr bwMode="auto">
          <a:xfrm>
            <a:off x="998538" y="706438"/>
            <a:ext cx="1123950" cy="1123950"/>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2" name="Oval 20"/>
          <p:cNvSpPr>
            <a:spLocks noChangeArrowheads="1"/>
          </p:cNvSpPr>
          <p:nvPr/>
        </p:nvSpPr>
        <p:spPr bwMode="auto">
          <a:xfrm>
            <a:off x="1011238" y="706438"/>
            <a:ext cx="1100137" cy="1100137"/>
          </a:xfrm>
          <a:prstGeom prst="ellipse">
            <a:avLst/>
          </a:prstGeom>
          <a:noFill/>
          <a:ln w="0">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3" name="Oval 21" descr="face"/>
          <p:cNvSpPr>
            <a:spLocks noChangeArrowheads="1"/>
          </p:cNvSpPr>
          <p:nvPr/>
        </p:nvSpPr>
        <p:spPr bwMode="auto">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4" name="Oval 22"/>
          <p:cNvSpPr>
            <a:spLocks noChangeArrowheads="1"/>
          </p:cNvSpPr>
          <p:nvPr/>
        </p:nvSpPr>
        <p:spPr bwMode="auto">
          <a:xfrm>
            <a:off x="1011238" y="6207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5" name="Oval 23"/>
          <p:cNvSpPr>
            <a:spLocks noChangeArrowheads="1"/>
          </p:cNvSpPr>
          <p:nvPr/>
        </p:nvSpPr>
        <p:spPr bwMode="auto">
          <a:xfrm>
            <a:off x="863600" y="695325"/>
            <a:ext cx="1222375"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6" name="Oval 24"/>
          <p:cNvSpPr>
            <a:spLocks noChangeArrowheads="1"/>
          </p:cNvSpPr>
          <p:nvPr/>
        </p:nvSpPr>
        <p:spPr bwMode="auto">
          <a:xfrm>
            <a:off x="1011238" y="695325"/>
            <a:ext cx="1211262"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7" name="Oval 25"/>
          <p:cNvSpPr>
            <a:spLocks noChangeArrowheads="1"/>
          </p:cNvSpPr>
          <p:nvPr/>
        </p:nvSpPr>
        <p:spPr bwMode="auto">
          <a:xfrm>
            <a:off x="419100" y="3178175"/>
            <a:ext cx="1925638" cy="1912938"/>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8" name="Oval 26"/>
          <p:cNvSpPr>
            <a:spLocks noChangeArrowheads="1"/>
          </p:cNvSpPr>
          <p:nvPr/>
        </p:nvSpPr>
        <p:spPr bwMode="auto">
          <a:xfrm>
            <a:off x="481013" y="3227388"/>
            <a:ext cx="1801812" cy="1814512"/>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9" name="Oval 27"/>
          <p:cNvSpPr>
            <a:spLocks noChangeArrowheads="1"/>
          </p:cNvSpPr>
          <p:nvPr/>
        </p:nvSpPr>
        <p:spPr bwMode="auto">
          <a:xfrm>
            <a:off x="393700" y="3116263"/>
            <a:ext cx="1976438"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0" name="Oval 28"/>
          <p:cNvSpPr>
            <a:spLocks noChangeArrowheads="1"/>
          </p:cNvSpPr>
          <p:nvPr/>
        </p:nvSpPr>
        <p:spPr bwMode="auto">
          <a:xfrm>
            <a:off x="331788" y="3116263"/>
            <a:ext cx="1963737"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1" name="Oval 29"/>
          <p:cNvSpPr>
            <a:spLocks noChangeArrowheads="1"/>
          </p:cNvSpPr>
          <p:nvPr/>
        </p:nvSpPr>
        <p:spPr bwMode="auto">
          <a:xfrm>
            <a:off x="430213" y="3152775"/>
            <a:ext cx="1976437" cy="1976438"/>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2" name="Oval 30"/>
          <p:cNvSpPr>
            <a:spLocks noChangeArrowheads="1"/>
          </p:cNvSpPr>
          <p:nvPr/>
        </p:nvSpPr>
        <p:spPr bwMode="auto">
          <a:xfrm>
            <a:off x="368300"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3" name="Oval 31" descr="new smal workers"/>
          <p:cNvSpPr>
            <a:spLocks noChangeArrowheads="1"/>
          </p:cNvSpPr>
          <p:nvPr/>
        </p:nvSpPr>
        <p:spPr bwMode="auto">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4" name="Oval 32"/>
          <p:cNvSpPr>
            <a:spLocks noChangeArrowheads="1"/>
          </p:cNvSpPr>
          <p:nvPr/>
        </p:nvSpPr>
        <p:spPr bwMode="auto">
          <a:xfrm>
            <a:off x="257175" y="3201988"/>
            <a:ext cx="1965325"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5" name="Oval 33"/>
          <p:cNvSpPr>
            <a:spLocks noChangeArrowheads="1"/>
          </p:cNvSpPr>
          <p:nvPr/>
        </p:nvSpPr>
        <p:spPr bwMode="auto">
          <a:xfrm>
            <a:off x="492125"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6" name="Oval 34"/>
          <p:cNvSpPr>
            <a:spLocks noChangeArrowheads="1"/>
          </p:cNvSpPr>
          <p:nvPr/>
        </p:nvSpPr>
        <p:spPr bwMode="auto">
          <a:xfrm>
            <a:off x="481013" y="3201988"/>
            <a:ext cx="1974850"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7" name="Oval 35"/>
          <p:cNvSpPr>
            <a:spLocks noChangeArrowheads="1"/>
          </p:cNvSpPr>
          <p:nvPr/>
        </p:nvSpPr>
        <p:spPr bwMode="auto">
          <a:xfrm>
            <a:off x="974725" y="4746625"/>
            <a:ext cx="1592263" cy="16049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8" name="Oval 36"/>
          <p:cNvSpPr>
            <a:spLocks noChangeArrowheads="1"/>
          </p:cNvSpPr>
          <p:nvPr/>
        </p:nvSpPr>
        <p:spPr bwMode="auto">
          <a:xfrm>
            <a:off x="1023938" y="4795838"/>
            <a:ext cx="1493837" cy="1506537"/>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9" name="Oval 37"/>
          <p:cNvSpPr>
            <a:spLocks noChangeArrowheads="1"/>
          </p:cNvSpPr>
          <p:nvPr/>
        </p:nvSpPr>
        <p:spPr bwMode="auto">
          <a:xfrm>
            <a:off x="949325" y="4697413"/>
            <a:ext cx="1643063"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0" name="Oval 38"/>
          <p:cNvSpPr>
            <a:spLocks noChangeArrowheads="1"/>
          </p:cNvSpPr>
          <p:nvPr/>
        </p:nvSpPr>
        <p:spPr bwMode="auto">
          <a:xfrm>
            <a:off x="900113" y="4697413"/>
            <a:ext cx="1630362"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1" name="Oval 39"/>
          <p:cNvSpPr>
            <a:spLocks noChangeArrowheads="1"/>
          </p:cNvSpPr>
          <p:nvPr/>
        </p:nvSpPr>
        <p:spPr bwMode="auto">
          <a:xfrm>
            <a:off x="987425" y="4733925"/>
            <a:ext cx="1630363" cy="16430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2" name="Oval 40"/>
          <p:cNvSpPr>
            <a:spLocks noChangeArrowheads="1"/>
          </p:cNvSpPr>
          <p:nvPr/>
        </p:nvSpPr>
        <p:spPr bwMode="auto">
          <a:xfrm>
            <a:off x="925513" y="4684713"/>
            <a:ext cx="1641475"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3" name="Oval 41" descr="boom"/>
          <p:cNvSpPr>
            <a:spLocks noChangeArrowheads="1"/>
          </p:cNvSpPr>
          <p:nvPr/>
        </p:nvSpPr>
        <p:spPr bwMode="auto">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4" name="Oval 42"/>
          <p:cNvSpPr>
            <a:spLocks noChangeArrowheads="1"/>
          </p:cNvSpPr>
          <p:nvPr/>
        </p:nvSpPr>
        <p:spPr bwMode="auto">
          <a:xfrm>
            <a:off x="838200" y="4770438"/>
            <a:ext cx="1630363"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5" name="Oval 43"/>
          <p:cNvSpPr>
            <a:spLocks noChangeArrowheads="1"/>
          </p:cNvSpPr>
          <p:nvPr/>
        </p:nvSpPr>
        <p:spPr bwMode="auto">
          <a:xfrm>
            <a:off x="1023938" y="4770438"/>
            <a:ext cx="16430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6" name="Oval 44"/>
          <p:cNvSpPr>
            <a:spLocks noChangeArrowheads="1"/>
          </p:cNvSpPr>
          <p:nvPr/>
        </p:nvSpPr>
        <p:spPr bwMode="auto">
          <a:xfrm>
            <a:off x="1036638" y="4684713"/>
            <a:ext cx="16303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7" name="Rectangle 45"/>
          <p:cNvSpPr>
            <a:spLocks noGrp="1" noChangeArrowheads="1"/>
          </p:cNvSpPr>
          <p:nvPr>
            <p:ph type="ctrTitle"/>
          </p:nvPr>
        </p:nvSpPr>
        <p:spPr>
          <a:xfrm>
            <a:off x="3059113" y="3636963"/>
            <a:ext cx="5545137" cy="311150"/>
          </a:xfrm>
        </p:spPr>
        <p:txBody>
          <a:bodyPr anchor="b"/>
          <a:lstStyle>
            <a:lvl1pPr>
              <a:defRPr>
                <a:solidFill>
                  <a:srgbClr val="003896"/>
                </a:solidFill>
              </a:defRPr>
            </a:lvl1pPr>
          </a:lstStyle>
          <a:p>
            <a:r>
              <a:rPr lang="en-ZA" smtClean="0"/>
              <a:t>Click to edit Master title style</a:t>
            </a:r>
            <a:endParaRPr lang="en-ZA"/>
          </a:p>
        </p:txBody>
      </p:sp>
      <p:sp>
        <p:nvSpPr>
          <p:cNvPr id="2173998" name="Rectangle 46"/>
          <p:cNvSpPr>
            <a:spLocks noGrp="1" noChangeArrowheads="1"/>
          </p:cNvSpPr>
          <p:nvPr>
            <p:ph type="subTitle" idx="1"/>
          </p:nvPr>
        </p:nvSpPr>
        <p:spPr>
          <a:xfrm>
            <a:off x="3059113" y="4092575"/>
            <a:ext cx="5545137" cy="244475"/>
          </a:xfrm>
        </p:spPr>
        <p:txBody>
          <a:bodyPr/>
          <a:lstStyle>
            <a:lvl1pPr>
              <a:defRPr>
                <a:solidFill>
                  <a:srgbClr val="83725B"/>
                </a:solidFill>
              </a:defRPr>
            </a:lvl1pPr>
          </a:lstStyle>
          <a:p>
            <a:r>
              <a:rPr lang="en-ZA" smtClean="0"/>
              <a:t>Click to edit Master subtitle style</a:t>
            </a:r>
            <a:endParaRPr lang="en-ZA"/>
          </a:p>
        </p:txBody>
      </p:sp>
      <p:sp>
        <p:nvSpPr>
          <p:cNvPr id="2173999" name="Working Draft Text" hidden="1"/>
          <p:cNvSpPr txBox="1">
            <a:spLocks noChangeArrowheads="1"/>
          </p:cNvSpPr>
          <p:nvPr/>
        </p:nvSpPr>
        <p:spPr bwMode="auto">
          <a:xfrm>
            <a:off x="3059113" y="1160463"/>
            <a:ext cx="993862" cy="138499"/>
          </a:xfrm>
          <a:prstGeom prst="rect">
            <a:avLst/>
          </a:prstGeom>
          <a:noFill/>
          <a:ln w="9525">
            <a:noFill/>
            <a:miter lim="800000"/>
            <a:headEnd/>
            <a:tailEnd/>
          </a:ln>
          <a:effectLst/>
        </p:spPr>
        <p:txBody>
          <a:bodyPr wrap="none" lIns="0" tIns="0" rIns="0" bIns="0">
            <a:spAutoFit/>
          </a:bodyPr>
          <a:lstStyle/>
          <a:p>
            <a:r>
              <a:rPr lang="en-ZA" sz="900" b="1" smtClean="0">
                <a:latin typeface="Arial" pitchFamily="34" charset="0"/>
                <a:cs typeface="Arial" pitchFamily="34" charset="0"/>
              </a:rPr>
              <a:t>WORKING DRAFT</a:t>
            </a:r>
          </a:p>
        </p:txBody>
      </p:sp>
      <p:sp>
        <p:nvSpPr>
          <p:cNvPr id="2174000" name="Working Draft" hidden="1"/>
          <p:cNvSpPr txBox="1">
            <a:spLocks noChangeArrowheads="1"/>
          </p:cNvSpPr>
          <p:nvPr/>
        </p:nvSpPr>
        <p:spPr bwMode="auto">
          <a:xfrm>
            <a:off x="3059113" y="1316038"/>
            <a:ext cx="3225242"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Last Modified 30.03.2011 11:36:59 South Africa Standard Time</a:t>
            </a:r>
          </a:p>
        </p:txBody>
      </p:sp>
      <p:sp>
        <p:nvSpPr>
          <p:cNvPr id="2174001" name="Printed" hidden="1"/>
          <p:cNvSpPr txBox="1">
            <a:spLocks noChangeArrowheads="1"/>
          </p:cNvSpPr>
          <p:nvPr/>
        </p:nvSpPr>
        <p:spPr bwMode="auto">
          <a:xfrm>
            <a:off x="3059113" y="1473200"/>
            <a:ext cx="2904641"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Printed 29.03.2011 17:59:11 South Africa Standard Time</a:t>
            </a:r>
          </a:p>
        </p:txBody>
      </p:sp>
      <p:grpSp>
        <p:nvGrpSpPr>
          <p:cNvPr id="2" name="McK Title Elements"/>
          <p:cNvGrpSpPr>
            <a:grpSpLocks/>
          </p:cNvGrpSpPr>
          <p:nvPr userDrawn="1"/>
        </p:nvGrpSpPr>
        <p:grpSpPr bwMode="auto">
          <a:xfrm>
            <a:off x="3059113" y="4930775"/>
            <a:ext cx="4935537" cy="484188"/>
            <a:chOff x="1927" y="3106"/>
            <a:chExt cx="3109" cy="305"/>
          </a:xfrm>
        </p:grpSpPr>
        <p:sp>
          <p:nvSpPr>
            <p:cNvPr id="2174003" name="McK Document type" hidden="1"/>
            <p:cNvSpPr txBox="1">
              <a:spLocks noChangeArrowheads="1"/>
            </p:cNvSpPr>
            <p:nvPr/>
          </p:nvSpPr>
          <p:spPr bwMode="auto">
            <a:xfrm>
              <a:off x="1927" y="3106"/>
              <a:ext cx="3109" cy="136"/>
            </a:xfrm>
            <a:prstGeom prst="rect">
              <a:avLst/>
            </a:prstGeom>
            <a:noFill/>
            <a:ln w="9525">
              <a:noFill/>
              <a:miter lim="800000"/>
              <a:headEnd/>
              <a:tailEnd/>
            </a:ln>
            <a:effectLst/>
          </p:spPr>
          <p:txBody>
            <a:bodyPr lIns="0" tIns="0" rIns="0" bIns="0" anchor="b">
              <a:spAutoFit/>
            </a:bodyPr>
            <a:lstStyle/>
            <a:p>
              <a:r>
                <a:rPr lang="en-ZA" smtClean="0">
                  <a:latin typeface="Arial" pitchFamily="34" charset="0"/>
                  <a:cs typeface="Arial" pitchFamily="34" charset="0"/>
                </a:rPr>
                <a:t>Document type</a:t>
              </a:r>
            </a:p>
          </p:txBody>
        </p:sp>
        <p:sp>
          <p:nvSpPr>
            <p:cNvPr id="2174004" name="McK Date" hidden="1"/>
            <p:cNvSpPr txBox="1">
              <a:spLocks noChangeArrowheads="1"/>
            </p:cNvSpPr>
            <p:nvPr/>
          </p:nvSpPr>
          <p:spPr bwMode="auto">
            <a:xfrm>
              <a:off x="1927" y="3275"/>
              <a:ext cx="3109" cy="136"/>
            </a:xfrm>
            <a:prstGeom prst="rect">
              <a:avLst/>
            </a:prstGeom>
            <a:noFill/>
            <a:ln w="9525">
              <a:noFill/>
              <a:miter lim="800000"/>
              <a:headEnd/>
              <a:tailEnd/>
            </a:ln>
            <a:effectLst/>
          </p:spPr>
          <p:txBody>
            <a:bodyPr lIns="0" tIns="0" rIns="0" bIns="0">
              <a:spAutoFit/>
            </a:bodyPr>
            <a:lstStyle/>
            <a:p>
              <a:r>
                <a:rPr lang="en-ZA" smtClean="0">
                  <a:latin typeface="Arial" pitchFamily="34" charset="0"/>
                  <a:cs typeface="Arial" pitchFamily="34" charset="0"/>
                </a:rPr>
                <a:t>Date</a:t>
              </a:r>
            </a:p>
          </p:txBody>
        </p:sp>
      </p:grpSp>
      <p:sp>
        <p:nvSpPr>
          <p:cNvPr id="2174005" name="doc id" hidden="1"/>
          <p:cNvSpPr>
            <a:spLocks noChangeArrowheads="1"/>
          </p:cNvSpPr>
          <p:nvPr/>
        </p:nvSpPr>
        <p:spPr bwMode="auto">
          <a:xfrm>
            <a:off x="8010525" y="47625"/>
            <a:ext cx="995363" cy="209288"/>
          </a:xfrm>
          <a:prstGeom prst="rect">
            <a:avLst/>
          </a:prstGeom>
          <a:noFill/>
          <a:ln w="9525">
            <a:noFill/>
            <a:miter lim="800000"/>
            <a:headEnd/>
            <a:tailEnd/>
          </a:ln>
          <a:effectLst/>
        </p:spPr>
        <p:txBody>
          <a:bodyPr lIns="0" tIns="0" rIns="0" bIns="0">
            <a:spAutoFit/>
          </a:bodyPr>
          <a:lstStyle/>
          <a:p>
            <a:pPr>
              <a:lnSpc>
                <a:spcPct val="85000"/>
              </a:lnSpc>
            </a:pPr>
            <a:endParaRPr lang="en-ZA" sz="1600" b="1" smtClean="0">
              <a:solidFill>
                <a:srgbClr val="FFFFFF"/>
              </a:solidFill>
              <a:latin typeface="Arial" pitchFamily="34" charset="0"/>
              <a:cs typeface="Arial" pitchFamily="34" charset="0"/>
            </a:endParaRPr>
          </a:p>
        </p:txBody>
      </p:sp>
      <p:pic>
        <p:nvPicPr>
          <p:cNvPr id="2174006" name="Picture 54"/>
          <p:cNvPicPr>
            <a:picLocks noChangeArrowheads="1"/>
          </p:cNvPicPr>
          <p:nvPr/>
        </p:nvPicPr>
        <p:blipFill>
          <a:blip r:embed="rId7" cstate="print"/>
          <a:srcRect/>
          <a:stretch>
            <a:fillRect/>
          </a:stretch>
        </p:blipFill>
        <p:spPr bwMode="auto">
          <a:xfrm>
            <a:off x="6800850" y="319088"/>
            <a:ext cx="2146300" cy="544512"/>
          </a:xfrm>
          <a:prstGeom prst="rect">
            <a:avLst/>
          </a:prstGeom>
          <a:noFill/>
          <a:ln w="19050">
            <a:noFill/>
            <a:miter lim="800000"/>
            <a:headEnd/>
            <a:tailEnd/>
          </a:ln>
          <a:effectLst/>
        </p:spPr>
      </p:pic>
    </p:spTree>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1704AB9C-F7E7-4F99-8B8B-076DF7DE1485}" type="slidenum">
              <a:rPr lang="en-ZA" smtClean="0"/>
              <a:pPr/>
              <a:t>‹#›</a:t>
            </a:fld>
            <a:endParaRPr lang="en-ZA"/>
          </a:p>
        </p:txBody>
      </p:sp>
    </p:spTree>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E9C5F8-6B7F-4234-ABA7-03F9C5A1FBBD}" type="slidenum">
              <a:rPr lang="en-ZA" smtClean="0"/>
              <a:pPr/>
              <a:t>‹#›</a:t>
            </a:fld>
            <a:endParaRPr lang="en-ZA"/>
          </a:p>
        </p:txBody>
      </p:sp>
    </p:spTree>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Slide Number Placeholder 4"/>
          <p:cNvSpPr>
            <a:spLocks noGrp="1"/>
          </p:cNvSpPr>
          <p:nvPr>
            <p:ph type="sldNum" sz="quarter" idx="10"/>
          </p:nvPr>
        </p:nvSpPr>
        <p:spPr/>
        <p:txBody>
          <a:bodyPr/>
          <a:lstStyle>
            <a:lvl1pPr>
              <a:defRPr/>
            </a:lvl1pPr>
          </a:lstStyle>
          <a:p>
            <a:fld id="{13A7D1DE-E222-432A-82BC-6E92DE72FA35}" type="slidenum">
              <a:rPr lang="en-ZA" smtClean="0"/>
              <a:pPr/>
              <a:t>‹#›</a:t>
            </a:fld>
            <a:endParaRPr lang="en-ZA"/>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Rectangle 39"/>
          <p:cNvSpPr>
            <a:spLocks noGrp="1" noChangeArrowheads="1"/>
          </p:cNvSpPr>
          <p:nvPr>
            <p:ph type="sldNum" sz="quarter" idx="10"/>
            <p:custDataLst>
              <p:tags r:id="rId1"/>
            </p:custDataLst>
          </p:nvPr>
        </p:nvSpPr>
        <p:spPr>
          <a:ln/>
        </p:spPr>
        <p:txBody>
          <a:bodyPr/>
          <a:lstStyle>
            <a:lvl1pPr>
              <a:defRPr/>
            </a:lvl1pPr>
          </a:lstStyle>
          <a:p>
            <a:pPr>
              <a:defRPr/>
            </a:pPr>
            <a:fld id="{2101B922-DDCB-4518-B8FE-2372B511FD14}"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6" name="Content Placeholder 5"/>
          <p:cNvSpPr>
            <a:spLocks noGrp="1"/>
          </p:cNvSpPr>
          <p:nvPr>
            <p:ph sz="quarter" idx="4"/>
          </p:nvPr>
        </p:nvSpPr>
        <p:spPr>
          <a:xfrm>
            <a:off x="4645025"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Slide Number Placeholder 6"/>
          <p:cNvSpPr>
            <a:spLocks noGrp="1"/>
          </p:cNvSpPr>
          <p:nvPr>
            <p:ph type="sldNum" sz="quarter" idx="10"/>
          </p:nvPr>
        </p:nvSpPr>
        <p:spPr/>
        <p:txBody>
          <a:bodyPr/>
          <a:lstStyle>
            <a:lvl1pPr>
              <a:defRPr/>
            </a:lvl1pPr>
          </a:lstStyle>
          <a:p>
            <a:fld id="{D64C16D9-60D8-4DAD-8478-A79DFC7AFF22}" type="slidenum">
              <a:rPr lang="en-ZA" smtClean="0"/>
              <a:pPr/>
              <a:t>‹#›</a:t>
            </a:fld>
            <a:endParaRPr lang="en-ZA"/>
          </a:p>
        </p:txBody>
      </p:sp>
    </p:spTree>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6086" name="think-cell Slide" r:id="rId7" imgW="270" imgH="270" progId="TCLayout.ActiveDocument.1">
                  <p:embed/>
                </p:oleObj>
              </mc:Choice>
              <mc:Fallback>
                <p:oleObj name="think-cell Slide" r:id="rId7" imgW="270" imgH="270" progId="TCLayout.ActiveDocument.1">
                  <p:embed/>
                  <p:pic>
                    <p:nvPicPr>
                      <p:cNvPr id="0" name="Picture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4" descr="http://i.bnet.com/blogs/watermark.jpg"/>
          <p:cNvPicPr>
            <a:picLocks noChangeAspect="1" noChangeArrowheads="1"/>
          </p:cNvPicPr>
          <p:nvPr userDrawn="1">
            <p:custDataLst>
              <p:tags r:id="rId3"/>
            </p:custDataLst>
          </p:nvPr>
        </p:nvPicPr>
        <p:blipFill>
          <a:blip r:embed="rId9" cstate="print"/>
          <a:srcRect/>
          <a:stretch>
            <a:fillRect/>
          </a:stretch>
        </p:blipFill>
        <p:spPr bwMode="auto">
          <a:xfrm>
            <a:off x="2129517" y="1118279"/>
            <a:ext cx="5577569" cy="5198297"/>
          </a:xfrm>
          <a:prstGeom prst="rect">
            <a:avLst/>
          </a:prstGeom>
          <a:noFill/>
        </p:spPr>
      </p:pic>
      <p:sp>
        <p:nvSpPr>
          <p:cNvPr id="2" name="Title 1"/>
          <p:cNvSpPr>
            <a:spLocks noGrp="1"/>
          </p:cNvSpPr>
          <p:nvPr>
            <p:ph type="title"/>
            <p:custDataLst>
              <p:tags r:id="rId4"/>
            </p:custDataLst>
          </p:nvPr>
        </p:nvSpPr>
        <p:spPr/>
        <p:txBody>
          <a:bodyPr/>
          <a:lstStyle/>
          <a:p>
            <a:r>
              <a:rPr lang="en-ZA" smtClean="0"/>
              <a:t>Click to edit Master title style</a:t>
            </a:r>
            <a:endParaRPr lang="en-ZA"/>
          </a:p>
        </p:txBody>
      </p:sp>
      <p:sp>
        <p:nvSpPr>
          <p:cNvPr id="3" name="Slide Number Placeholder 2"/>
          <p:cNvSpPr>
            <a:spLocks noGrp="1"/>
          </p:cNvSpPr>
          <p:nvPr>
            <p:ph type="sldNum" sz="quarter" idx="10"/>
            <p:custDataLst>
              <p:tags r:id="rId5"/>
            </p:custDataLst>
          </p:nvPr>
        </p:nvSpPr>
        <p:spPr/>
        <p:txBody>
          <a:bodyPr/>
          <a:lstStyle>
            <a:lvl1pPr>
              <a:defRPr/>
            </a:lvl1pPr>
          </a:lstStyle>
          <a:p>
            <a:fld id="{DAAB592B-BA8B-412D-8EBE-43F570BB8916}" type="slidenum">
              <a:rPr lang="en-ZA" smtClean="0"/>
              <a:pPr/>
              <a:t>‹#›</a:t>
            </a:fld>
            <a:endParaRPr lang="en-ZA"/>
          </a:p>
        </p:txBody>
      </p:sp>
    </p:spTree>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7AAFAE-D94E-4D1C-B986-2B98F841513E}" type="slidenum">
              <a:rPr lang="en-ZA" smtClean="0"/>
              <a:pPr/>
              <a:t>‹#›</a:t>
            </a:fld>
            <a:endParaRPr lang="en-ZA"/>
          </a:p>
        </p:txBody>
      </p:sp>
    </p:spTree>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A28BE51-D709-4D8C-8528-D889816CD653}" type="slidenum">
              <a:rPr lang="en-ZA" smtClean="0"/>
              <a:pPr/>
              <a:t>‹#›</a:t>
            </a:fld>
            <a:endParaRPr lang="en-ZA"/>
          </a:p>
        </p:txBody>
      </p:sp>
    </p:spTree>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87A16F8-4EBE-4DF7-A5B9-2D4A90A806E5}" type="slidenum">
              <a:rPr lang="en-ZA" smtClean="0"/>
              <a:pPr/>
              <a:t>‹#›</a:t>
            </a:fld>
            <a:endParaRPr lang="en-ZA"/>
          </a:p>
        </p:txBody>
      </p:sp>
    </p:spTree>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513104" y="1890713"/>
            <a:ext cx="2708434"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511105EB-0CFC-4062-8249-297AD6CA0492}" type="slidenum">
              <a:rPr lang="en-ZA" smtClean="0"/>
              <a:pPr/>
              <a:t>‹#›</a:t>
            </a:fld>
            <a:endParaRPr lang="en-ZA"/>
          </a:p>
        </p:txBody>
      </p:sp>
    </p:spTree>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4083844" y="328613"/>
            <a:ext cx="1231106"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ACDA8B15-0B27-48F6-8A4B-796BC400C73A}" type="slidenum">
              <a:rPr lang="en-ZA" smtClean="0"/>
              <a:pPr/>
              <a:t>‹#›</a:t>
            </a:fld>
            <a:endParaRPr lang="en-ZA"/>
          </a:p>
        </p:txBody>
      </p:sp>
    </p:spTree>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4763" y="0"/>
            <a:ext cx="9148763" cy="6858000"/>
          </a:xfrm>
          <a:prstGeom prst="rect">
            <a:avLst/>
          </a:prstGeom>
          <a:noFill/>
          <a:ln w="9525">
            <a:no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pic>
        <p:nvPicPr>
          <p:cNvPr id="2173955" name="Picture 3" descr="dd"/>
          <p:cNvPicPr>
            <a:picLocks noChangeAspect="1" noChangeArrowheads="1"/>
          </p:cNvPicPr>
          <p:nvPr/>
        </p:nvPicPr>
        <p:blipFill>
          <a:blip r:embed="rId2" cstate="print"/>
          <a:srcRect/>
          <a:stretch>
            <a:fillRect/>
          </a:stretch>
        </p:blipFill>
        <p:spPr bwMode="auto">
          <a:xfrm>
            <a:off x="-4763" y="0"/>
            <a:ext cx="1825626" cy="6858000"/>
          </a:xfrm>
          <a:prstGeom prst="rect">
            <a:avLst/>
          </a:prstGeom>
          <a:noFill/>
        </p:spPr>
      </p:pic>
      <p:sp>
        <p:nvSpPr>
          <p:cNvPr id="2173956" name="Oval 4"/>
          <p:cNvSpPr>
            <a:spLocks noChangeArrowheads="1"/>
          </p:cNvSpPr>
          <p:nvPr/>
        </p:nvSpPr>
        <p:spPr bwMode="auto">
          <a:xfrm>
            <a:off x="368300" y="1300163"/>
            <a:ext cx="2298700" cy="2297112"/>
          </a:xfrm>
          <a:prstGeom prst="ellipse">
            <a:avLst/>
          </a:prstGeom>
          <a:solidFill>
            <a:srgbClr val="83725B"/>
          </a:solidFill>
          <a:ln w="9525">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7" name="Oval 5" descr="coolers"/>
          <p:cNvSpPr>
            <a:spLocks noChangeArrowheads="1"/>
          </p:cNvSpPr>
          <p:nvPr/>
        </p:nvSpPr>
        <p:spPr bwMode="auto">
          <a:xfrm>
            <a:off x="436563" y="1362075"/>
            <a:ext cx="2162175" cy="2173288"/>
          </a:xfrm>
          <a:prstGeom prst="ellipse">
            <a:avLst/>
          </a:prstGeom>
          <a:blipFill dpi="0" rotWithShape="1">
            <a:blip r:embed="rId3"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8" name="Oval 6"/>
          <p:cNvSpPr>
            <a:spLocks noChangeArrowheads="1"/>
          </p:cNvSpPr>
          <p:nvPr/>
        </p:nvSpPr>
        <p:spPr bwMode="auto">
          <a:xfrm>
            <a:off x="344488" y="1225550"/>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9" name="Oval 7"/>
          <p:cNvSpPr>
            <a:spLocks noChangeArrowheads="1"/>
          </p:cNvSpPr>
          <p:nvPr/>
        </p:nvSpPr>
        <p:spPr bwMode="auto">
          <a:xfrm>
            <a:off x="257175" y="1225550"/>
            <a:ext cx="2360613"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0" name="Oval 8"/>
          <p:cNvSpPr>
            <a:spLocks noChangeArrowheads="1"/>
          </p:cNvSpPr>
          <p:nvPr/>
        </p:nvSpPr>
        <p:spPr bwMode="auto">
          <a:xfrm>
            <a:off x="381000" y="1274763"/>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1" name="Oval 9"/>
          <p:cNvSpPr>
            <a:spLocks noChangeArrowheads="1"/>
          </p:cNvSpPr>
          <p:nvPr/>
        </p:nvSpPr>
        <p:spPr bwMode="auto">
          <a:xfrm>
            <a:off x="307975"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2" name="Oval 10"/>
          <p:cNvSpPr>
            <a:spLocks noChangeArrowheads="1"/>
          </p:cNvSpPr>
          <p:nvPr/>
        </p:nvSpPr>
        <p:spPr bwMode="auto">
          <a:xfrm>
            <a:off x="442913"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3" name="Oval 11"/>
          <p:cNvSpPr>
            <a:spLocks noChangeArrowheads="1"/>
          </p:cNvSpPr>
          <p:nvPr/>
        </p:nvSpPr>
        <p:spPr bwMode="auto">
          <a:xfrm>
            <a:off x="171450"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4" name="Oval 12"/>
          <p:cNvSpPr>
            <a:spLocks noChangeArrowheads="1"/>
          </p:cNvSpPr>
          <p:nvPr/>
        </p:nvSpPr>
        <p:spPr bwMode="auto">
          <a:xfrm>
            <a:off x="455613"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5" name="Oval 13"/>
          <p:cNvSpPr>
            <a:spLocks noChangeArrowheads="1"/>
          </p:cNvSpPr>
          <p:nvPr/>
        </p:nvSpPr>
        <p:spPr bwMode="auto">
          <a:xfrm>
            <a:off x="974725" y="669925"/>
            <a:ext cx="1173163" cy="11858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6" name="Oval 14"/>
          <p:cNvSpPr>
            <a:spLocks noChangeArrowheads="1"/>
          </p:cNvSpPr>
          <p:nvPr/>
        </p:nvSpPr>
        <p:spPr bwMode="auto">
          <a:xfrm>
            <a:off x="998538" y="706438"/>
            <a:ext cx="1123950" cy="1123950"/>
          </a:xfrm>
          <a:prstGeom prst="ellipse">
            <a:avLst/>
          </a:prstGeom>
          <a:solidFill>
            <a:srgbClr val="8C7F6D"/>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7" name="Oval 15"/>
          <p:cNvSpPr>
            <a:spLocks noChangeArrowheads="1"/>
          </p:cNvSpPr>
          <p:nvPr/>
        </p:nvSpPr>
        <p:spPr bwMode="auto">
          <a:xfrm>
            <a:off x="949325" y="6334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8" name="Oval 16"/>
          <p:cNvSpPr>
            <a:spLocks noChangeArrowheads="1"/>
          </p:cNvSpPr>
          <p:nvPr/>
        </p:nvSpPr>
        <p:spPr bwMode="auto">
          <a:xfrm>
            <a:off x="912813" y="633413"/>
            <a:ext cx="12096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9" name="Oval 17"/>
          <p:cNvSpPr>
            <a:spLocks noChangeArrowheads="1"/>
          </p:cNvSpPr>
          <p:nvPr/>
        </p:nvSpPr>
        <p:spPr bwMode="auto">
          <a:xfrm>
            <a:off x="974725" y="657225"/>
            <a:ext cx="1222375" cy="12239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0" name="Oval 18"/>
          <p:cNvSpPr>
            <a:spLocks noChangeArrowheads="1"/>
          </p:cNvSpPr>
          <p:nvPr/>
        </p:nvSpPr>
        <p:spPr bwMode="auto">
          <a:xfrm>
            <a:off x="936625" y="620713"/>
            <a:ext cx="1211263"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1" name="Oval 19"/>
          <p:cNvSpPr>
            <a:spLocks noChangeArrowheads="1"/>
          </p:cNvSpPr>
          <p:nvPr/>
        </p:nvSpPr>
        <p:spPr bwMode="auto">
          <a:xfrm>
            <a:off x="998538" y="706438"/>
            <a:ext cx="1123950" cy="1123950"/>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2" name="Oval 20"/>
          <p:cNvSpPr>
            <a:spLocks noChangeArrowheads="1"/>
          </p:cNvSpPr>
          <p:nvPr/>
        </p:nvSpPr>
        <p:spPr bwMode="auto">
          <a:xfrm>
            <a:off x="1011238" y="706438"/>
            <a:ext cx="1100137" cy="1100137"/>
          </a:xfrm>
          <a:prstGeom prst="ellipse">
            <a:avLst/>
          </a:prstGeom>
          <a:noFill/>
          <a:ln w="0">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3" name="Oval 21" descr="face"/>
          <p:cNvSpPr>
            <a:spLocks noChangeArrowheads="1"/>
          </p:cNvSpPr>
          <p:nvPr/>
        </p:nvSpPr>
        <p:spPr bwMode="auto">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4" name="Oval 22"/>
          <p:cNvSpPr>
            <a:spLocks noChangeArrowheads="1"/>
          </p:cNvSpPr>
          <p:nvPr/>
        </p:nvSpPr>
        <p:spPr bwMode="auto">
          <a:xfrm>
            <a:off x="1011238" y="6207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5" name="Oval 23"/>
          <p:cNvSpPr>
            <a:spLocks noChangeArrowheads="1"/>
          </p:cNvSpPr>
          <p:nvPr/>
        </p:nvSpPr>
        <p:spPr bwMode="auto">
          <a:xfrm>
            <a:off x="863600" y="695325"/>
            <a:ext cx="1222375"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6" name="Oval 24"/>
          <p:cNvSpPr>
            <a:spLocks noChangeArrowheads="1"/>
          </p:cNvSpPr>
          <p:nvPr/>
        </p:nvSpPr>
        <p:spPr bwMode="auto">
          <a:xfrm>
            <a:off x="1011238" y="695325"/>
            <a:ext cx="1211262"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7" name="Oval 25"/>
          <p:cNvSpPr>
            <a:spLocks noChangeArrowheads="1"/>
          </p:cNvSpPr>
          <p:nvPr/>
        </p:nvSpPr>
        <p:spPr bwMode="auto">
          <a:xfrm>
            <a:off x="419100" y="3178175"/>
            <a:ext cx="1925638" cy="1912938"/>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8" name="Oval 26"/>
          <p:cNvSpPr>
            <a:spLocks noChangeArrowheads="1"/>
          </p:cNvSpPr>
          <p:nvPr/>
        </p:nvSpPr>
        <p:spPr bwMode="auto">
          <a:xfrm>
            <a:off x="481013" y="3227388"/>
            <a:ext cx="1801812" cy="1814512"/>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9" name="Oval 27"/>
          <p:cNvSpPr>
            <a:spLocks noChangeArrowheads="1"/>
          </p:cNvSpPr>
          <p:nvPr/>
        </p:nvSpPr>
        <p:spPr bwMode="auto">
          <a:xfrm>
            <a:off x="393700" y="3116263"/>
            <a:ext cx="1976438"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0" name="Oval 28"/>
          <p:cNvSpPr>
            <a:spLocks noChangeArrowheads="1"/>
          </p:cNvSpPr>
          <p:nvPr/>
        </p:nvSpPr>
        <p:spPr bwMode="auto">
          <a:xfrm>
            <a:off x="331788" y="3116263"/>
            <a:ext cx="1963737"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1" name="Oval 29"/>
          <p:cNvSpPr>
            <a:spLocks noChangeArrowheads="1"/>
          </p:cNvSpPr>
          <p:nvPr/>
        </p:nvSpPr>
        <p:spPr bwMode="auto">
          <a:xfrm>
            <a:off x="430213" y="3152775"/>
            <a:ext cx="1976437" cy="1976438"/>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2" name="Oval 30"/>
          <p:cNvSpPr>
            <a:spLocks noChangeArrowheads="1"/>
          </p:cNvSpPr>
          <p:nvPr/>
        </p:nvSpPr>
        <p:spPr bwMode="auto">
          <a:xfrm>
            <a:off x="368300"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3" name="Oval 31" descr="new smal workers"/>
          <p:cNvSpPr>
            <a:spLocks noChangeArrowheads="1"/>
          </p:cNvSpPr>
          <p:nvPr/>
        </p:nvSpPr>
        <p:spPr bwMode="auto">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4" name="Oval 32"/>
          <p:cNvSpPr>
            <a:spLocks noChangeArrowheads="1"/>
          </p:cNvSpPr>
          <p:nvPr/>
        </p:nvSpPr>
        <p:spPr bwMode="auto">
          <a:xfrm>
            <a:off x="257175" y="3201988"/>
            <a:ext cx="1965325"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5" name="Oval 33"/>
          <p:cNvSpPr>
            <a:spLocks noChangeArrowheads="1"/>
          </p:cNvSpPr>
          <p:nvPr/>
        </p:nvSpPr>
        <p:spPr bwMode="auto">
          <a:xfrm>
            <a:off x="492125"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6" name="Oval 34"/>
          <p:cNvSpPr>
            <a:spLocks noChangeArrowheads="1"/>
          </p:cNvSpPr>
          <p:nvPr/>
        </p:nvSpPr>
        <p:spPr bwMode="auto">
          <a:xfrm>
            <a:off x="481013" y="3201988"/>
            <a:ext cx="1974850"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7" name="Oval 35"/>
          <p:cNvSpPr>
            <a:spLocks noChangeArrowheads="1"/>
          </p:cNvSpPr>
          <p:nvPr/>
        </p:nvSpPr>
        <p:spPr bwMode="auto">
          <a:xfrm>
            <a:off x="974725" y="4746625"/>
            <a:ext cx="1592263" cy="16049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8" name="Oval 36"/>
          <p:cNvSpPr>
            <a:spLocks noChangeArrowheads="1"/>
          </p:cNvSpPr>
          <p:nvPr/>
        </p:nvSpPr>
        <p:spPr bwMode="auto">
          <a:xfrm>
            <a:off x="1023938" y="4795838"/>
            <a:ext cx="1493837" cy="1506537"/>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9" name="Oval 37"/>
          <p:cNvSpPr>
            <a:spLocks noChangeArrowheads="1"/>
          </p:cNvSpPr>
          <p:nvPr/>
        </p:nvSpPr>
        <p:spPr bwMode="auto">
          <a:xfrm>
            <a:off x="949325" y="4697413"/>
            <a:ext cx="1643063"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0" name="Oval 38"/>
          <p:cNvSpPr>
            <a:spLocks noChangeArrowheads="1"/>
          </p:cNvSpPr>
          <p:nvPr/>
        </p:nvSpPr>
        <p:spPr bwMode="auto">
          <a:xfrm>
            <a:off x="900113" y="4697413"/>
            <a:ext cx="1630362"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1" name="Oval 39"/>
          <p:cNvSpPr>
            <a:spLocks noChangeArrowheads="1"/>
          </p:cNvSpPr>
          <p:nvPr/>
        </p:nvSpPr>
        <p:spPr bwMode="auto">
          <a:xfrm>
            <a:off x="987425" y="4733925"/>
            <a:ext cx="1630363" cy="16430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2" name="Oval 40"/>
          <p:cNvSpPr>
            <a:spLocks noChangeArrowheads="1"/>
          </p:cNvSpPr>
          <p:nvPr/>
        </p:nvSpPr>
        <p:spPr bwMode="auto">
          <a:xfrm>
            <a:off x="925513" y="4684713"/>
            <a:ext cx="1641475"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3" name="Oval 41" descr="boom"/>
          <p:cNvSpPr>
            <a:spLocks noChangeArrowheads="1"/>
          </p:cNvSpPr>
          <p:nvPr/>
        </p:nvSpPr>
        <p:spPr bwMode="auto">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4" name="Oval 42"/>
          <p:cNvSpPr>
            <a:spLocks noChangeArrowheads="1"/>
          </p:cNvSpPr>
          <p:nvPr/>
        </p:nvSpPr>
        <p:spPr bwMode="auto">
          <a:xfrm>
            <a:off x="838200" y="4770438"/>
            <a:ext cx="1630363"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5" name="Oval 43"/>
          <p:cNvSpPr>
            <a:spLocks noChangeArrowheads="1"/>
          </p:cNvSpPr>
          <p:nvPr/>
        </p:nvSpPr>
        <p:spPr bwMode="auto">
          <a:xfrm>
            <a:off x="1023938" y="4770438"/>
            <a:ext cx="16430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6" name="Oval 44"/>
          <p:cNvSpPr>
            <a:spLocks noChangeArrowheads="1"/>
          </p:cNvSpPr>
          <p:nvPr/>
        </p:nvSpPr>
        <p:spPr bwMode="auto">
          <a:xfrm>
            <a:off x="1036638" y="4684713"/>
            <a:ext cx="16303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7" name="Rectangle 45"/>
          <p:cNvSpPr>
            <a:spLocks noGrp="1" noChangeArrowheads="1"/>
          </p:cNvSpPr>
          <p:nvPr>
            <p:ph type="ctrTitle"/>
          </p:nvPr>
        </p:nvSpPr>
        <p:spPr>
          <a:xfrm>
            <a:off x="3059113" y="3636963"/>
            <a:ext cx="5545137" cy="311150"/>
          </a:xfrm>
        </p:spPr>
        <p:txBody>
          <a:bodyPr anchor="b"/>
          <a:lstStyle>
            <a:lvl1pPr>
              <a:defRPr>
                <a:solidFill>
                  <a:srgbClr val="003896"/>
                </a:solidFill>
              </a:defRPr>
            </a:lvl1pPr>
          </a:lstStyle>
          <a:p>
            <a:r>
              <a:rPr lang="en-ZA" smtClean="0"/>
              <a:t>Click to edit Master title style</a:t>
            </a:r>
            <a:endParaRPr lang="en-ZA"/>
          </a:p>
        </p:txBody>
      </p:sp>
      <p:sp>
        <p:nvSpPr>
          <p:cNvPr id="2173998" name="Rectangle 46"/>
          <p:cNvSpPr>
            <a:spLocks noGrp="1" noChangeArrowheads="1"/>
          </p:cNvSpPr>
          <p:nvPr>
            <p:ph type="subTitle" idx="1"/>
          </p:nvPr>
        </p:nvSpPr>
        <p:spPr>
          <a:xfrm>
            <a:off x="3059113" y="4092575"/>
            <a:ext cx="5545137" cy="244475"/>
          </a:xfrm>
        </p:spPr>
        <p:txBody>
          <a:bodyPr/>
          <a:lstStyle>
            <a:lvl1pPr>
              <a:defRPr>
                <a:solidFill>
                  <a:srgbClr val="83725B"/>
                </a:solidFill>
              </a:defRPr>
            </a:lvl1pPr>
          </a:lstStyle>
          <a:p>
            <a:r>
              <a:rPr lang="en-ZA" smtClean="0"/>
              <a:t>Click to edit Master subtitle style</a:t>
            </a:r>
            <a:endParaRPr lang="en-ZA"/>
          </a:p>
        </p:txBody>
      </p:sp>
      <p:sp>
        <p:nvSpPr>
          <p:cNvPr id="2173999" name="Working Draft Text" hidden="1"/>
          <p:cNvSpPr txBox="1">
            <a:spLocks noChangeArrowheads="1"/>
          </p:cNvSpPr>
          <p:nvPr/>
        </p:nvSpPr>
        <p:spPr bwMode="auto">
          <a:xfrm>
            <a:off x="3059113" y="1160463"/>
            <a:ext cx="993862" cy="138499"/>
          </a:xfrm>
          <a:prstGeom prst="rect">
            <a:avLst/>
          </a:prstGeom>
          <a:noFill/>
          <a:ln w="9525">
            <a:noFill/>
            <a:miter lim="800000"/>
            <a:headEnd/>
            <a:tailEnd/>
          </a:ln>
          <a:effectLst/>
        </p:spPr>
        <p:txBody>
          <a:bodyPr wrap="none" lIns="0" tIns="0" rIns="0" bIns="0">
            <a:spAutoFit/>
          </a:bodyPr>
          <a:lstStyle/>
          <a:p>
            <a:r>
              <a:rPr lang="en-ZA" sz="900" b="1" smtClean="0">
                <a:latin typeface="Arial" pitchFamily="34" charset="0"/>
                <a:cs typeface="Arial" pitchFamily="34" charset="0"/>
              </a:rPr>
              <a:t>WORKING DRAFT</a:t>
            </a:r>
          </a:p>
        </p:txBody>
      </p:sp>
      <p:sp>
        <p:nvSpPr>
          <p:cNvPr id="2174000" name="Working Draft" hidden="1"/>
          <p:cNvSpPr txBox="1">
            <a:spLocks noChangeArrowheads="1"/>
          </p:cNvSpPr>
          <p:nvPr/>
        </p:nvSpPr>
        <p:spPr bwMode="auto">
          <a:xfrm>
            <a:off x="3059113" y="1316038"/>
            <a:ext cx="3225242"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Last Modified 30.03.2011 11:36:59 South Africa Standard Time</a:t>
            </a:r>
          </a:p>
        </p:txBody>
      </p:sp>
      <p:sp>
        <p:nvSpPr>
          <p:cNvPr id="2174001" name="Printed" hidden="1"/>
          <p:cNvSpPr txBox="1">
            <a:spLocks noChangeArrowheads="1"/>
          </p:cNvSpPr>
          <p:nvPr/>
        </p:nvSpPr>
        <p:spPr bwMode="auto">
          <a:xfrm>
            <a:off x="3059113" y="1473200"/>
            <a:ext cx="2904641"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Printed 29.03.2011 17:59:11 South Africa Standard Time</a:t>
            </a:r>
          </a:p>
        </p:txBody>
      </p:sp>
      <p:grpSp>
        <p:nvGrpSpPr>
          <p:cNvPr id="2" name="McK Title Elements"/>
          <p:cNvGrpSpPr>
            <a:grpSpLocks/>
          </p:cNvGrpSpPr>
          <p:nvPr userDrawn="1"/>
        </p:nvGrpSpPr>
        <p:grpSpPr bwMode="auto">
          <a:xfrm>
            <a:off x="3059113" y="4930775"/>
            <a:ext cx="4935537" cy="484188"/>
            <a:chOff x="1927" y="3106"/>
            <a:chExt cx="3109" cy="305"/>
          </a:xfrm>
        </p:grpSpPr>
        <p:sp>
          <p:nvSpPr>
            <p:cNvPr id="2174003" name="McK Document type" hidden="1"/>
            <p:cNvSpPr txBox="1">
              <a:spLocks noChangeArrowheads="1"/>
            </p:cNvSpPr>
            <p:nvPr/>
          </p:nvSpPr>
          <p:spPr bwMode="auto">
            <a:xfrm>
              <a:off x="1927" y="3106"/>
              <a:ext cx="3109" cy="136"/>
            </a:xfrm>
            <a:prstGeom prst="rect">
              <a:avLst/>
            </a:prstGeom>
            <a:noFill/>
            <a:ln w="9525">
              <a:noFill/>
              <a:miter lim="800000"/>
              <a:headEnd/>
              <a:tailEnd/>
            </a:ln>
            <a:effectLst/>
          </p:spPr>
          <p:txBody>
            <a:bodyPr lIns="0" tIns="0" rIns="0" bIns="0" anchor="b">
              <a:spAutoFit/>
            </a:bodyPr>
            <a:lstStyle/>
            <a:p>
              <a:r>
                <a:rPr lang="en-ZA" smtClean="0">
                  <a:latin typeface="Arial" pitchFamily="34" charset="0"/>
                  <a:cs typeface="Arial" pitchFamily="34" charset="0"/>
                </a:rPr>
                <a:t>Document type</a:t>
              </a:r>
            </a:p>
          </p:txBody>
        </p:sp>
        <p:sp>
          <p:nvSpPr>
            <p:cNvPr id="2174004" name="McK Date" hidden="1"/>
            <p:cNvSpPr txBox="1">
              <a:spLocks noChangeArrowheads="1"/>
            </p:cNvSpPr>
            <p:nvPr/>
          </p:nvSpPr>
          <p:spPr bwMode="auto">
            <a:xfrm>
              <a:off x="1927" y="3275"/>
              <a:ext cx="3109" cy="136"/>
            </a:xfrm>
            <a:prstGeom prst="rect">
              <a:avLst/>
            </a:prstGeom>
            <a:noFill/>
            <a:ln w="9525">
              <a:noFill/>
              <a:miter lim="800000"/>
              <a:headEnd/>
              <a:tailEnd/>
            </a:ln>
            <a:effectLst/>
          </p:spPr>
          <p:txBody>
            <a:bodyPr lIns="0" tIns="0" rIns="0" bIns="0">
              <a:spAutoFit/>
            </a:bodyPr>
            <a:lstStyle/>
            <a:p>
              <a:r>
                <a:rPr lang="en-ZA" smtClean="0">
                  <a:latin typeface="Arial" pitchFamily="34" charset="0"/>
                  <a:cs typeface="Arial" pitchFamily="34" charset="0"/>
                </a:rPr>
                <a:t>Date</a:t>
              </a:r>
            </a:p>
          </p:txBody>
        </p:sp>
      </p:grpSp>
      <p:sp>
        <p:nvSpPr>
          <p:cNvPr id="2174005" name="doc id" hidden="1"/>
          <p:cNvSpPr>
            <a:spLocks noChangeArrowheads="1"/>
          </p:cNvSpPr>
          <p:nvPr/>
        </p:nvSpPr>
        <p:spPr bwMode="auto">
          <a:xfrm>
            <a:off x="8010525" y="47625"/>
            <a:ext cx="995363" cy="209288"/>
          </a:xfrm>
          <a:prstGeom prst="rect">
            <a:avLst/>
          </a:prstGeom>
          <a:noFill/>
          <a:ln w="9525">
            <a:noFill/>
            <a:miter lim="800000"/>
            <a:headEnd/>
            <a:tailEnd/>
          </a:ln>
          <a:effectLst/>
        </p:spPr>
        <p:txBody>
          <a:bodyPr lIns="0" tIns="0" rIns="0" bIns="0">
            <a:spAutoFit/>
          </a:bodyPr>
          <a:lstStyle/>
          <a:p>
            <a:pPr>
              <a:lnSpc>
                <a:spcPct val="85000"/>
              </a:lnSpc>
            </a:pPr>
            <a:endParaRPr lang="en-ZA" sz="1600" b="1" smtClean="0">
              <a:solidFill>
                <a:srgbClr val="FFFFFF"/>
              </a:solidFill>
              <a:latin typeface="Arial" pitchFamily="34" charset="0"/>
              <a:cs typeface="Arial" pitchFamily="34" charset="0"/>
            </a:endParaRPr>
          </a:p>
        </p:txBody>
      </p:sp>
      <p:pic>
        <p:nvPicPr>
          <p:cNvPr id="2174006" name="Picture 54"/>
          <p:cNvPicPr>
            <a:picLocks noChangeArrowheads="1"/>
          </p:cNvPicPr>
          <p:nvPr/>
        </p:nvPicPr>
        <p:blipFill>
          <a:blip r:embed="rId7" cstate="print"/>
          <a:srcRect/>
          <a:stretch>
            <a:fillRect/>
          </a:stretch>
        </p:blipFill>
        <p:spPr bwMode="auto">
          <a:xfrm>
            <a:off x="6800850" y="319088"/>
            <a:ext cx="2146300" cy="544512"/>
          </a:xfrm>
          <a:prstGeom prst="rect">
            <a:avLst/>
          </a:prstGeom>
          <a:noFill/>
          <a:ln w="19050">
            <a:noFill/>
            <a:miter lim="800000"/>
            <a:headEnd/>
            <a:tailEnd/>
          </a:ln>
          <a:effectLst/>
        </p:spPr>
      </p:pic>
    </p:spTree>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1704AB9C-F7E7-4F99-8B8B-076DF7DE1485}" type="slidenum">
              <a:rPr lang="en-ZA" smtClean="0"/>
              <a:pPr/>
              <a:t>‹#›</a:t>
            </a:fld>
            <a:endParaRPr lang="en-ZA"/>
          </a:p>
        </p:txBody>
      </p:sp>
    </p:spTree>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E9C5F8-6B7F-4234-ABA7-03F9C5A1FBBD}" type="slidenum">
              <a:rPr lang="en-ZA" smtClean="0"/>
              <a:pPr/>
              <a:t>‹#›</a:t>
            </a:fld>
            <a:endParaRPr lang="en-ZA"/>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custDataLst>
              <p:tags r:id="rId1"/>
            </p:custDataLst>
          </p:nvPr>
        </p:nvSpPr>
        <p:spPr>
          <a:ln/>
        </p:spPr>
        <p:txBody>
          <a:bodyPr/>
          <a:lstStyle>
            <a:lvl1pPr>
              <a:defRPr/>
            </a:lvl1pPr>
          </a:lstStyle>
          <a:p>
            <a:pPr>
              <a:defRPr/>
            </a:pPr>
            <a:fld id="{3033AC16-07EC-4F8A-9928-368BE5C2CEF6}"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Slide Number Placeholder 4"/>
          <p:cNvSpPr>
            <a:spLocks noGrp="1"/>
          </p:cNvSpPr>
          <p:nvPr>
            <p:ph type="sldNum" sz="quarter" idx="10"/>
          </p:nvPr>
        </p:nvSpPr>
        <p:spPr/>
        <p:txBody>
          <a:bodyPr/>
          <a:lstStyle>
            <a:lvl1pPr>
              <a:defRPr/>
            </a:lvl1pPr>
          </a:lstStyle>
          <a:p>
            <a:fld id="{13A7D1DE-E222-432A-82BC-6E92DE72FA35}" type="slidenum">
              <a:rPr lang="en-ZA" smtClean="0"/>
              <a:pPr/>
              <a:t>‹#›</a:t>
            </a:fld>
            <a:endParaRPr lang="en-ZA"/>
          </a:p>
        </p:txBody>
      </p:sp>
    </p:spTree>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6" name="Content Placeholder 5"/>
          <p:cNvSpPr>
            <a:spLocks noGrp="1"/>
          </p:cNvSpPr>
          <p:nvPr>
            <p:ph sz="quarter" idx="4"/>
          </p:nvPr>
        </p:nvSpPr>
        <p:spPr>
          <a:xfrm>
            <a:off x="4645025"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Slide Number Placeholder 6"/>
          <p:cNvSpPr>
            <a:spLocks noGrp="1"/>
          </p:cNvSpPr>
          <p:nvPr>
            <p:ph type="sldNum" sz="quarter" idx="10"/>
          </p:nvPr>
        </p:nvSpPr>
        <p:spPr/>
        <p:txBody>
          <a:bodyPr/>
          <a:lstStyle>
            <a:lvl1pPr>
              <a:defRPr/>
            </a:lvl1pPr>
          </a:lstStyle>
          <a:p>
            <a:fld id="{D64C16D9-60D8-4DAD-8478-A79DFC7AFF22}" type="slidenum">
              <a:rPr lang="en-ZA" smtClean="0"/>
              <a:pPr/>
              <a:t>‹#›</a:t>
            </a:fld>
            <a:endParaRPr lang="en-ZA"/>
          </a:p>
        </p:txBody>
      </p:sp>
    </p:spTree>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DAAB592B-BA8B-412D-8EBE-43F570BB8916}" type="slidenum">
              <a:rPr lang="en-ZA" smtClean="0"/>
              <a:pPr/>
              <a:t>‹#›</a:t>
            </a:fld>
            <a:endParaRPr lang="en-ZA"/>
          </a:p>
        </p:txBody>
      </p:sp>
    </p:spTree>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6326" name="think-cell Slide" r:id="rId6" imgW="270" imgH="270" progId="TCLayout.ActiveDocument.1">
                  <p:embed/>
                </p:oleObj>
              </mc:Choice>
              <mc:Fallback>
                <p:oleObj name="think-cell Slide" r:id="rId6" imgW="270" imgH="270" progId="TCLayout.ActiveDocument.1">
                  <p:embed/>
                  <p:pic>
                    <p:nvPicPr>
                      <p:cNvPr id="0" name="Picture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4" descr="http://i.bnet.com/blogs/watermark.jpg"/>
          <p:cNvPicPr>
            <a:picLocks noChangeAspect="1" noChangeArrowheads="1"/>
          </p:cNvPicPr>
          <p:nvPr userDrawn="1">
            <p:custDataLst>
              <p:tags r:id="rId3"/>
            </p:custDataLst>
          </p:nvPr>
        </p:nvPicPr>
        <p:blipFill>
          <a:blip r:embed="rId8" cstate="print"/>
          <a:srcRect/>
          <a:stretch>
            <a:fillRect/>
          </a:stretch>
        </p:blipFill>
        <p:spPr bwMode="auto">
          <a:xfrm>
            <a:off x="2129517" y="1118279"/>
            <a:ext cx="5577569" cy="5198297"/>
          </a:xfrm>
          <a:prstGeom prst="rect">
            <a:avLst/>
          </a:prstGeom>
          <a:noFill/>
        </p:spPr>
      </p:pic>
      <p:sp>
        <p:nvSpPr>
          <p:cNvPr id="2" name="Slide Number Placeholder 1"/>
          <p:cNvSpPr>
            <a:spLocks noGrp="1"/>
          </p:cNvSpPr>
          <p:nvPr>
            <p:ph type="sldNum" sz="quarter" idx="10"/>
            <p:custDataLst>
              <p:tags r:id="rId4"/>
            </p:custDataLst>
          </p:nvPr>
        </p:nvSpPr>
        <p:spPr/>
        <p:txBody>
          <a:bodyPr/>
          <a:lstStyle>
            <a:lvl1pPr>
              <a:defRPr/>
            </a:lvl1pPr>
          </a:lstStyle>
          <a:p>
            <a:fld id="{207AAFAE-D94E-4D1C-B986-2B98F841513E}" type="slidenum">
              <a:rPr lang="en-ZA" smtClean="0"/>
              <a:pPr/>
              <a:t>‹#›</a:t>
            </a:fld>
            <a:endParaRPr lang="en-ZA"/>
          </a:p>
        </p:txBody>
      </p:sp>
    </p:spTree>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A28BE51-D709-4D8C-8528-D889816CD653}" type="slidenum">
              <a:rPr lang="en-ZA" smtClean="0"/>
              <a:pPr/>
              <a:t>‹#›</a:t>
            </a:fld>
            <a:endParaRPr lang="en-ZA"/>
          </a:p>
        </p:txBody>
      </p:sp>
    </p:spTree>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87A16F8-4EBE-4DF7-A5B9-2D4A90A806E5}" type="slidenum">
              <a:rPr lang="en-ZA" smtClean="0"/>
              <a:pPr/>
              <a:t>‹#›</a:t>
            </a:fld>
            <a:endParaRPr lang="en-ZA"/>
          </a:p>
        </p:txBody>
      </p:sp>
    </p:spTree>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513104" y="1890713"/>
            <a:ext cx="2708434"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511105EB-0CFC-4062-8249-297AD6CA0492}" type="slidenum">
              <a:rPr lang="en-ZA" smtClean="0"/>
              <a:pPr/>
              <a:t>‹#›</a:t>
            </a:fld>
            <a:endParaRPr lang="en-ZA"/>
          </a:p>
        </p:txBody>
      </p:sp>
    </p:spTree>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4083844" y="328613"/>
            <a:ext cx="1231106"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ACDA8B15-0B27-48F6-8A4B-796BC400C73A}" type="slidenum">
              <a:rPr lang="en-ZA" smtClean="0"/>
              <a:pPr/>
              <a:t>‹#›</a:t>
            </a:fld>
            <a:endParaRPr lang="en-ZA"/>
          </a:p>
        </p:txBody>
      </p:sp>
    </p:spTree>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4763" y="0"/>
            <a:ext cx="9148763" cy="6858000"/>
          </a:xfrm>
          <a:prstGeom prst="rect">
            <a:avLst/>
          </a:prstGeom>
          <a:noFill/>
          <a:ln w="9525">
            <a:no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pic>
        <p:nvPicPr>
          <p:cNvPr id="2173955" name="Picture 3" descr="dd"/>
          <p:cNvPicPr>
            <a:picLocks noChangeAspect="1" noChangeArrowheads="1"/>
          </p:cNvPicPr>
          <p:nvPr/>
        </p:nvPicPr>
        <p:blipFill>
          <a:blip r:embed="rId2" cstate="print"/>
          <a:srcRect/>
          <a:stretch>
            <a:fillRect/>
          </a:stretch>
        </p:blipFill>
        <p:spPr bwMode="auto">
          <a:xfrm>
            <a:off x="-4763" y="0"/>
            <a:ext cx="1825626" cy="6858000"/>
          </a:xfrm>
          <a:prstGeom prst="rect">
            <a:avLst/>
          </a:prstGeom>
          <a:noFill/>
        </p:spPr>
      </p:pic>
      <p:sp>
        <p:nvSpPr>
          <p:cNvPr id="2173956" name="Oval 4"/>
          <p:cNvSpPr>
            <a:spLocks noChangeArrowheads="1"/>
          </p:cNvSpPr>
          <p:nvPr/>
        </p:nvSpPr>
        <p:spPr bwMode="auto">
          <a:xfrm>
            <a:off x="368300" y="1300163"/>
            <a:ext cx="2298700" cy="2297112"/>
          </a:xfrm>
          <a:prstGeom prst="ellipse">
            <a:avLst/>
          </a:prstGeom>
          <a:solidFill>
            <a:srgbClr val="83725B"/>
          </a:solidFill>
          <a:ln w="9525">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7" name="Oval 5" descr="coolers"/>
          <p:cNvSpPr>
            <a:spLocks noChangeArrowheads="1"/>
          </p:cNvSpPr>
          <p:nvPr/>
        </p:nvSpPr>
        <p:spPr bwMode="auto">
          <a:xfrm>
            <a:off x="436563" y="1362075"/>
            <a:ext cx="2162175" cy="2173288"/>
          </a:xfrm>
          <a:prstGeom prst="ellipse">
            <a:avLst/>
          </a:prstGeom>
          <a:blipFill dpi="0" rotWithShape="1">
            <a:blip r:embed="rId3"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8" name="Oval 6"/>
          <p:cNvSpPr>
            <a:spLocks noChangeArrowheads="1"/>
          </p:cNvSpPr>
          <p:nvPr/>
        </p:nvSpPr>
        <p:spPr bwMode="auto">
          <a:xfrm>
            <a:off x="344488" y="1225550"/>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9" name="Oval 7"/>
          <p:cNvSpPr>
            <a:spLocks noChangeArrowheads="1"/>
          </p:cNvSpPr>
          <p:nvPr/>
        </p:nvSpPr>
        <p:spPr bwMode="auto">
          <a:xfrm>
            <a:off x="257175" y="1225550"/>
            <a:ext cx="2360613"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0" name="Oval 8"/>
          <p:cNvSpPr>
            <a:spLocks noChangeArrowheads="1"/>
          </p:cNvSpPr>
          <p:nvPr/>
        </p:nvSpPr>
        <p:spPr bwMode="auto">
          <a:xfrm>
            <a:off x="381000" y="1274763"/>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1" name="Oval 9"/>
          <p:cNvSpPr>
            <a:spLocks noChangeArrowheads="1"/>
          </p:cNvSpPr>
          <p:nvPr/>
        </p:nvSpPr>
        <p:spPr bwMode="auto">
          <a:xfrm>
            <a:off x="307975"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2" name="Oval 10"/>
          <p:cNvSpPr>
            <a:spLocks noChangeArrowheads="1"/>
          </p:cNvSpPr>
          <p:nvPr/>
        </p:nvSpPr>
        <p:spPr bwMode="auto">
          <a:xfrm>
            <a:off x="442913"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3" name="Oval 11"/>
          <p:cNvSpPr>
            <a:spLocks noChangeArrowheads="1"/>
          </p:cNvSpPr>
          <p:nvPr/>
        </p:nvSpPr>
        <p:spPr bwMode="auto">
          <a:xfrm>
            <a:off x="171450"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4" name="Oval 12"/>
          <p:cNvSpPr>
            <a:spLocks noChangeArrowheads="1"/>
          </p:cNvSpPr>
          <p:nvPr/>
        </p:nvSpPr>
        <p:spPr bwMode="auto">
          <a:xfrm>
            <a:off x="455613"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5" name="Oval 13"/>
          <p:cNvSpPr>
            <a:spLocks noChangeArrowheads="1"/>
          </p:cNvSpPr>
          <p:nvPr/>
        </p:nvSpPr>
        <p:spPr bwMode="auto">
          <a:xfrm>
            <a:off x="974725" y="669925"/>
            <a:ext cx="1173163" cy="11858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6" name="Oval 14"/>
          <p:cNvSpPr>
            <a:spLocks noChangeArrowheads="1"/>
          </p:cNvSpPr>
          <p:nvPr/>
        </p:nvSpPr>
        <p:spPr bwMode="auto">
          <a:xfrm>
            <a:off x="998538" y="706438"/>
            <a:ext cx="1123950" cy="1123950"/>
          </a:xfrm>
          <a:prstGeom prst="ellipse">
            <a:avLst/>
          </a:prstGeom>
          <a:solidFill>
            <a:srgbClr val="8C7F6D"/>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7" name="Oval 15"/>
          <p:cNvSpPr>
            <a:spLocks noChangeArrowheads="1"/>
          </p:cNvSpPr>
          <p:nvPr/>
        </p:nvSpPr>
        <p:spPr bwMode="auto">
          <a:xfrm>
            <a:off x="949325" y="6334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8" name="Oval 16"/>
          <p:cNvSpPr>
            <a:spLocks noChangeArrowheads="1"/>
          </p:cNvSpPr>
          <p:nvPr/>
        </p:nvSpPr>
        <p:spPr bwMode="auto">
          <a:xfrm>
            <a:off x="912813" y="633413"/>
            <a:ext cx="12096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9" name="Oval 17"/>
          <p:cNvSpPr>
            <a:spLocks noChangeArrowheads="1"/>
          </p:cNvSpPr>
          <p:nvPr/>
        </p:nvSpPr>
        <p:spPr bwMode="auto">
          <a:xfrm>
            <a:off x="974725" y="657225"/>
            <a:ext cx="1222375" cy="12239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0" name="Oval 18"/>
          <p:cNvSpPr>
            <a:spLocks noChangeArrowheads="1"/>
          </p:cNvSpPr>
          <p:nvPr/>
        </p:nvSpPr>
        <p:spPr bwMode="auto">
          <a:xfrm>
            <a:off x="936625" y="620713"/>
            <a:ext cx="1211263"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1" name="Oval 19"/>
          <p:cNvSpPr>
            <a:spLocks noChangeArrowheads="1"/>
          </p:cNvSpPr>
          <p:nvPr/>
        </p:nvSpPr>
        <p:spPr bwMode="auto">
          <a:xfrm>
            <a:off x="998538" y="706438"/>
            <a:ext cx="1123950" cy="1123950"/>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2" name="Oval 20"/>
          <p:cNvSpPr>
            <a:spLocks noChangeArrowheads="1"/>
          </p:cNvSpPr>
          <p:nvPr/>
        </p:nvSpPr>
        <p:spPr bwMode="auto">
          <a:xfrm>
            <a:off x="1011238" y="706438"/>
            <a:ext cx="1100137" cy="1100137"/>
          </a:xfrm>
          <a:prstGeom prst="ellipse">
            <a:avLst/>
          </a:prstGeom>
          <a:noFill/>
          <a:ln w="0">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3" name="Oval 21" descr="face"/>
          <p:cNvSpPr>
            <a:spLocks noChangeArrowheads="1"/>
          </p:cNvSpPr>
          <p:nvPr/>
        </p:nvSpPr>
        <p:spPr bwMode="auto">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4" name="Oval 22"/>
          <p:cNvSpPr>
            <a:spLocks noChangeArrowheads="1"/>
          </p:cNvSpPr>
          <p:nvPr/>
        </p:nvSpPr>
        <p:spPr bwMode="auto">
          <a:xfrm>
            <a:off x="1011238" y="6207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5" name="Oval 23"/>
          <p:cNvSpPr>
            <a:spLocks noChangeArrowheads="1"/>
          </p:cNvSpPr>
          <p:nvPr/>
        </p:nvSpPr>
        <p:spPr bwMode="auto">
          <a:xfrm>
            <a:off x="863600" y="695325"/>
            <a:ext cx="1222375"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6" name="Oval 24"/>
          <p:cNvSpPr>
            <a:spLocks noChangeArrowheads="1"/>
          </p:cNvSpPr>
          <p:nvPr/>
        </p:nvSpPr>
        <p:spPr bwMode="auto">
          <a:xfrm>
            <a:off x="1011238" y="695325"/>
            <a:ext cx="1211262"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7" name="Oval 25"/>
          <p:cNvSpPr>
            <a:spLocks noChangeArrowheads="1"/>
          </p:cNvSpPr>
          <p:nvPr/>
        </p:nvSpPr>
        <p:spPr bwMode="auto">
          <a:xfrm>
            <a:off x="419100" y="3178175"/>
            <a:ext cx="1925638" cy="1912938"/>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8" name="Oval 26"/>
          <p:cNvSpPr>
            <a:spLocks noChangeArrowheads="1"/>
          </p:cNvSpPr>
          <p:nvPr/>
        </p:nvSpPr>
        <p:spPr bwMode="auto">
          <a:xfrm>
            <a:off x="481013" y="3227388"/>
            <a:ext cx="1801812" cy="1814512"/>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9" name="Oval 27"/>
          <p:cNvSpPr>
            <a:spLocks noChangeArrowheads="1"/>
          </p:cNvSpPr>
          <p:nvPr/>
        </p:nvSpPr>
        <p:spPr bwMode="auto">
          <a:xfrm>
            <a:off x="393700" y="3116263"/>
            <a:ext cx="1976438"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0" name="Oval 28"/>
          <p:cNvSpPr>
            <a:spLocks noChangeArrowheads="1"/>
          </p:cNvSpPr>
          <p:nvPr/>
        </p:nvSpPr>
        <p:spPr bwMode="auto">
          <a:xfrm>
            <a:off x="331788" y="3116263"/>
            <a:ext cx="1963737"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1" name="Oval 29"/>
          <p:cNvSpPr>
            <a:spLocks noChangeArrowheads="1"/>
          </p:cNvSpPr>
          <p:nvPr/>
        </p:nvSpPr>
        <p:spPr bwMode="auto">
          <a:xfrm>
            <a:off x="430213" y="3152775"/>
            <a:ext cx="1976437" cy="1976438"/>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2" name="Oval 30"/>
          <p:cNvSpPr>
            <a:spLocks noChangeArrowheads="1"/>
          </p:cNvSpPr>
          <p:nvPr/>
        </p:nvSpPr>
        <p:spPr bwMode="auto">
          <a:xfrm>
            <a:off x="368300"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3" name="Oval 31" descr="new smal workers"/>
          <p:cNvSpPr>
            <a:spLocks noChangeArrowheads="1"/>
          </p:cNvSpPr>
          <p:nvPr/>
        </p:nvSpPr>
        <p:spPr bwMode="auto">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4" name="Oval 32"/>
          <p:cNvSpPr>
            <a:spLocks noChangeArrowheads="1"/>
          </p:cNvSpPr>
          <p:nvPr/>
        </p:nvSpPr>
        <p:spPr bwMode="auto">
          <a:xfrm>
            <a:off x="257175" y="3201988"/>
            <a:ext cx="1965325"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5" name="Oval 33"/>
          <p:cNvSpPr>
            <a:spLocks noChangeArrowheads="1"/>
          </p:cNvSpPr>
          <p:nvPr/>
        </p:nvSpPr>
        <p:spPr bwMode="auto">
          <a:xfrm>
            <a:off x="492125"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6" name="Oval 34"/>
          <p:cNvSpPr>
            <a:spLocks noChangeArrowheads="1"/>
          </p:cNvSpPr>
          <p:nvPr/>
        </p:nvSpPr>
        <p:spPr bwMode="auto">
          <a:xfrm>
            <a:off x="481013" y="3201988"/>
            <a:ext cx="1974850"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7" name="Oval 35"/>
          <p:cNvSpPr>
            <a:spLocks noChangeArrowheads="1"/>
          </p:cNvSpPr>
          <p:nvPr/>
        </p:nvSpPr>
        <p:spPr bwMode="auto">
          <a:xfrm>
            <a:off x="974725" y="4746625"/>
            <a:ext cx="1592263" cy="16049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8" name="Oval 36"/>
          <p:cNvSpPr>
            <a:spLocks noChangeArrowheads="1"/>
          </p:cNvSpPr>
          <p:nvPr/>
        </p:nvSpPr>
        <p:spPr bwMode="auto">
          <a:xfrm>
            <a:off x="1023938" y="4795838"/>
            <a:ext cx="1493837" cy="1506537"/>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9" name="Oval 37"/>
          <p:cNvSpPr>
            <a:spLocks noChangeArrowheads="1"/>
          </p:cNvSpPr>
          <p:nvPr/>
        </p:nvSpPr>
        <p:spPr bwMode="auto">
          <a:xfrm>
            <a:off x="949325" y="4697413"/>
            <a:ext cx="1643063"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0" name="Oval 38"/>
          <p:cNvSpPr>
            <a:spLocks noChangeArrowheads="1"/>
          </p:cNvSpPr>
          <p:nvPr/>
        </p:nvSpPr>
        <p:spPr bwMode="auto">
          <a:xfrm>
            <a:off x="900113" y="4697413"/>
            <a:ext cx="1630362"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1" name="Oval 39"/>
          <p:cNvSpPr>
            <a:spLocks noChangeArrowheads="1"/>
          </p:cNvSpPr>
          <p:nvPr/>
        </p:nvSpPr>
        <p:spPr bwMode="auto">
          <a:xfrm>
            <a:off x="987425" y="4733925"/>
            <a:ext cx="1630363" cy="16430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2" name="Oval 40"/>
          <p:cNvSpPr>
            <a:spLocks noChangeArrowheads="1"/>
          </p:cNvSpPr>
          <p:nvPr/>
        </p:nvSpPr>
        <p:spPr bwMode="auto">
          <a:xfrm>
            <a:off x="925513" y="4684713"/>
            <a:ext cx="1641475"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3" name="Oval 41" descr="boom"/>
          <p:cNvSpPr>
            <a:spLocks noChangeArrowheads="1"/>
          </p:cNvSpPr>
          <p:nvPr/>
        </p:nvSpPr>
        <p:spPr bwMode="auto">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4" name="Oval 42"/>
          <p:cNvSpPr>
            <a:spLocks noChangeArrowheads="1"/>
          </p:cNvSpPr>
          <p:nvPr/>
        </p:nvSpPr>
        <p:spPr bwMode="auto">
          <a:xfrm>
            <a:off x="838200" y="4770438"/>
            <a:ext cx="1630363"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5" name="Oval 43"/>
          <p:cNvSpPr>
            <a:spLocks noChangeArrowheads="1"/>
          </p:cNvSpPr>
          <p:nvPr/>
        </p:nvSpPr>
        <p:spPr bwMode="auto">
          <a:xfrm>
            <a:off x="1023938" y="4770438"/>
            <a:ext cx="16430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6" name="Oval 44"/>
          <p:cNvSpPr>
            <a:spLocks noChangeArrowheads="1"/>
          </p:cNvSpPr>
          <p:nvPr/>
        </p:nvSpPr>
        <p:spPr bwMode="auto">
          <a:xfrm>
            <a:off x="1036638" y="4684713"/>
            <a:ext cx="16303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7" name="Rectangle 45"/>
          <p:cNvSpPr>
            <a:spLocks noGrp="1" noChangeArrowheads="1"/>
          </p:cNvSpPr>
          <p:nvPr>
            <p:ph type="ctrTitle"/>
          </p:nvPr>
        </p:nvSpPr>
        <p:spPr>
          <a:xfrm>
            <a:off x="3059113" y="3636963"/>
            <a:ext cx="5545137" cy="311150"/>
          </a:xfrm>
        </p:spPr>
        <p:txBody>
          <a:bodyPr anchor="b"/>
          <a:lstStyle>
            <a:lvl1pPr>
              <a:defRPr>
                <a:solidFill>
                  <a:srgbClr val="003896"/>
                </a:solidFill>
              </a:defRPr>
            </a:lvl1pPr>
          </a:lstStyle>
          <a:p>
            <a:r>
              <a:rPr lang="en-ZA" smtClean="0"/>
              <a:t>Click to edit Master title style</a:t>
            </a:r>
            <a:endParaRPr lang="en-ZA"/>
          </a:p>
        </p:txBody>
      </p:sp>
      <p:sp>
        <p:nvSpPr>
          <p:cNvPr id="2173998" name="Rectangle 46"/>
          <p:cNvSpPr>
            <a:spLocks noGrp="1" noChangeArrowheads="1"/>
          </p:cNvSpPr>
          <p:nvPr>
            <p:ph type="subTitle" idx="1"/>
          </p:nvPr>
        </p:nvSpPr>
        <p:spPr>
          <a:xfrm>
            <a:off x="3059113" y="4092575"/>
            <a:ext cx="5545137" cy="244475"/>
          </a:xfrm>
        </p:spPr>
        <p:txBody>
          <a:bodyPr/>
          <a:lstStyle>
            <a:lvl1pPr>
              <a:defRPr>
                <a:solidFill>
                  <a:srgbClr val="83725B"/>
                </a:solidFill>
              </a:defRPr>
            </a:lvl1pPr>
          </a:lstStyle>
          <a:p>
            <a:r>
              <a:rPr lang="en-ZA" smtClean="0"/>
              <a:t>Click to edit Master subtitle style</a:t>
            </a:r>
            <a:endParaRPr lang="en-ZA"/>
          </a:p>
        </p:txBody>
      </p:sp>
      <p:sp>
        <p:nvSpPr>
          <p:cNvPr id="2173999" name="Working Draft Text" hidden="1"/>
          <p:cNvSpPr txBox="1">
            <a:spLocks noChangeArrowheads="1"/>
          </p:cNvSpPr>
          <p:nvPr/>
        </p:nvSpPr>
        <p:spPr bwMode="auto">
          <a:xfrm>
            <a:off x="3059113" y="1160463"/>
            <a:ext cx="993862" cy="138499"/>
          </a:xfrm>
          <a:prstGeom prst="rect">
            <a:avLst/>
          </a:prstGeom>
          <a:noFill/>
          <a:ln w="9525">
            <a:noFill/>
            <a:miter lim="800000"/>
            <a:headEnd/>
            <a:tailEnd/>
          </a:ln>
          <a:effectLst/>
        </p:spPr>
        <p:txBody>
          <a:bodyPr wrap="none" lIns="0" tIns="0" rIns="0" bIns="0">
            <a:spAutoFit/>
          </a:bodyPr>
          <a:lstStyle/>
          <a:p>
            <a:r>
              <a:rPr lang="en-ZA" sz="900" b="1" smtClean="0">
                <a:latin typeface="Arial" pitchFamily="34" charset="0"/>
                <a:cs typeface="Arial" pitchFamily="34" charset="0"/>
              </a:rPr>
              <a:t>WORKING DRAFT</a:t>
            </a:r>
          </a:p>
        </p:txBody>
      </p:sp>
      <p:sp>
        <p:nvSpPr>
          <p:cNvPr id="2174000" name="Working Draft" hidden="1"/>
          <p:cNvSpPr txBox="1">
            <a:spLocks noChangeArrowheads="1"/>
          </p:cNvSpPr>
          <p:nvPr/>
        </p:nvSpPr>
        <p:spPr bwMode="auto">
          <a:xfrm>
            <a:off x="3059113" y="1316038"/>
            <a:ext cx="3225242"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Last Modified 30.03.2011 11:36:59 South Africa Standard Time</a:t>
            </a:r>
          </a:p>
        </p:txBody>
      </p:sp>
      <p:sp>
        <p:nvSpPr>
          <p:cNvPr id="2174001" name="Printed" hidden="1"/>
          <p:cNvSpPr txBox="1">
            <a:spLocks noChangeArrowheads="1"/>
          </p:cNvSpPr>
          <p:nvPr/>
        </p:nvSpPr>
        <p:spPr bwMode="auto">
          <a:xfrm>
            <a:off x="3059113" y="1473200"/>
            <a:ext cx="2904641"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Printed 29.03.2011 17:59:11 South Africa Standard Time</a:t>
            </a:r>
          </a:p>
        </p:txBody>
      </p:sp>
      <p:grpSp>
        <p:nvGrpSpPr>
          <p:cNvPr id="2" name="McK Title Elements"/>
          <p:cNvGrpSpPr>
            <a:grpSpLocks/>
          </p:cNvGrpSpPr>
          <p:nvPr userDrawn="1"/>
        </p:nvGrpSpPr>
        <p:grpSpPr bwMode="auto">
          <a:xfrm>
            <a:off x="3059113" y="4930775"/>
            <a:ext cx="4935537" cy="484188"/>
            <a:chOff x="1927" y="3106"/>
            <a:chExt cx="3109" cy="305"/>
          </a:xfrm>
        </p:grpSpPr>
        <p:sp>
          <p:nvSpPr>
            <p:cNvPr id="2174003" name="McK Document type" hidden="1"/>
            <p:cNvSpPr txBox="1">
              <a:spLocks noChangeArrowheads="1"/>
            </p:cNvSpPr>
            <p:nvPr/>
          </p:nvSpPr>
          <p:spPr bwMode="auto">
            <a:xfrm>
              <a:off x="1927" y="3106"/>
              <a:ext cx="3109" cy="136"/>
            </a:xfrm>
            <a:prstGeom prst="rect">
              <a:avLst/>
            </a:prstGeom>
            <a:noFill/>
            <a:ln w="9525">
              <a:noFill/>
              <a:miter lim="800000"/>
              <a:headEnd/>
              <a:tailEnd/>
            </a:ln>
            <a:effectLst/>
          </p:spPr>
          <p:txBody>
            <a:bodyPr lIns="0" tIns="0" rIns="0" bIns="0" anchor="b">
              <a:spAutoFit/>
            </a:bodyPr>
            <a:lstStyle/>
            <a:p>
              <a:r>
                <a:rPr lang="en-ZA" smtClean="0">
                  <a:latin typeface="Arial" pitchFamily="34" charset="0"/>
                  <a:cs typeface="Arial" pitchFamily="34" charset="0"/>
                </a:rPr>
                <a:t>Document type</a:t>
              </a:r>
            </a:p>
          </p:txBody>
        </p:sp>
        <p:sp>
          <p:nvSpPr>
            <p:cNvPr id="2174004" name="McK Date" hidden="1"/>
            <p:cNvSpPr txBox="1">
              <a:spLocks noChangeArrowheads="1"/>
            </p:cNvSpPr>
            <p:nvPr/>
          </p:nvSpPr>
          <p:spPr bwMode="auto">
            <a:xfrm>
              <a:off x="1927" y="3275"/>
              <a:ext cx="3109" cy="136"/>
            </a:xfrm>
            <a:prstGeom prst="rect">
              <a:avLst/>
            </a:prstGeom>
            <a:noFill/>
            <a:ln w="9525">
              <a:noFill/>
              <a:miter lim="800000"/>
              <a:headEnd/>
              <a:tailEnd/>
            </a:ln>
            <a:effectLst/>
          </p:spPr>
          <p:txBody>
            <a:bodyPr lIns="0" tIns="0" rIns="0" bIns="0">
              <a:spAutoFit/>
            </a:bodyPr>
            <a:lstStyle/>
            <a:p>
              <a:r>
                <a:rPr lang="en-ZA" smtClean="0">
                  <a:latin typeface="Arial" pitchFamily="34" charset="0"/>
                  <a:cs typeface="Arial" pitchFamily="34" charset="0"/>
                </a:rPr>
                <a:t>Date</a:t>
              </a:r>
            </a:p>
          </p:txBody>
        </p:sp>
      </p:grpSp>
      <p:sp>
        <p:nvSpPr>
          <p:cNvPr id="2174005" name="doc id" hidden="1"/>
          <p:cNvSpPr>
            <a:spLocks noChangeArrowheads="1"/>
          </p:cNvSpPr>
          <p:nvPr/>
        </p:nvSpPr>
        <p:spPr bwMode="auto">
          <a:xfrm>
            <a:off x="8010525" y="47625"/>
            <a:ext cx="995363" cy="209288"/>
          </a:xfrm>
          <a:prstGeom prst="rect">
            <a:avLst/>
          </a:prstGeom>
          <a:noFill/>
          <a:ln w="9525">
            <a:noFill/>
            <a:miter lim="800000"/>
            <a:headEnd/>
            <a:tailEnd/>
          </a:ln>
          <a:effectLst/>
        </p:spPr>
        <p:txBody>
          <a:bodyPr lIns="0" tIns="0" rIns="0" bIns="0">
            <a:spAutoFit/>
          </a:bodyPr>
          <a:lstStyle/>
          <a:p>
            <a:pPr>
              <a:lnSpc>
                <a:spcPct val="85000"/>
              </a:lnSpc>
            </a:pPr>
            <a:endParaRPr lang="en-ZA" sz="1600" b="1" smtClean="0">
              <a:solidFill>
                <a:srgbClr val="FFFFFF"/>
              </a:solidFill>
              <a:latin typeface="Arial" pitchFamily="34" charset="0"/>
              <a:cs typeface="Arial" pitchFamily="34" charset="0"/>
            </a:endParaRPr>
          </a:p>
        </p:txBody>
      </p:sp>
      <p:pic>
        <p:nvPicPr>
          <p:cNvPr id="2174006" name="Picture 54"/>
          <p:cNvPicPr>
            <a:picLocks noChangeArrowheads="1"/>
          </p:cNvPicPr>
          <p:nvPr/>
        </p:nvPicPr>
        <p:blipFill>
          <a:blip r:embed="rId7" cstate="print"/>
          <a:srcRect/>
          <a:stretch>
            <a:fillRect/>
          </a:stretch>
        </p:blipFill>
        <p:spPr bwMode="auto">
          <a:xfrm>
            <a:off x="6800850" y="319088"/>
            <a:ext cx="2146300" cy="544512"/>
          </a:xfrm>
          <a:prstGeom prst="rect">
            <a:avLst/>
          </a:prstGeom>
          <a:noFill/>
          <a:ln w="19050">
            <a:noFill/>
            <a:miter lim="800000"/>
            <a:headEnd/>
            <a:tailEnd/>
          </a:ln>
          <a:effectLst/>
        </p:spPr>
      </p:pic>
    </p:spTree>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1704AB9C-F7E7-4F99-8B8B-076DF7DE1485}" type="slidenum">
              <a:rPr lang="en-ZA" smtClean="0"/>
              <a:pPr/>
              <a:t>‹#›</a:t>
            </a:fld>
            <a:endParaRPr lang="en-ZA"/>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7C58448F-903D-4076-81E6-CC1342E77768}" type="slidenum">
              <a:rPr lang="en-ZA" smtClean="0"/>
              <a:pPr>
                <a:defRPr/>
              </a:pPr>
              <a:t>‹#›</a:t>
            </a:fld>
            <a:endParaRPr lang="en-ZA"/>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E9C5F8-6B7F-4234-ABA7-03F9C5A1FBBD}" type="slidenum">
              <a:rPr lang="en-ZA" smtClean="0"/>
              <a:pPr/>
              <a:t>‹#›</a:t>
            </a:fld>
            <a:endParaRPr lang="en-ZA"/>
          </a:p>
        </p:txBody>
      </p:sp>
    </p:spTree>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Slide Number Placeholder 4"/>
          <p:cNvSpPr>
            <a:spLocks noGrp="1"/>
          </p:cNvSpPr>
          <p:nvPr>
            <p:ph type="sldNum" sz="quarter" idx="10"/>
          </p:nvPr>
        </p:nvSpPr>
        <p:spPr/>
        <p:txBody>
          <a:bodyPr/>
          <a:lstStyle>
            <a:lvl1pPr>
              <a:defRPr/>
            </a:lvl1pPr>
          </a:lstStyle>
          <a:p>
            <a:fld id="{13A7D1DE-E222-432A-82BC-6E92DE72FA35}" type="slidenum">
              <a:rPr lang="en-ZA" smtClean="0"/>
              <a:pPr/>
              <a:t>‹#›</a:t>
            </a:fld>
            <a:endParaRPr lang="en-ZA"/>
          </a:p>
        </p:txBody>
      </p:sp>
    </p:spTree>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6" name="Content Placeholder 5"/>
          <p:cNvSpPr>
            <a:spLocks noGrp="1"/>
          </p:cNvSpPr>
          <p:nvPr>
            <p:ph sz="quarter" idx="4"/>
          </p:nvPr>
        </p:nvSpPr>
        <p:spPr>
          <a:xfrm>
            <a:off x="4645025"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Slide Number Placeholder 6"/>
          <p:cNvSpPr>
            <a:spLocks noGrp="1"/>
          </p:cNvSpPr>
          <p:nvPr>
            <p:ph type="sldNum" sz="quarter" idx="10"/>
          </p:nvPr>
        </p:nvSpPr>
        <p:spPr/>
        <p:txBody>
          <a:bodyPr/>
          <a:lstStyle>
            <a:lvl1pPr>
              <a:defRPr/>
            </a:lvl1pPr>
          </a:lstStyle>
          <a:p>
            <a:fld id="{D64C16D9-60D8-4DAD-8478-A79DFC7AFF22}" type="slidenum">
              <a:rPr lang="en-ZA" smtClean="0"/>
              <a:pPr/>
              <a:t>‹#›</a:t>
            </a:fld>
            <a:endParaRPr lang="en-ZA"/>
          </a:p>
        </p:txBody>
      </p:sp>
    </p:spTree>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DAAB592B-BA8B-412D-8EBE-43F570BB8916}" type="slidenum">
              <a:rPr lang="en-ZA" smtClean="0"/>
              <a:pPr/>
              <a:t>‹#›</a:t>
            </a:fld>
            <a:endParaRPr lang="en-ZA"/>
          </a:p>
        </p:txBody>
      </p:sp>
    </p:spTree>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7AAFAE-D94E-4D1C-B986-2B98F841513E}" type="slidenum">
              <a:rPr lang="en-ZA" smtClean="0"/>
              <a:pPr/>
              <a:t>‹#›</a:t>
            </a:fld>
            <a:endParaRPr lang="en-ZA"/>
          </a:p>
        </p:txBody>
      </p:sp>
    </p:spTree>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A28BE51-D709-4D8C-8528-D889816CD653}" type="slidenum">
              <a:rPr lang="en-ZA" smtClean="0"/>
              <a:pPr/>
              <a:t>‹#›</a:t>
            </a:fld>
            <a:endParaRPr lang="en-ZA"/>
          </a:p>
        </p:txBody>
      </p:sp>
    </p:spTree>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87A16F8-4EBE-4DF7-A5B9-2D4A90A806E5}" type="slidenum">
              <a:rPr lang="en-ZA" smtClean="0"/>
              <a:pPr/>
              <a:t>‹#›</a:t>
            </a:fld>
            <a:endParaRPr lang="en-ZA"/>
          </a:p>
        </p:txBody>
      </p:sp>
    </p:spTree>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513104" y="1890713"/>
            <a:ext cx="2708434"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511105EB-0CFC-4062-8249-297AD6CA0492}" type="slidenum">
              <a:rPr lang="en-ZA" smtClean="0"/>
              <a:pPr/>
              <a:t>‹#›</a:t>
            </a:fld>
            <a:endParaRPr lang="en-ZA"/>
          </a:p>
        </p:txBody>
      </p:sp>
    </p:spTree>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4083844" y="328613"/>
            <a:ext cx="1231106"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ACDA8B15-0B27-48F6-8A4B-796BC400C73A}" type="slidenum">
              <a:rPr lang="en-ZA" smtClean="0"/>
              <a:pPr/>
              <a:t>‹#›</a:t>
            </a:fld>
            <a:endParaRPr lang="en-ZA"/>
          </a:p>
        </p:txBody>
      </p:sp>
    </p:spTree>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4763" y="0"/>
            <a:ext cx="9148763" cy="6858000"/>
          </a:xfrm>
          <a:prstGeom prst="rect">
            <a:avLst/>
          </a:prstGeom>
          <a:noFill/>
          <a:ln w="9525">
            <a:no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pic>
        <p:nvPicPr>
          <p:cNvPr id="2173955" name="Picture 3" descr="dd"/>
          <p:cNvPicPr>
            <a:picLocks noChangeAspect="1" noChangeArrowheads="1"/>
          </p:cNvPicPr>
          <p:nvPr/>
        </p:nvPicPr>
        <p:blipFill>
          <a:blip r:embed="rId2" cstate="print"/>
          <a:srcRect/>
          <a:stretch>
            <a:fillRect/>
          </a:stretch>
        </p:blipFill>
        <p:spPr bwMode="auto">
          <a:xfrm>
            <a:off x="-4763" y="0"/>
            <a:ext cx="1825626" cy="6858000"/>
          </a:xfrm>
          <a:prstGeom prst="rect">
            <a:avLst/>
          </a:prstGeom>
          <a:noFill/>
        </p:spPr>
      </p:pic>
      <p:sp>
        <p:nvSpPr>
          <p:cNvPr id="2173956" name="Oval 4"/>
          <p:cNvSpPr>
            <a:spLocks noChangeArrowheads="1"/>
          </p:cNvSpPr>
          <p:nvPr/>
        </p:nvSpPr>
        <p:spPr bwMode="auto">
          <a:xfrm>
            <a:off x="368300" y="1300163"/>
            <a:ext cx="2298700" cy="2297112"/>
          </a:xfrm>
          <a:prstGeom prst="ellipse">
            <a:avLst/>
          </a:prstGeom>
          <a:solidFill>
            <a:srgbClr val="83725B"/>
          </a:solidFill>
          <a:ln w="9525">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7" name="Oval 5" descr="coolers"/>
          <p:cNvSpPr>
            <a:spLocks noChangeArrowheads="1"/>
          </p:cNvSpPr>
          <p:nvPr/>
        </p:nvSpPr>
        <p:spPr bwMode="auto">
          <a:xfrm>
            <a:off x="436563" y="1362075"/>
            <a:ext cx="2162175" cy="2173288"/>
          </a:xfrm>
          <a:prstGeom prst="ellipse">
            <a:avLst/>
          </a:prstGeom>
          <a:blipFill dpi="0" rotWithShape="1">
            <a:blip r:embed="rId3"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8" name="Oval 6"/>
          <p:cNvSpPr>
            <a:spLocks noChangeArrowheads="1"/>
          </p:cNvSpPr>
          <p:nvPr/>
        </p:nvSpPr>
        <p:spPr bwMode="auto">
          <a:xfrm>
            <a:off x="344488" y="1225550"/>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59" name="Oval 7"/>
          <p:cNvSpPr>
            <a:spLocks noChangeArrowheads="1"/>
          </p:cNvSpPr>
          <p:nvPr/>
        </p:nvSpPr>
        <p:spPr bwMode="auto">
          <a:xfrm>
            <a:off x="257175" y="1225550"/>
            <a:ext cx="2360613"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0" name="Oval 8"/>
          <p:cNvSpPr>
            <a:spLocks noChangeArrowheads="1"/>
          </p:cNvSpPr>
          <p:nvPr/>
        </p:nvSpPr>
        <p:spPr bwMode="auto">
          <a:xfrm>
            <a:off x="381000" y="1274763"/>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1" name="Oval 9"/>
          <p:cNvSpPr>
            <a:spLocks noChangeArrowheads="1"/>
          </p:cNvSpPr>
          <p:nvPr/>
        </p:nvSpPr>
        <p:spPr bwMode="auto">
          <a:xfrm>
            <a:off x="307975"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2" name="Oval 10"/>
          <p:cNvSpPr>
            <a:spLocks noChangeArrowheads="1"/>
          </p:cNvSpPr>
          <p:nvPr/>
        </p:nvSpPr>
        <p:spPr bwMode="auto">
          <a:xfrm>
            <a:off x="442913"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3" name="Oval 11"/>
          <p:cNvSpPr>
            <a:spLocks noChangeArrowheads="1"/>
          </p:cNvSpPr>
          <p:nvPr/>
        </p:nvSpPr>
        <p:spPr bwMode="auto">
          <a:xfrm>
            <a:off x="171450" y="1323975"/>
            <a:ext cx="2359025" cy="23717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4" name="Oval 12"/>
          <p:cNvSpPr>
            <a:spLocks noChangeArrowheads="1"/>
          </p:cNvSpPr>
          <p:nvPr/>
        </p:nvSpPr>
        <p:spPr bwMode="auto">
          <a:xfrm>
            <a:off x="455613" y="1201738"/>
            <a:ext cx="2359025" cy="235902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5" name="Oval 13"/>
          <p:cNvSpPr>
            <a:spLocks noChangeArrowheads="1"/>
          </p:cNvSpPr>
          <p:nvPr/>
        </p:nvSpPr>
        <p:spPr bwMode="auto">
          <a:xfrm>
            <a:off x="974725" y="669925"/>
            <a:ext cx="1173163" cy="11858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6" name="Oval 14"/>
          <p:cNvSpPr>
            <a:spLocks noChangeArrowheads="1"/>
          </p:cNvSpPr>
          <p:nvPr/>
        </p:nvSpPr>
        <p:spPr bwMode="auto">
          <a:xfrm>
            <a:off x="998538" y="706438"/>
            <a:ext cx="1123950" cy="1123950"/>
          </a:xfrm>
          <a:prstGeom prst="ellipse">
            <a:avLst/>
          </a:prstGeom>
          <a:solidFill>
            <a:srgbClr val="8C7F6D"/>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7" name="Oval 15"/>
          <p:cNvSpPr>
            <a:spLocks noChangeArrowheads="1"/>
          </p:cNvSpPr>
          <p:nvPr/>
        </p:nvSpPr>
        <p:spPr bwMode="auto">
          <a:xfrm>
            <a:off x="949325" y="6334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8" name="Oval 16"/>
          <p:cNvSpPr>
            <a:spLocks noChangeArrowheads="1"/>
          </p:cNvSpPr>
          <p:nvPr/>
        </p:nvSpPr>
        <p:spPr bwMode="auto">
          <a:xfrm>
            <a:off x="912813" y="633413"/>
            <a:ext cx="12096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69" name="Oval 17"/>
          <p:cNvSpPr>
            <a:spLocks noChangeArrowheads="1"/>
          </p:cNvSpPr>
          <p:nvPr/>
        </p:nvSpPr>
        <p:spPr bwMode="auto">
          <a:xfrm>
            <a:off x="974725" y="657225"/>
            <a:ext cx="1222375" cy="12239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0" name="Oval 18"/>
          <p:cNvSpPr>
            <a:spLocks noChangeArrowheads="1"/>
          </p:cNvSpPr>
          <p:nvPr/>
        </p:nvSpPr>
        <p:spPr bwMode="auto">
          <a:xfrm>
            <a:off x="936625" y="620713"/>
            <a:ext cx="1211263"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1" name="Oval 19"/>
          <p:cNvSpPr>
            <a:spLocks noChangeArrowheads="1"/>
          </p:cNvSpPr>
          <p:nvPr/>
        </p:nvSpPr>
        <p:spPr bwMode="auto">
          <a:xfrm>
            <a:off x="998538" y="706438"/>
            <a:ext cx="1123950" cy="1123950"/>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2" name="Oval 20"/>
          <p:cNvSpPr>
            <a:spLocks noChangeArrowheads="1"/>
          </p:cNvSpPr>
          <p:nvPr/>
        </p:nvSpPr>
        <p:spPr bwMode="auto">
          <a:xfrm>
            <a:off x="1011238" y="706438"/>
            <a:ext cx="1100137" cy="1100137"/>
          </a:xfrm>
          <a:prstGeom prst="ellipse">
            <a:avLst/>
          </a:prstGeom>
          <a:noFill/>
          <a:ln w="0">
            <a:solidFill>
              <a:srgbClr val="83725B"/>
            </a:solid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3" name="Oval 21" descr="face"/>
          <p:cNvSpPr>
            <a:spLocks noChangeArrowheads="1"/>
          </p:cNvSpPr>
          <p:nvPr/>
        </p:nvSpPr>
        <p:spPr bwMode="auto">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4" name="Oval 22"/>
          <p:cNvSpPr>
            <a:spLocks noChangeArrowheads="1"/>
          </p:cNvSpPr>
          <p:nvPr/>
        </p:nvSpPr>
        <p:spPr bwMode="auto">
          <a:xfrm>
            <a:off x="1011238" y="620713"/>
            <a:ext cx="1222375" cy="12223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5" name="Oval 23"/>
          <p:cNvSpPr>
            <a:spLocks noChangeArrowheads="1"/>
          </p:cNvSpPr>
          <p:nvPr/>
        </p:nvSpPr>
        <p:spPr bwMode="auto">
          <a:xfrm>
            <a:off x="863600" y="695325"/>
            <a:ext cx="1222375"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6" name="Oval 24"/>
          <p:cNvSpPr>
            <a:spLocks noChangeArrowheads="1"/>
          </p:cNvSpPr>
          <p:nvPr/>
        </p:nvSpPr>
        <p:spPr bwMode="auto">
          <a:xfrm>
            <a:off x="1011238" y="695325"/>
            <a:ext cx="1211262" cy="12096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7" name="Oval 25"/>
          <p:cNvSpPr>
            <a:spLocks noChangeArrowheads="1"/>
          </p:cNvSpPr>
          <p:nvPr/>
        </p:nvSpPr>
        <p:spPr bwMode="auto">
          <a:xfrm>
            <a:off x="419100" y="3178175"/>
            <a:ext cx="1925638" cy="1912938"/>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8" name="Oval 26"/>
          <p:cNvSpPr>
            <a:spLocks noChangeArrowheads="1"/>
          </p:cNvSpPr>
          <p:nvPr/>
        </p:nvSpPr>
        <p:spPr bwMode="auto">
          <a:xfrm>
            <a:off x="481013" y="3227388"/>
            <a:ext cx="1801812" cy="1814512"/>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79" name="Oval 27"/>
          <p:cNvSpPr>
            <a:spLocks noChangeArrowheads="1"/>
          </p:cNvSpPr>
          <p:nvPr/>
        </p:nvSpPr>
        <p:spPr bwMode="auto">
          <a:xfrm>
            <a:off x="393700" y="3116263"/>
            <a:ext cx="1976438"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0" name="Oval 28"/>
          <p:cNvSpPr>
            <a:spLocks noChangeArrowheads="1"/>
          </p:cNvSpPr>
          <p:nvPr/>
        </p:nvSpPr>
        <p:spPr bwMode="auto">
          <a:xfrm>
            <a:off x="331788" y="3116263"/>
            <a:ext cx="1963737" cy="1974850"/>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1" name="Oval 29"/>
          <p:cNvSpPr>
            <a:spLocks noChangeArrowheads="1"/>
          </p:cNvSpPr>
          <p:nvPr/>
        </p:nvSpPr>
        <p:spPr bwMode="auto">
          <a:xfrm>
            <a:off x="430213" y="3152775"/>
            <a:ext cx="1976437" cy="1976438"/>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2" name="Oval 30"/>
          <p:cNvSpPr>
            <a:spLocks noChangeArrowheads="1"/>
          </p:cNvSpPr>
          <p:nvPr/>
        </p:nvSpPr>
        <p:spPr bwMode="auto">
          <a:xfrm>
            <a:off x="368300"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3" name="Oval 31" descr="new smal workers"/>
          <p:cNvSpPr>
            <a:spLocks noChangeArrowheads="1"/>
          </p:cNvSpPr>
          <p:nvPr/>
        </p:nvSpPr>
        <p:spPr bwMode="auto">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4" name="Oval 32"/>
          <p:cNvSpPr>
            <a:spLocks noChangeArrowheads="1"/>
          </p:cNvSpPr>
          <p:nvPr/>
        </p:nvSpPr>
        <p:spPr bwMode="auto">
          <a:xfrm>
            <a:off x="257175" y="3201988"/>
            <a:ext cx="1965325"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5" name="Oval 33"/>
          <p:cNvSpPr>
            <a:spLocks noChangeArrowheads="1"/>
          </p:cNvSpPr>
          <p:nvPr/>
        </p:nvSpPr>
        <p:spPr bwMode="auto">
          <a:xfrm>
            <a:off x="492125" y="3090863"/>
            <a:ext cx="1976438"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6" name="Oval 34"/>
          <p:cNvSpPr>
            <a:spLocks noChangeArrowheads="1"/>
          </p:cNvSpPr>
          <p:nvPr/>
        </p:nvSpPr>
        <p:spPr bwMode="auto">
          <a:xfrm>
            <a:off x="481013" y="3201988"/>
            <a:ext cx="1974850" cy="1976437"/>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7" name="Oval 35"/>
          <p:cNvSpPr>
            <a:spLocks noChangeArrowheads="1"/>
          </p:cNvSpPr>
          <p:nvPr/>
        </p:nvSpPr>
        <p:spPr bwMode="auto">
          <a:xfrm>
            <a:off x="974725" y="4746625"/>
            <a:ext cx="1592263" cy="1604963"/>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8" name="Oval 36"/>
          <p:cNvSpPr>
            <a:spLocks noChangeArrowheads="1"/>
          </p:cNvSpPr>
          <p:nvPr/>
        </p:nvSpPr>
        <p:spPr bwMode="auto">
          <a:xfrm>
            <a:off x="1023938" y="4795838"/>
            <a:ext cx="1493837" cy="1506537"/>
          </a:xfrm>
          <a:prstGeom prst="ellipse">
            <a:avLst/>
          </a:prstGeom>
          <a:solidFill>
            <a:srgbClr val="83725B"/>
          </a:solid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89" name="Oval 37"/>
          <p:cNvSpPr>
            <a:spLocks noChangeArrowheads="1"/>
          </p:cNvSpPr>
          <p:nvPr/>
        </p:nvSpPr>
        <p:spPr bwMode="auto">
          <a:xfrm>
            <a:off x="949325" y="4697413"/>
            <a:ext cx="1643063"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0" name="Oval 38"/>
          <p:cNvSpPr>
            <a:spLocks noChangeArrowheads="1"/>
          </p:cNvSpPr>
          <p:nvPr/>
        </p:nvSpPr>
        <p:spPr bwMode="auto">
          <a:xfrm>
            <a:off x="900113" y="4697413"/>
            <a:ext cx="1630362" cy="1641475"/>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1" name="Oval 39"/>
          <p:cNvSpPr>
            <a:spLocks noChangeArrowheads="1"/>
          </p:cNvSpPr>
          <p:nvPr/>
        </p:nvSpPr>
        <p:spPr bwMode="auto">
          <a:xfrm>
            <a:off x="987425" y="4733925"/>
            <a:ext cx="1630363" cy="1643063"/>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2" name="Oval 40"/>
          <p:cNvSpPr>
            <a:spLocks noChangeArrowheads="1"/>
          </p:cNvSpPr>
          <p:nvPr/>
        </p:nvSpPr>
        <p:spPr bwMode="auto">
          <a:xfrm>
            <a:off x="925513" y="4684713"/>
            <a:ext cx="1641475"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3" name="Oval 41" descr="boom"/>
          <p:cNvSpPr>
            <a:spLocks noChangeArrowheads="1"/>
          </p:cNvSpPr>
          <p:nvPr/>
        </p:nvSpPr>
        <p:spPr bwMode="auto">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4" name="Oval 42"/>
          <p:cNvSpPr>
            <a:spLocks noChangeArrowheads="1"/>
          </p:cNvSpPr>
          <p:nvPr/>
        </p:nvSpPr>
        <p:spPr bwMode="auto">
          <a:xfrm>
            <a:off x="838200" y="4770438"/>
            <a:ext cx="1630363"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5" name="Oval 43"/>
          <p:cNvSpPr>
            <a:spLocks noChangeArrowheads="1"/>
          </p:cNvSpPr>
          <p:nvPr/>
        </p:nvSpPr>
        <p:spPr bwMode="auto">
          <a:xfrm>
            <a:off x="1023938" y="4770438"/>
            <a:ext cx="16430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6" name="Oval 44"/>
          <p:cNvSpPr>
            <a:spLocks noChangeArrowheads="1"/>
          </p:cNvSpPr>
          <p:nvPr/>
        </p:nvSpPr>
        <p:spPr bwMode="auto">
          <a:xfrm>
            <a:off x="1036638" y="4684713"/>
            <a:ext cx="1630362" cy="1643062"/>
          </a:xfrm>
          <a:prstGeom prst="ellipse">
            <a:avLst/>
          </a:prstGeom>
          <a:noFill/>
          <a:ln w="9525">
            <a:solidFill>
              <a:srgbClr val="83725B"/>
            </a:solidFill>
            <a:miter lim="800000"/>
            <a:headEnd/>
            <a:tailEnd/>
          </a:ln>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3997" name="Rectangle 45"/>
          <p:cNvSpPr>
            <a:spLocks noGrp="1" noChangeArrowheads="1"/>
          </p:cNvSpPr>
          <p:nvPr>
            <p:ph type="ctrTitle"/>
          </p:nvPr>
        </p:nvSpPr>
        <p:spPr>
          <a:xfrm>
            <a:off x="3059113" y="3636963"/>
            <a:ext cx="5545137" cy="311150"/>
          </a:xfrm>
        </p:spPr>
        <p:txBody>
          <a:bodyPr anchor="b"/>
          <a:lstStyle>
            <a:lvl1pPr>
              <a:defRPr>
                <a:solidFill>
                  <a:srgbClr val="003896"/>
                </a:solidFill>
              </a:defRPr>
            </a:lvl1pPr>
          </a:lstStyle>
          <a:p>
            <a:r>
              <a:rPr lang="en-ZA" smtClean="0"/>
              <a:t>Click to edit Master title style</a:t>
            </a:r>
            <a:endParaRPr lang="en-ZA"/>
          </a:p>
        </p:txBody>
      </p:sp>
      <p:sp>
        <p:nvSpPr>
          <p:cNvPr id="2173998" name="Rectangle 46"/>
          <p:cNvSpPr>
            <a:spLocks noGrp="1" noChangeArrowheads="1"/>
          </p:cNvSpPr>
          <p:nvPr>
            <p:ph type="subTitle" idx="1"/>
          </p:nvPr>
        </p:nvSpPr>
        <p:spPr>
          <a:xfrm>
            <a:off x="3059113" y="4092575"/>
            <a:ext cx="5545137" cy="244475"/>
          </a:xfrm>
        </p:spPr>
        <p:txBody>
          <a:bodyPr/>
          <a:lstStyle>
            <a:lvl1pPr>
              <a:defRPr>
                <a:solidFill>
                  <a:srgbClr val="83725B"/>
                </a:solidFill>
              </a:defRPr>
            </a:lvl1pPr>
          </a:lstStyle>
          <a:p>
            <a:r>
              <a:rPr lang="en-ZA" smtClean="0"/>
              <a:t>Click to edit Master subtitle style</a:t>
            </a:r>
            <a:endParaRPr lang="en-ZA"/>
          </a:p>
        </p:txBody>
      </p:sp>
      <p:sp>
        <p:nvSpPr>
          <p:cNvPr id="2173999" name="Working Draft Text" hidden="1"/>
          <p:cNvSpPr txBox="1">
            <a:spLocks noChangeArrowheads="1"/>
          </p:cNvSpPr>
          <p:nvPr/>
        </p:nvSpPr>
        <p:spPr bwMode="auto">
          <a:xfrm>
            <a:off x="3059113" y="1160463"/>
            <a:ext cx="993862" cy="138499"/>
          </a:xfrm>
          <a:prstGeom prst="rect">
            <a:avLst/>
          </a:prstGeom>
          <a:noFill/>
          <a:ln w="9525">
            <a:noFill/>
            <a:miter lim="800000"/>
            <a:headEnd/>
            <a:tailEnd/>
          </a:ln>
          <a:effectLst/>
        </p:spPr>
        <p:txBody>
          <a:bodyPr wrap="none" lIns="0" tIns="0" rIns="0" bIns="0">
            <a:spAutoFit/>
          </a:bodyPr>
          <a:lstStyle/>
          <a:p>
            <a:r>
              <a:rPr lang="en-ZA" sz="900" b="1" smtClean="0">
                <a:latin typeface="Arial" pitchFamily="34" charset="0"/>
                <a:cs typeface="Arial" pitchFamily="34" charset="0"/>
              </a:rPr>
              <a:t>WORKING DRAFT</a:t>
            </a:r>
          </a:p>
        </p:txBody>
      </p:sp>
      <p:sp>
        <p:nvSpPr>
          <p:cNvPr id="2174000" name="Working Draft" hidden="1"/>
          <p:cNvSpPr txBox="1">
            <a:spLocks noChangeArrowheads="1"/>
          </p:cNvSpPr>
          <p:nvPr/>
        </p:nvSpPr>
        <p:spPr bwMode="auto">
          <a:xfrm>
            <a:off x="3059113" y="1316038"/>
            <a:ext cx="3225242"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Last Modified 30.03.2011 11:36:59 South Africa Standard Time</a:t>
            </a:r>
          </a:p>
        </p:txBody>
      </p:sp>
      <p:sp>
        <p:nvSpPr>
          <p:cNvPr id="2174001" name="Printed" hidden="1"/>
          <p:cNvSpPr txBox="1">
            <a:spLocks noChangeArrowheads="1"/>
          </p:cNvSpPr>
          <p:nvPr/>
        </p:nvSpPr>
        <p:spPr bwMode="auto">
          <a:xfrm>
            <a:off x="3059113" y="1473200"/>
            <a:ext cx="2904641" cy="138499"/>
          </a:xfrm>
          <a:prstGeom prst="rect">
            <a:avLst/>
          </a:prstGeom>
          <a:noFill/>
          <a:ln w="9525">
            <a:noFill/>
            <a:miter lim="800000"/>
            <a:headEnd/>
            <a:tailEnd/>
          </a:ln>
          <a:effectLst/>
        </p:spPr>
        <p:txBody>
          <a:bodyPr wrap="none" lIns="0" tIns="0" rIns="0" bIns="0">
            <a:spAutoFit/>
          </a:bodyPr>
          <a:lstStyle/>
          <a:p>
            <a:r>
              <a:rPr lang="en-ZA" sz="900" smtClean="0">
                <a:latin typeface="Arial" pitchFamily="34" charset="0"/>
                <a:cs typeface="Arial" pitchFamily="34" charset="0"/>
              </a:rPr>
              <a:t>Printed 29.03.2011 17:59:11 South Africa Standard Time</a:t>
            </a:r>
          </a:p>
        </p:txBody>
      </p:sp>
      <p:grpSp>
        <p:nvGrpSpPr>
          <p:cNvPr id="2" name="McK Title Elements"/>
          <p:cNvGrpSpPr>
            <a:grpSpLocks/>
          </p:cNvGrpSpPr>
          <p:nvPr userDrawn="1"/>
        </p:nvGrpSpPr>
        <p:grpSpPr bwMode="auto">
          <a:xfrm>
            <a:off x="3059113" y="4930775"/>
            <a:ext cx="4935537" cy="484188"/>
            <a:chOff x="1927" y="3106"/>
            <a:chExt cx="3109" cy="305"/>
          </a:xfrm>
        </p:grpSpPr>
        <p:sp>
          <p:nvSpPr>
            <p:cNvPr id="2174003" name="McK Document type" hidden="1"/>
            <p:cNvSpPr txBox="1">
              <a:spLocks noChangeArrowheads="1"/>
            </p:cNvSpPr>
            <p:nvPr/>
          </p:nvSpPr>
          <p:spPr bwMode="auto">
            <a:xfrm>
              <a:off x="1927" y="3106"/>
              <a:ext cx="3109" cy="136"/>
            </a:xfrm>
            <a:prstGeom prst="rect">
              <a:avLst/>
            </a:prstGeom>
            <a:noFill/>
            <a:ln w="9525">
              <a:noFill/>
              <a:miter lim="800000"/>
              <a:headEnd/>
              <a:tailEnd/>
            </a:ln>
            <a:effectLst/>
          </p:spPr>
          <p:txBody>
            <a:bodyPr lIns="0" tIns="0" rIns="0" bIns="0" anchor="b">
              <a:spAutoFit/>
            </a:bodyPr>
            <a:lstStyle/>
            <a:p>
              <a:r>
                <a:rPr lang="en-ZA" smtClean="0">
                  <a:latin typeface="Arial" pitchFamily="34" charset="0"/>
                  <a:cs typeface="Arial" pitchFamily="34" charset="0"/>
                </a:rPr>
                <a:t>Document type</a:t>
              </a:r>
            </a:p>
          </p:txBody>
        </p:sp>
        <p:sp>
          <p:nvSpPr>
            <p:cNvPr id="2174004" name="McK Date" hidden="1"/>
            <p:cNvSpPr txBox="1">
              <a:spLocks noChangeArrowheads="1"/>
            </p:cNvSpPr>
            <p:nvPr/>
          </p:nvSpPr>
          <p:spPr bwMode="auto">
            <a:xfrm>
              <a:off x="1927" y="3275"/>
              <a:ext cx="3109" cy="136"/>
            </a:xfrm>
            <a:prstGeom prst="rect">
              <a:avLst/>
            </a:prstGeom>
            <a:noFill/>
            <a:ln w="9525">
              <a:noFill/>
              <a:miter lim="800000"/>
              <a:headEnd/>
              <a:tailEnd/>
            </a:ln>
            <a:effectLst/>
          </p:spPr>
          <p:txBody>
            <a:bodyPr lIns="0" tIns="0" rIns="0" bIns="0">
              <a:spAutoFit/>
            </a:bodyPr>
            <a:lstStyle/>
            <a:p>
              <a:r>
                <a:rPr lang="en-ZA" smtClean="0">
                  <a:latin typeface="Arial" pitchFamily="34" charset="0"/>
                  <a:cs typeface="Arial" pitchFamily="34" charset="0"/>
                </a:rPr>
                <a:t>Date</a:t>
              </a:r>
            </a:p>
          </p:txBody>
        </p:sp>
      </p:grpSp>
      <p:sp>
        <p:nvSpPr>
          <p:cNvPr id="2174005" name="doc id" hidden="1"/>
          <p:cNvSpPr>
            <a:spLocks noChangeArrowheads="1"/>
          </p:cNvSpPr>
          <p:nvPr/>
        </p:nvSpPr>
        <p:spPr bwMode="auto">
          <a:xfrm>
            <a:off x="8010525" y="47625"/>
            <a:ext cx="995363" cy="209288"/>
          </a:xfrm>
          <a:prstGeom prst="rect">
            <a:avLst/>
          </a:prstGeom>
          <a:noFill/>
          <a:ln w="9525">
            <a:noFill/>
            <a:miter lim="800000"/>
            <a:headEnd/>
            <a:tailEnd/>
          </a:ln>
          <a:effectLst/>
        </p:spPr>
        <p:txBody>
          <a:bodyPr lIns="0" tIns="0" rIns="0" bIns="0">
            <a:spAutoFit/>
          </a:bodyPr>
          <a:lstStyle/>
          <a:p>
            <a:pPr>
              <a:lnSpc>
                <a:spcPct val="85000"/>
              </a:lnSpc>
            </a:pPr>
            <a:endParaRPr lang="en-ZA" sz="1600" b="1" smtClean="0">
              <a:solidFill>
                <a:srgbClr val="FFFFFF"/>
              </a:solidFill>
              <a:latin typeface="Arial" pitchFamily="34" charset="0"/>
              <a:cs typeface="Arial" pitchFamily="34" charset="0"/>
            </a:endParaRPr>
          </a:p>
        </p:txBody>
      </p:sp>
      <p:pic>
        <p:nvPicPr>
          <p:cNvPr id="2174006" name="Picture 54"/>
          <p:cNvPicPr>
            <a:picLocks noChangeArrowheads="1"/>
          </p:cNvPicPr>
          <p:nvPr/>
        </p:nvPicPr>
        <p:blipFill>
          <a:blip r:embed="rId7" cstate="print"/>
          <a:srcRect/>
          <a:stretch>
            <a:fillRect/>
          </a:stretch>
        </p:blipFill>
        <p:spPr bwMode="auto">
          <a:xfrm>
            <a:off x="6800850" y="319088"/>
            <a:ext cx="2146300" cy="544512"/>
          </a:xfrm>
          <a:prstGeom prst="rect">
            <a:avLst/>
          </a:prstGeom>
          <a:noFill/>
          <a:ln w="19050">
            <a:noFill/>
            <a:miter lim="800000"/>
            <a:headEnd/>
            <a:tailEnd/>
          </a:ln>
          <a:effectLst/>
        </p:spPr>
      </p:pic>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7CF77064-7B8D-4E3A-A438-994F209A53CA}" type="slidenum">
              <a:rPr lang="en-ZA" smtClean="0"/>
              <a:pPr>
                <a:defRPr/>
              </a:pPr>
              <a:t>‹#›</a:t>
            </a:fld>
            <a:endParaRPr lang="en-ZA"/>
          </a:p>
        </p:txBody>
      </p:sp>
    </p:spTree>
  </p:cSld>
  <p:clrMapOvr>
    <a:masterClrMapping/>
  </p:clrMapOvr>
  <p:transition spd="slow">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idx="1"/>
          </p:nvPr>
        </p:nvSpPr>
        <p:spPr/>
        <p:txBody>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1704AB9C-F7E7-4F99-8B8B-076DF7DE1485}" type="slidenum">
              <a:rPr lang="en-ZA" smtClean="0"/>
              <a:pPr/>
              <a:t>‹#›</a:t>
            </a:fld>
            <a:endParaRPr lang="en-ZA"/>
          </a:p>
        </p:txBody>
      </p:sp>
    </p:spTree>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46440"/>
          </a:xfrm>
        </p:spPr>
        <p:txBody>
          <a:bodyPr anchor="t"/>
          <a:lstStyle>
            <a:lvl1pPr algn="l">
              <a:defRPr sz="4000" b="1" cap="all"/>
            </a:lvl1pPr>
          </a:lstStyle>
          <a:p>
            <a:r>
              <a:rPr lang="en-ZA" smtClean="0"/>
              <a:t>Click to edit Master title style</a:t>
            </a:r>
            <a:endParaRPr lang="en-ZA"/>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ZA"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E9C5F8-6B7F-4234-ABA7-03F9C5A1FBBD}" type="slidenum">
              <a:rPr lang="en-ZA" smtClean="0"/>
              <a:pPr/>
              <a:t>‹#›</a:t>
            </a:fld>
            <a:endParaRPr lang="en-ZA"/>
          </a:p>
        </p:txBody>
      </p:sp>
    </p:spTree>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Content Placeholder 2"/>
          <p:cNvSpPr>
            <a:spLocks noGrp="1"/>
          </p:cNvSpPr>
          <p:nvPr>
            <p:ph sz="half" idx="1"/>
          </p:nvPr>
        </p:nvSpPr>
        <p:spPr>
          <a:xfrm>
            <a:off x="436563" y="1890713"/>
            <a:ext cx="33162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Content Placeholder 3"/>
          <p:cNvSpPr>
            <a:spLocks noGrp="1"/>
          </p:cNvSpPr>
          <p:nvPr>
            <p:ph sz="half" idx="2"/>
          </p:nvPr>
        </p:nvSpPr>
        <p:spPr>
          <a:xfrm>
            <a:off x="3905250" y="1890713"/>
            <a:ext cx="331628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Slide Number Placeholder 4"/>
          <p:cNvSpPr>
            <a:spLocks noGrp="1"/>
          </p:cNvSpPr>
          <p:nvPr>
            <p:ph type="sldNum" sz="quarter" idx="10"/>
          </p:nvPr>
        </p:nvSpPr>
        <p:spPr/>
        <p:txBody>
          <a:bodyPr/>
          <a:lstStyle>
            <a:lvl1pPr>
              <a:defRPr/>
            </a:lvl1pPr>
          </a:lstStyle>
          <a:p>
            <a:fld id="{13A7D1DE-E222-432A-82BC-6E92DE72FA35}" type="slidenum">
              <a:rPr lang="en-ZA" smtClean="0"/>
              <a:pPr/>
              <a:t>‹#›</a:t>
            </a:fld>
            <a:endParaRPr lang="en-ZA"/>
          </a:p>
        </p:txBody>
      </p:sp>
    </p:spTree>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72"/>
            <a:ext cx="8229600" cy="313932"/>
          </a:xfrm>
        </p:spPr>
        <p:txBody>
          <a:bodyPr/>
          <a:lstStyle>
            <a:lvl1pPr>
              <a:defRPr/>
            </a:lvl1pPr>
          </a:lstStyle>
          <a:p>
            <a:r>
              <a:rPr lang="en-ZA" smtClean="0"/>
              <a:t>Click to edit Master title style</a:t>
            </a:r>
            <a:endParaRPr lang="en-ZA"/>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5" name="Text Placeholder 4"/>
          <p:cNvSpPr>
            <a:spLocks noGrp="1"/>
          </p:cNvSpPr>
          <p:nvPr>
            <p:ph type="body" sz="quarter" idx="3"/>
          </p:nvPr>
        </p:nvSpPr>
        <p:spPr>
          <a:xfrm>
            <a:off x="4645025"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ZA" smtClean="0"/>
              <a:t>Click to edit Master text styles</a:t>
            </a:r>
          </a:p>
        </p:txBody>
      </p:sp>
      <p:sp>
        <p:nvSpPr>
          <p:cNvPr id="6" name="Content Placeholder 5"/>
          <p:cNvSpPr>
            <a:spLocks noGrp="1"/>
          </p:cNvSpPr>
          <p:nvPr>
            <p:ph sz="quarter" idx="4"/>
          </p:nvPr>
        </p:nvSpPr>
        <p:spPr>
          <a:xfrm>
            <a:off x="4645025"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7" name="Slide Number Placeholder 6"/>
          <p:cNvSpPr>
            <a:spLocks noGrp="1"/>
          </p:cNvSpPr>
          <p:nvPr>
            <p:ph type="sldNum" sz="quarter" idx="10"/>
          </p:nvPr>
        </p:nvSpPr>
        <p:spPr/>
        <p:txBody>
          <a:bodyPr/>
          <a:lstStyle>
            <a:lvl1pPr>
              <a:defRPr/>
            </a:lvl1pPr>
          </a:lstStyle>
          <a:p>
            <a:fld id="{D64C16D9-60D8-4DAD-8478-A79DFC7AFF22}" type="slidenum">
              <a:rPr lang="en-ZA" smtClean="0"/>
              <a:pPr/>
              <a:t>‹#›</a:t>
            </a:fld>
            <a:endParaRPr lang="en-ZA"/>
          </a:p>
        </p:txBody>
      </p:sp>
    </p:spTree>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DAAB592B-BA8B-412D-8EBE-43F570BB8916}" type="slidenum">
              <a:rPr lang="en-ZA" smtClean="0"/>
              <a:pPr/>
              <a:t>‹#›</a:t>
            </a:fld>
            <a:endParaRPr lang="en-ZA"/>
          </a:p>
        </p:txBody>
      </p:sp>
    </p:spTree>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7AAFAE-D94E-4D1C-B986-2B98F841513E}" type="slidenum">
              <a:rPr lang="en-ZA" smtClean="0"/>
              <a:pPr/>
              <a:t>‹#›</a:t>
            </a:fld>
            <a:endParaRPr lang="en-ZA"/>
          </a:p>
        </p:txBody>
      </p:sp>
    </p:spTree>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80"/>
            <a:ext cx="3008313" cy="523220"/>
          </a:xfrm>
        </p:spPr>
        <p:txBody>
          <a:bodyPr anchor="b"/>
          <a:lstStyle>
            <a:lvl1pPr algn="l">
              <a:defRPr sz="2000" b="1"/>
            </a:lvl1pPr>
          </a:lstStyle>
          <a:p>
            <a:r>
              <a:rPr lang="en-ZA" smtClean="0"/>
              <a:t>Click to edit Master title style</a:t>
            </a:r>
            <a:endParaRPr lang="en-ZA"/>
          </a:p>
        </p:txBody>
      </p:sp>
      <p:sp>
        <p:nvSpPr>
          <p:cNvPr id="3" name="Content Placeholder 2"/>
          <p:cNvSpPr>
            <a:spLocks noGrp="1"/>
          </p:cNvSpPr>
          <p:nvPr>
            <p:ph idx="1"/>
          </p:nvPr>
        </p:nvSpPr>
        <p:spPr>
          <a:xfrm>
            <a:off x="3575050" y="273050"/>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Text Placeholder 3"/>
          <p:cNvSpPr>
            <a:spLocks noGrp="1"/>
          </p:cNvSpPr>
          <p:nvPr>
            <p:ph type="body" sz="half" idx="2"/>
          </p:nvPr>
        </p:nvSpPr>
        <p:spPr>
          <a:xfrm>
            <a:off x="457200" y="1435100"/>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A28BE51-D709-4D8C-8528-D889816CD653}" type="slidenum">
              <a:rPr lang="en-ZA" smtClean="0"/>
              <a:pPr/>
              <a:t>‹#›</a:t>
            </a:fld>
            <a:endParaRPr lang="en-ZA"/>
          </a:p>
        </p:txBody>
      </p:sp>
    </p:spTree>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nchor="b"/>
          <a:lstStyle>
            <a:lvl1pPr algn="l">
              <a:defRPr sz="2000" b="1"/>
            </a:lvl1pPr>
          </a:lstStyle>
          <a:p>
            <a:r>
              <a:rPr lang="en-ZA"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ZA"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87A16F8-4EBE-4DF7-A5B9-2D4A90A806E5}" type="slidenum">
              <a:rPr lang="en-ZA" smtClean="0"/>
              <a:pPr/>
              <a:t>‹#›</a:t>
            </a:fld>
            <a:endParaRPr lang="en-ZA"/>
          </a:p>
        </p:txBody>
      </p:sp>
    </p:spTree>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Click to edit Master title style</a:t>
            </a:r>
            <a:endParaRPr lang="en-ZA"/>
          </a:p>
        </p:txBody>
      </p:sp>
      <p:sp>
        <p:nvSpPr>
          <p:cNvPr id="3" name="Vertical Text Placeholder 2"/>
          <p:cNvSpPr>
            <a:spLocks noGrp="1"/>
          </p:cNvSpPr>
          <p:nvPr>
            <p:ph type="body" orient="vert" idx="1"/>
          </p:nvPr>
        </p:nvSpPr>
        <p:spPr>
          <a:xfrm>
            <a:off x="4513104" y="1890713"/>
            <a:ext cx="2708434" cy="12223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511105EB-0CFC-4062-8249-297AD6CA0492}" type="slidenum">
              <a:rPr lang="en-ZA" smtClean="0"/>
              <a:pPr/>
              <a:t>‹#›</a:t>
            </a:fld>
            <a:endParaRPr lang="en-ZA"/>
          </a:p>
        </p:txBody>
      </p:sp>
    </p:spTree>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0512" y="328613"/>
            <a:ext cx="627864" cy="2784475"/>
          </a:xfrm>
        </p:spPr>
        <p:txBody>
          <a:bodyPr vert="eaVert"/>
          <a:lstStyle/>
          <a:p>
            <a:r>
              <a:rPr lang="en-ZA" smtClean="0"/>
              <a:t>Click to edit Master title style</a:t>
            </a:r>
            <a:endParaRPr lang="en-ZA"/>
          </a:p>
        </p:txBody>
      </p:sp>
      <p:sp>
        <p:nvSpPr>
          <p:cNvPr id="3" name="Vertical Text Placeholder 2"/>
          <p:cNvSpPr>
            <a:spLocks noGrp="1"/>
          </p:cNvSpPr>
          <p:nvPr>
            <p:ph type="body" orient="vert" idx="1"/>
          </p:nvPr>
        </p:nvSpPr>
        <p:spPr>
          <a:xfrm>
            <a:off x="4083844" y="328613"/>
            <a:ext cx="1231106" cy="2784475"/>
          </a:xfrm>
        </p:spPr>
        <p:txBody>
          <a:bodyPr vert="eaVert"/>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ACDA8B15-0B27-48F6-8A4B-796BC400C73A}" type="slidenum">
              <a:rPr lang="en-ZA" smtClean="0"/>
              <a:pPr/>
              <a:t>‹#›</a:t>
            </a:fld>
            <a:endParaRPr lang="en-ZA"/>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41" Type="http://schemas.openxmlformats.org/officeDocument/2006/relationships/tags" Target="../tags/tag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4.vml"/><Relationship Id="rId18" Type="http://schemas.openxmlformats.org/officeDocument/2006/relationships/tags" Target="../tags/tag100.xml"/><Relationship Id="rId26" Type="http://schemas.openxmlformats.org/officeDocument/2006/relationships/tags" Target="../tags/tag108.xml"/><Relationship Id="rId39" Type="http://schemas.openxmlformats.org/officeDocument/2006/relationships/tags" Target="../tags/tag121.xml"/><Relationship Id="rId3" Type="http://schemas.openxmlformats.org/officeDocument/2006/relationships/slideLayout" Target="../slideLayouts/slideLayout14.xml"/><Relationship Id="rId21" Type="http://schemas.openxmlformats.org/officeDocument/2006/relationships/tags" Target="../tags/tag103.xml"/><Relationship Id="rId34" Type="http://schemas.openxmlformats.org/officeDocument/2006/relationships/tags" Target="../tags/tag116.xml"/><Relationship Id="rId42" Type="http://schemas.openxmlformats.org/officeDocument/2006/relationships/tags" Target="../tags/tag12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2" Type="http://schemas.openxmlformats.org/officeDocument/2006/relationships/slideLayout" Target="../slideLayouts/slideLayout13.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tags" Target="../tags/tag111.xml"/><Relationship Id="rId41" Type="http://schemas.openxmlformats.org/officeDocument/2006/relationships/tags" Target="../tags/tag12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10" Type="http://schemas.openxmlformats.org/officeDocument/2006/relationships/slideLayout" Target="../slideLayouts/slideLayout21.xml"/><Relationship Id="rId19" Type="http://schemas.openxmlformats.org/officeDocument/2006/relationships/tags" Target="../tags/tag101.xml"/><Relationship Id="rId31" Type="http://schemas.openxmlformats.org/officeDocument/2006/relationships/tags" Target="../tags/tag113.xml"/><Relationship Id="rId44"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5.v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tags" Target="../tags/tag161.xml"/><Relationship Id="rId3" Type="http://schemas.openxmlformats.org/officeDocument/2006/relationships/slideLayout" Target="../slideLayouts/slideLayout25.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oleObject" Target="../embeddings/oleObject5.bin"/><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tags" Target="../tags/tag160.xml"/><Relationship Id="rId2" Type="http://schemas.openxmlformats.org/officeDocument/2006/relationships/slideLayout" Target="../slideLayouts/slideLayout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41" Type="http://schemas.openxmlformats.org/officeDocument/2006/relationships/tags" Target="../tags/tag1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tags" Target="../tags/tag162.xml"/><Relationship Id="rId5" Type="http://schemas.openxmlformats.org/officeDocument/2006/relationships/slideLayout" Target="../slideLayouts/slideLayout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10" Type="http://schemas.openxmlformats.org/officeDocument/2006/relationships/slideLayout" Target="../slideLayouts/slideLayout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6.v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tags" Target="../tags/tag189.xml"/><Relationship Id="rId3" Type="http://schemas.openxmlformats.org/officeDocument/2006/relationships/slideLayout" Target="../slideLayouts/slideLayout36.xml"/><Relationship Id="rId21" Type="http://schemas.openxmlformats.org/officeDocument/2006/relationships/tags" Target="../tags/tag171.xml"/><Relationship Id="rId34" Type="http://schemas.openxmlformats.org/officeDocument/2006/relationships/tags" Target="../tags/tag184.xml"/><Relationship Id="rId42" Type="http://schemas.openxmlformats.org/officeDocument/2006/relationships/tags" Target="../tags/tag192.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tags" Target="../tags/tag183.xml"/><Relationship Id="rId38" Type="http://schemas.openxmlformats.org/officeDocument/2006/relationships/tags" Target="../tags/tag188.xml"/><Relationship Id="rId2" Type="http://schemas.openxmlformats.org/officeDocument/2006/relationships/slideLayout" Target="../slideLayouts/slideLayout35.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41" Type="http://schemas.openxmlformats.org/officeDocument/2006/relationships/tags" Target="../tags/tag191.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ags" Target="../tags/tag174.xml"/><Relationship Id="rId32" Type="http://schemas.openxmlformats.org/officeDocument/2006/relationships/tags" Target="../tags/tag182.xml"/><Relationship Id="rId37" Type="http://schemas.openxmlformats.org/officeDocument/2006/relationships/tags" Target="../tags/tag187.xml"/><Relationship Id="rId40" Type="http://schemas.openxmlformats.org/officeDocument/2006/relationships/tags" Target="../tags/tag190.xml"/><Relationship Id="rId45"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tags" Target="../tags/tag186.xml"/><Relationship Id="rId10" Type="http://schemas.openxmlformats.org/officeDocument/2006/relationships/slideLayout" Target="../slideLayouts/slideLayout43.xml"/><Relationship Id="rId19" Type="http://schemas.openxmlformats.org/officeDocument/2006/relationships/tags" Target="../tags/tag169.xml"/><Relationship Id="rId31" Type="http://schemas.openxmlformats.org/officeDocument/2006/relationships/tags" Target="../tags/tag181.xml"/><Relationship Id="rId44"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tags" Target="../tags/tag180.xml"/><Relationship Id="rId35" Type="http://schemas.openxmlformats.org/officeDocument/2006/relationships/tags" Target="../tags/tag185.xml"/><Relationship Id="rId43"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7.vml"/><Relationship Id="rId18" Type="http://schemas.openxmlformats.org/officeDocument/2006/relationships/tags" Target="../tags/tag208.xml"/><Relationship Id="rId26" Type="http://schemas.openxmlformats.org/officeDocument/2006/relationships/tags" Target="../tags/tag216.xml"/><Relationship Id="rId39" Type="http://schemas.openxmlformats.org/officeDocument/2006/relationships/tags" Target="../tags/tag229.xml"/><Relationship Id="rId3" Type="http://schemas.openxmlformats.org/officeDocument/2006/relationships/slideLayout" Target="../slideLayouts/slideLayout47.xml"/><Relationship Id="rId21" Type="http://schemas.openxmlformats.org/officeDocument/2006/relationships/tags" Target="../tags/tag211.xml"/><Relationship Id="rId34" Type="http://schemas.openxmlformats.org/officeDocument/2006/relationships/tags" Target="../tags/tag224.xml"/><Relationship Id="rId42" Type="http://schemas.openxmlformats.org/officeDocument/2006/relationships/tags" Target="../tags/tag232.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207.xml"/><Relationship Id="rId25" Type="http://schemas.openxmlformats.org/officeDocument/2006/relationships/tags" Target="../tags/tag215.xml"/><Relationship Id="rId33" Type="http://schemas.openxmlformats.org/officeDocument/2006/relationships/tags" Target="../tags/tag223.xml"/><Relationship Id="rId38" Type="http://schemas.openxmlformats.org/officeDocument/2006/relationships/tags" Target="../tags/tag228.xml"/><Relationship Id="rId2" Type="http://schemas.openxmlformats.org/officeDocument/2006/relationships/slideLayout" Target="../slideLayouts/slideLayout46.xml"/><Relationship Id="rId16" Type="http://schemas.openxmlformats.org/officeDocument/2006/relationships/tags" Target="../tags/tag206.xml"/><Relationship Id="rId20" Type="http://schemas.openxmlformats.org/officeDocument/2006/relationships/tags" Target="../tags/tag210.xml"/><Relationship Id="rId29" Type="http://schemas.openxmlformats.org/officeDocument/2006/relationships/tags" Target="../tags/tag219.xml"/><Relationship Id="rId41" Type="http://schemas.openxmlformats.org/officeDocument/2006/relationships/tags" Target="../tags/tag231.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ags" Target="../tags/tag214.xml"/><Relationship Id="rId32" Type="http://schemas.openxmlformats.org/officeDocument/2006/relationships/tags" Target="../tags/tag222.xml"/><Relationship Id="rId37" Type="http://schemas.openxmlformats.org/officeDocument/2006/relationships/tags" Target="../tags/tag227.xml"/><Relationship Id="rId40" Type="http://schemas.openxmlformats.org/officeDocument/2006/relationships/tags" Target="../tags/tag230.xml"/><Relationship Id="rId45" Type="http://schemas.openxmlformats.org/officeDocument/2006/relationships/image" Target="../media/image2.png"/><Relationship Id="rId5" Type="http://schemas.openxmlformats.org/officeDocument/2006/relationships/slideLayout" Target="../slideLayouts/slideLayout49.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tags" Target="../tags/tag218.xml"/><Relationship Id="rId36" Type="http://schemas.openxmlformats.org/officeDocument/2006/relationships/tags" Target="../tags/tag226.xml"/><Relationship Id="rId10" Type="http://schemas.openxmlformats.org/officeDocument/2006/relationships/slideLayout" Target="../slideLayouts/slideLayout54.xml"/><Relationship Id="rId19" Type="http://schemas.openxmlformats.org/officeDocument/2006/relationships/tags" Target="../tags/tag209.xml"/><Relationship Id="rId31" Type="http://schemas.openxmlformats.org/officeDocument/2006/relationships/tags" Target="../tags/tag221.xml"/><Relationship Id="rId44"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tags" Target="../tags/tag217.xml"/><Relationship Id="rId30" Type="http://schemas.openxmlformats.org/officeDocument/2006/relationships/tags" Target="../tags/tag220.xml"/><Relationship Id="rId35" Type="http://schemas.openxmlformats.org/officeDocument/2006/relationships/tags" Target="../tags/tag225.xml"/><Relationship Id="rId43" Type="http://schemas.openxmlformats.org/officeDocument/2006/relationships/oleObject" Target="../embeddings/oleObject7.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11.vml"/><Relationship Id="rId18" Type="http://schemas.openxmlformats.org/officeDocument/2006/relationships/tags" Target="../tags/tag246.xml"/><Relationship Id="rId26" Type="http://schemas.openxmlformats.org/officeDocument/2006/relationships/tags" Target="../tags/tag254.xml"/><Relationship Id="rId39" Type="http://schemas.openxmlformats.org/officeDocument/2006/relationships/tags" Target="../tags/tag267.xml"/><Relationship Id="rId3" Type="http://schemas.openxmlformats.org/officeDocument/2006/relationships/slideLayout" Target="../slideLayouts/slideLayout58.xml"/><Relationship Id="rId21" Type="http://schemas.openxmlformats.org/officeDocument/2006/relationships/tags" Target="../tags/tag249.xml"/><Relationship Id="rId34" Type="http://schemas.openxmlformats.org/officeDocument/2006/relationships/tags" Target="../tags/tag262.xml"/><Relationship Id="rId42" Type="http://schemas.openxmlformats.org/officeDocument/2006/relationships/tags" Target="../tags/tag270.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tags" Target="../tags/tag261.xml"/><Relationship Id="rId38" Type="http://schemas.openxmlformats.org/officeDocument/2006/relationships/tags" Target="../tags/tag266.xml"/><Relationship Id="rId46" Type="http://schemas.openxmlformats.org/officeDocument/2006/relationships/image" Target="../media/image2.png"/><Relationship Id="rId2" Type="http://schemas.openxmlformats.org/officeDocument/2006/relationships/slideLayout" Target="../slideLayouts/slideLayout57.xml"/><Relationship Id="rId16" Type="http://schemas.openxmlformats.org/officeDocument/2006/relationships/tags" Target="../tags/tag244.xml"/><Relationship Id="rId20" Type="http://schemas.openxmlformats.org/officeDocument/2006/relationships/tags" Target="../tags/tag248.xml"/><Relationship Id="rId29" Type="http://schemas.openxmlformats.org/officeDocument/2006/relationships/tags" Target="../tags/tag257.xml"/><Relationship Id="rId41" Type="http://schemas.openxmlformats.org/officeDocument/2006/relationships/tags" Target="../tags/tag26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ags" Target="../tags/tag252.xml"/><Relationship Id="rId32" Type="http://schemas.openxmlformats.org/officeDocument/2006/relationships/tags" Target="../tags/tag260.xml"/><Relationship Id="rId37" Type="http://schemas.openxmlformats.org/officeDocument/2006/relationships/tags" Target="../tags/tag265.xml"/><Relationship Id="rId40" Type="http://schemas.openxmlformats.org/officeDocument/2006/relationships/tags" Target="../tags/tag268.xml"/><Relationship Id="rId45" Type="http://schemas.openxmlformats.org/officeDocument/2006/relationships/image" Target="../media/image1.png"/><Relationship Id="rId5" Type="http://schemas.openxmlformats.org/officeDocument/2006/relationships/slideLayout" Target="../slideLayouts/slideLayout60.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tags" Target="../tags/tag264.xml"/><Relationship Id="rId10" Type="http://schemas.openxmlformats.org/officeDocument/2006/relationships/slideLayout" Target="../slideLayouts/slideLayout65.xml"/><Relationship Id="rId19" Type="http://schemas.openxmlformats.org/officeDocument/2006/relationships/tags" Target="../tags/tag247.xml"/><Relationship Id="rId31" Type="http://schemas.openxmlformats.org/officeDocument/2006/relationships/tags" Target="../tags/tag259.xml"/><Relationship Id="rId44" Type="http://schemas.openxmlformats.org/officeDocument/2006/relationships/oleObject" Target="../embeddings/oleObject11.bin"/><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tags" Target="../tags/tag263.xml"/><Relationship Id="rId43" Type="http://schemas.openxmlformats.org/officeDocument/2006/relationships/tags" Target="../tags/tag2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13.vml"/><Relationship Id="rId18" Type="http://schemas.openxmlformats.org/officeDocument/2006/relationships/tags" Target="../tags/tag280.xml"/><Relationship Id="rId26" Type="http://schemas.openxmlformats.org/officeDocument/2006/relationships/tags" Target="../tags/tag288.xml"/><Relationship Id="rId39" Type="http://schemas.openxmlformats.org/officeDocument/2006/relationships/tags" Target="../tags/tag301.xml"/><Relationship Id="rId3" Type="http://schemas.openxmlformats.org/officeDocument/2006/relationships/slideLayout" Target="../slideLayouts/slideLayout69.xml"/><Relationship Id="rId21" Type="http://schemas.openxmlformats.org/officeDocument/2006/relationships/tags" Target="../tags/tag283.xml"/><Relationship Id="rId34" Type="http://schemas.openxmlformats.org/officeDocument/2006/relationships/tags" Target="../tags/tag296.xml"/><Relationship Id="rId42" Type="http://schemas.openxmlformats.org/officeDocument/2006/relationships/tags" Target="../tags/tag304.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tags" Target="../tags/tag279.xml"/><Relationship Id="rId25" Type="http://schemas.openxmlformats.org/officeDocument/2006/relationships/tags" Target="../tags/tag287.xml"/><Relationship Id="rId33" Type="http://schemas.openxmlformats.org/officeDocument/2006/relationships/tags" Target="../tags/tag295.xml"/><Relationship Id="rId38" Type="http://schemas.openxmlformats.org/officeDocument/2006/relationships/tags" Target="../tags/tag300.xml"/><Relationship Id="rId46"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tags" Target="../tags/tag291.xml"/><Relationship Id="rId41" Type="http://schemas.openxmlformats.org/officeDocument/2006/relationships/tags" Target="../tags/tag303.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ags" Target="../tags/tag286.xml"/><Relationship Id="rId32" Type="http://schemas.openxmlformats.org/officeDocument/2006/relationships/tags" Target="../tags/tag294.xml"/><Relationship Id="rId37" Type="http://schemas.openxmlformats.org/officeDocument/2006/relationships/tags" Target="../tags/tag299.xml"/><Relationship Id="rId40" Type="http://schemas.openxmlformats.org/officeDocument/2006/relationships/tags" Target="../tags/tag302.xml"/><Relationship Id="rId45" Type="http://schemas.openxmlformats.org/officeDocument/2006/relationships/image" Target="../media/image1.png"/><Relationship Id="rId5" Type="http://schemas.openxmlformats.org/officeDocument/2006/relationships/slideLayout" Target="../slideLayouts/slideLayout71.xml"/><Relationship Id="rId15" Type="http://schemas.openxmlformats.org/officeDocument/2006/relationships/tags" Target="../tags/tag277.xml"/><Relationship Id="rId23" Type="http://schemas.openxmlformats.org/officeDocument/2006/relationships/tags" Target="../tags/tag285.xml"/><Relationship Id="rId28" Type="http://schemas.openxmlformats.org/officeDocument/2006/relationships/tags" Target="../tags/tag290.xml"/><Relationship Id="rId36" Type="http://schemas.openxmlformats.org/officeDocument/2006/relationships/tags" Target="../tags/tag298.xml"/><Relationship Id="rId10" Type="http://schemas.openxmlformats.org/officeDocument/2006/relationships/slideLayout" Target="../slideLayouts/slideLayout76.xml"/><Relationship Id="rId19" Type="http://schemas.openxmlformats.org/officeDocument/2006/relationships/tags" Target="../tags/tag281.xml"/><Relationship Id="rId31" Type="http://schemas.openxmlformats.org/officeDocument/2006/relationships/tags" Target="../tags/tag293.xml"/><Relationship Id="rId44" Type="http://schemas.openxmlformats.org/officeDocument/2006/relationships/oleObject" Target="../embeddings/oleObject13.bin"/><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276.xml"/><Relationship Id="rId22" Type="http://schemas.openxmlformats.org/officeDocument/2006/relationships/tags" Target="../tags/tag284.xml"/><Relationship Id="rId27" Type="http://schemas.openxmlformats.org/officeDocument/2006/relationships/tags" Target="../tags/tag289.xml"/><Relationship Id="rId30" Type="http://schemas.openxmlformats.org/officeDocument/2006/relationships/tags" Target="../tags/tag292.xml"/><Relationship Id="rId35" Type="http://schemas.openxmlformats.org/officeDocument/2006/relationships/tags" Target="../tags/tag297.xml"/><Relationship Id="rId43" Type="http://schemas.openxmlformats.org/officeDocument/2006/relationships/tags" Target="../tags/tag3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vmlDrawing" Target="../drawings/vmlDrawing15.vml"/><Relationship Id="rId18" Type="http://schemas.openxmlformats.org/officeDocument/2006/relationships/tags" Target="../tags/tag313.xml"/><Relationship Id="rId26" Type="http://schemas.openxmlformats.org/officeDocument/2006/relationships/tags" Target="../tags/tag321.xml"/><Relationship Id="rId39" Type="http://schemas.openxmlformats.org/officeDocument/2006/relationships/tags" Target="../tags/tag334.xml"/><Relationship Id="rId3" Type="http://schemas.openxmlformats.org/officeDocument/2006/relationships/slideLayout" Target="../slideLayouts/slideLayout80.xml"/><Relationship Id="rId21" Type="http://schemas.openxmlformats.org/officeDocument/2006/relationships/tags" Target="../tags/tag316.xml"/><Relationship Id="rId34" Type="http://schemas.openxmlformats.org/officeDocument/2006/relationships/tags" Target="../tags/tag329.xml"/><Relationship Id="rId42" Type="http://schemas.openxmlformats.org/officeDocument/2006/relationships/tags" Target="../tags/tag337.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tags" Target="../tags/tag312.xml"/><Relationship Id="rId25" Type="http://schemas.openxmlformats.org/officeDocument/2006/relationships/tags" Target="../tags/tag320.xml"/><Relationship Id="rId33" Type="http://schemas.openxmlformats.org/officeDocument/2006/relationships/tags" Target="../tags/tag328.xml"/><Relationship Id="rId38" Type="http://schemas.openxmlformats.org/officeDocument/2006/relationships/tags" Target="../tags/tag333.xml"/><Relationship Id="rId46"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tags" Target="../tags/tag311.xml"/><Relationship Id="rId20" Type="http://schemas.openxmlformats.org/officeDocument/2006/relationships/tags" Target="../tags/tag315.xml"/><Relationship Id="rId29" Type="http://schemas.openxmlformats.org/officeDocument/2006/relationships/tags" Target="../tags/tag324.xml"/><Relationship Id="rId41" Type="http://schemas.openxmlformats.org/officeDocument/2006/relationships/tags" Target="../tags/tag33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tags" Target="../tags/tag319.xml"/><Relationship Id="rId32" Type="http://schemas.openxmlformats.org/officeDocument/2006/relationships/tags" Target="../tags/tag327.xml"/><Relationship Id="rId37" Type="http://schemas.openxmlformats.org/officeDocument/2006/relationships/tags" Target="../tags/tag332.xml"/><Relationship Id="rId40" Type="http://schemas.openxmlformats.org/officeDocument/2006/relationships/tags" Target="../tags/tag335.xml"/><Relationship Id="rId45" Type="http://schemas.openxmlformats.org/officeDocument/2006/relationships/image" Target="../media/image1.png"/><Relationship Id="rId5" Type="http://schemas.openxmlformats.org/officeDocument/2006/relationships/slideLayout" Target="../slideLayouts/slideLayout82.xml"/><Relationship Id="rId15" Type="http://schemas.openxmlformats.org/officeDocument/2006/relationships/tags" Target="../tags/tag310.xml"/><Relationship Id="rId23" Type="http://schemas.openxmlformats.org/officeDocument/2006/relationships/tags" Target="../tags/tag318.xml"/><Relationship Id="rId28" Type="http://schemas.openxmlformats.org/officeDocument/2006/relationships/tags" Target="../tags/tag323.xml"/><Relationship Id="rId36" Type="http://schemas.openxmlformats.org/officeDocument/2006/relationships/tags" Target="../tags/tag331.xml"/><Relationship Id="rId10" Type="http://schemas.openxmlformats.org/officeDocument/2006/relationships/slideLayout" Target="../slideLayouts/slideLayout87.xml"/><Relationship Id="rId19" Type="http://schemas.openxmlformats.org/officeDocument/2006/relationships/tags" Target="../tags/tag314.xml"/><Relationship Id="rId31" Type="http://schemas.openxmlformats.org/officeDocument/2006/relationships/tags" Target="../tags/tag326.xml"/><Relationship Id="rId44" Type="http://schemas.openxmlformats.org/officeDocument/2006/relationships/oleObject" Target="../embeddings/oleObject15.bin"/><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309.xml"/><Relationship Id="rId22" Type="http://schemas.openxmlformats.org/officeDocument/2006/relationships/tags" Target="../tags/tag317.xml"/><Relationship Id="rId27" Type="http://schemas.openxmlformats.org/officeDocument/2006/relationships/tags" Target="../tags/tag322.xml"/><Relationship Id="rId30" Type="http://schemas.openxmlformats.org/officeDocument/2006/relationships/tags" Target="../tags/tag325.xml"/><Relationship Id="rId35" Type="http://schemas.openxmlformats.org/officeDocument/2006/relationships/tags" Target="../tags/tag330.xml"/><Relationship Id="rId43" Type="http://schemas.openxmlformats.org/officeDocument/2006/relationships/tags" Target="../tags/tag3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vmlDrawing" Target="../drawings/vmlDrawing16.vml"/><Relationship Id="rId18" Type="http://schemas.openxmlformats.org/officeDocument/2006/relationships/tags" Target="../tags/tag343.xml"/><Relationship Id="rId26" Type="http://schemas.openxmlformats.org/officeDocument/2006/relationships/tags" Target="../tags/tag351.xml"/><Relationship Id="rId39" Type="http://schemas.openxmlformats.org/officeDocument/2006/relationships/tags" Target="../tags/tag364.xml"/><Relationship Id="rId3" Type="http://schemas.openxmlformats.org/officeDocument/2006/relationships/slideLayout" Target="../slideLayouts/slideLayout91.xml"/><Relationship Id="rId21" Type="http://schemas.openxmlformats.org/officeDocument/2006/relationships/tags" Target="../tags/tag346.xml"/><Relationship Id="rId34" Type="http://schemas.openxmlformats.org/officeDocument/2006/relationships/tags" Target="../tags/tag359.xml"/><Relationship Id="rId42" Type="http://schemas.openxmlformats.org/officeDocument/2006/relationships/tags" Target="../tags/tag367.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tags" Target="../tags/tag342.xml"/><Relationship Id="rId25" Type="http://schemas.openxmlformats.org/officeDocument/2006/relationships/tags" Target="../tags/tag350.xml"/><Relationship Id="rId33" Type="http://schemas.openxmlformats.org/officeDocument/2006/relationships/tags" Target="../tags/tag358.xml"/><Relationship Id="rId38" Type="http://schemas.openxmlformats.org/officeDocument/2006/relationships/tags" Target="../tags/tag363.xml"/><Relationship Id="rId46" Type="http://schemas.openxmlformats.org/officeDocument/2006/relationships/image" Target="../media/image2.png"/><Relationship Id="rId2" Type="http://schemas.openxmlformats.org/officeDocument/2006/relationships/slideLayout" Target="../slideLayouts/slideLayout90.xml"/><Relationship Id="rId16" Type="http://schemas.openxmlformats.org/officeDocument/2006/relationships/tags" Target="../tags/tag341.xml"/><Relationship Id="rId20" Type="http://schemas.openxmlformats.org/officeDocument/2006/relationships/tags" Target="../tags/tag345.xml"/><Relationship Id="rId29" Type="http://schemas.openxmlformats.org/officeDocument/2006/relationships/tags" Target="../tags/tag354.xml"/><Relationship Id="rId41" Type="http://schemas.openxmlformats.org/officeDocument/2006/relationships/tags" Target="../tags/tag366.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tags" Target="../tags/tag349.xml"/><Relationship Id="rId32" Type="http://schemas.openxmlformats.org/officeDocument/2006/relationships/tags" Target="../tags/tag357.xml"/><Relationship Id="rId37" Type="http://schemas.openxmlformats.org/officeDocument/2006/relationships/tags" Target="../tags/tag362.xml"/><Relationship Id="rId40" Type="http://schemas.openxmlformats.org/officeDocument/2006/relationships/tags" Target="../tags/tag365.xml"/><Relationship Id="rId45" Type="http://schemas.openxmlformats.org/officeDocument/2006/relationships/image" Target="../media/image1.png"/><Relationship Id="rId5" Type="http://schemas.openxmlformats.org/officeDocument/2006/relationships/slideLayout" Target="../slideLayouts/slideLayout93.xml"/><Relationship Id="rId15" Type="http://schemas.openxmlformats.org/officeDocument/2006/relationships/tags" Target="../tags/tag340.xml"/><Relationship Id="rId23" Type="http://schemas.openxmlformats.org/officeDocument/2006/relationships/tags" Target="../tags/tag348.xml"/><Relationship Id="rId28" Type="http://schemas.openxmlformats.org/officeDocument/2006/relationships/tags" Target="../tags/tag353.xml"/><Relationship Id="rId36" Type="http://schemas.openxmlformats.org/officeDocument/2006/relationships/tags" Target="../tags/tag361.xml"/><Relationship Id="rId10" Type="http://schemas.openxmlformats.org/officeDocument/2006/relationships/slideLayout" Target="../slideLayouts/slideLayout98.xml"/><Relationship Id="rId19" Type="http://schemas.openxmlformats.org/officeDocument/2006/relationships/tags" Target="../tags/tag344.xml"/><Relationship Id="rId31" Type="http://schemas.openxmlformats.org/officeDocument/2006/relationships/tags" Target="../tags/tag356.xml"/><Relationship Id="rId44" Type="http://schemas.openxmlformats.org/officeDocument/2006/relationships/oleObject" Target="../embeddings/oleObject16.bin"/><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339.xml"/><Relationship Id="rId22" Type="http://schemas.openxmlformats.org/officeDocument/2006/relationships/tags" Target="../tags/tag347.xml"/><Relationship Id="rId27" Type="http://schemas.openxmlformats.org/officeDocument/2006/relationships/tags" Target="../tags/tag352.xml"/><Relationship Id="rId30" Type="http://schemas.openxmlformats.org/officeDocument/2006/relationships/tags" Target="../tags/tag355.xml"/><Relationship Id="rId35" Type="http://schemas.openxmlformats.org/officeDocument/2006/relationships/tags" Target="../tags/tag360.xml"/><Relationship Id="rId43" Type="http://schemas.openxmlformats.org/officeDocument/2006/relationships/tags" Target="../tags/tag3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AutoShape 2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5" name="think-cell Slide" r:id="rId43" imgW="0" imgH="0" progId="TCLayout.ActiveDocument.1">
                  <p:embed/>
                </p:oleObj>
              </mc:Choice>
              <mc:Fallback>
                <p:oleObj name="think-cell Slide" r:id="rId43" imgW="0" imgH="0" progId="TCLayout.ActiveDocument.1">
                  <p:embed/>
                  <p:pic>
                    <p:nvPicPr>
                      <p:cNvPr id="0" name="AutoShape 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142"/>
          <p:cNvPicPr>
            <a:picLocks noChangeArrowheads="1"/>
          </p:cNvPicPr>
          <p:nvPr>
            <p:custDataLst>
              <p:tags r:id="rId14"/>
            </p:custDataLst>
          </p:nvPr>
        </p:nvPicPr>
        <p:blipFill>
          <a:blip r:embed="rId44" cstate="print"/>
          <a:srcRect/>
          <a:stretch>
            <a:fillRect/>
          </a:stretch>
        </p:blipFill>
        <p:spPr bwMode="auto">
          <a:xfrm>
            <a:off x="0" y="0"/>
            <a:ext cx="7591425" cy="969963"/>
          </a:xfrm>
          <a:prstGeom prst="rect">
            <a:avLst/>
          </a:prstGeom>
          <a:noFill/>
          <a:ln w="19050">
            <a:noFill/>
            <a:miter lim="800000"/>
            <a:headEnd/>
            <a:tailEnd/>
          </a:ln>
        </p:spPr>
      </p:pic>
      <p:sp>
        <p:nvSpPr>
          <p:cNvPr id="1029"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1030" name="Rectangle 3"/>
          <p:cNvSpPr>
            <a:spLocks noGrp="1" noChangeArrowheads="1"/>
          </p:cNvSpPr>
          <p:nvPr>
            <p:ph type="body" idx="1"/>
            <p:custDataLst>
              <p:tags r:id="rId16"/>
            </p:custDataLst>
          </p:nvPr>
        </p:nvSpPr>
        <p:spPr bwMode="auto">
          <a:xfrm>
            <a:off x="436563" y="1890713"/>
            <a:ext cx="6784975"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63" name="Rectangle 39"/>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a:solidFill>
                  <a:srgbClr val="83725B"/>
                </a:solidFill>
                <a:latin typeface="Arial" charset="0"/>
                <a:cs typeface="Arial" charset="0"/>
              </a:defRPr>
            </a:lvl1pPr>
          </a:lstStyle>
          <a:p>
            <a:pPr>
              <a:defRPr/>
            </a:pPr>
            <a:fld id="{1F8F82AC-298B-449C-A703-A311DF9D6C3B}" type="slidenum">
              <a:rPr lang="en-ZA" smtClean="0"/>
              <a:pPr>
                <a:defRPr/>
              </a:pPr>
              <a:t>‹#›</a:t>
            </a:fld>
            <a:endParaRPr lang="en-ZA"/>
          </a:p>
        </p:txBody>
      </p:sp>
      <p:sp>
        <p:nvSpPr>
          <p:cNvPr id="1074" name="McK 2. Unit of measure" hidden="1"/>
          <p:cNvSpPr txBox="1">
            <a:spLocks noChangeArrowheads="1"/>
          </p:cNvSpPr>
          <p:nvPr>
            <p:custDataLst>
              <p:tags r:id="rId18"/>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ZA" sz="1600" b="1" smtClean="0">
                <a:solidFill>
                  <a:srgbClr val="808080"/>
                </a:solidFill>
              </a:rPr>
              <a:t>Unit of measure</a:t>
            </a:r>
            <a:endParaRPr lang="en-ZA" sz="1600" b="1">
              <a:solidFill>
                <a:srgbClr val="808080"/>
              </a:solidFill>
            </a:endParaRPr>
          </a:p>
        </p:txBody>
      </p:sp>
      <p:grpSp>
        <p:nvGrpSpPr>
          <p:cNvPr id="1095" name="McK Slide Elements"/>
          <p:cNvGrpSpPr>
            <a:grpSpLocks/>
          </p:cNvGrpSpPr>
          <p:nvPr userDrawn="1"/>
        </p:nvGrpSpPr>
        <p:grpSpPr bwMode="auto">
          <a:xfrm>
            <a:off x="200025" y="6223000"/>
            <a:ext cx="6985000" cy="349250"/>
            <a:chOff x="126" y="3920"/>
            <a:chExt cx="4400" cy="220"/>
          </a:xfrm>
        </p:grpSpPr>
        <p:sp>
          <p:nvSpPr>
            <p:cNvPr id="1076"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ZA" sz="1000" smtClean="0">
                  <a:solidFill>
                    <a:schemeClr val="tx1"/>
                  </a:solidFill>
                </a:rPr>
                <a:t>1 Footnote</a:t>
              </a:r>
              <a:endParaRPr lang="en-ZA" sz="1000">
                <a:solidFill>
                  <a:schemeClr val="tx1"/>
                </a:solidFill>
              </a:endParaRPr>
            </a:p>
          </p:txBody>
        </p:sp>
        <p:sp>
          <p:nvSpPr>
            <p:cNvPr id="1077"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ZA" sz="1000" smtClean="0">
                  <a:solidFill>
                    <a:schemeClr val="tx1"/>
                  </a:solidFill>
                </a:rPr>
                <a:t>SOURCE: Source</a:t>
              </a:r>
              <a:endParaRPr lang="en-ZA" sz="1000">
                <a:solidFill>
                  <a:schemeClr val="tx1"/>
                </a:solidFill>
              </a:endParaRPr>
            </a:p>
          </p:txBody>
        </p:sp>
      </p:grpSp>
      <p:grpSp>
        <p:nvGrpSpPr>
          <p:cNvPr id="1034" name="LegendBoxes" hidden="1"/>
          <p:cNvGrpSpPr>
            <a:grpSpLocks/>
          </p:cNvGrpSpPr>
          <p:nvPr>
            <p:custDataLst>
              <p:tags r:id="rId19"/>
            </p:custDataLst>
          </p:nvPr>
        </p:nvGrpSpPr>
        <p:grpSpPr bwMode="auto">
          <a:xfrm>
            <a:off x="7993063" y="1012825"/>
            <a:ext cx="849312" cy="977899"/>
            <a:chOff x="3394" y="518"/>
            <a:chExt cx="535" cy="616"/>
          </a:xfrm>
        </p:grpSpPr>
        <p:sp>
          <p:nvSpPr>
            <p:cNvPr id="1081"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sz="1300"/>
            </a:p>
          </p:txBody>
        </p:sp>
        <p:sp>
          <p:nvSpPr>
            <p:cNvPr id="1082"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sz="1300"/>
            </a:p>
          </p:txBody>
        </p:sp>
        <p:sp>
          <p:nvSpPr>
            <p:cNvPr id="1083"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sz="1300"/>
            </a:p>
          </p:txBody>
        </p:sp>
        <p:sp>
          <p:nvSpPr>
            <p:cNvPr id="4"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sz="1300"/>
            </a:p>
          </p:txBody>
        </p:sp>
        <p:sp>
          <p:nvSpPr>
            <p:cNvPr id="1085"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2"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3"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088"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grpSp>
      <p:grpSp>
        <p:nvGrpSpPr>
          <p:cNvPr id="1035" name="LegendLines" hidden="1"/>
          <p:cNvGrpSpPr>
            <a:grpSpLocks/>
          </p:cNvGrpSpPr>
          <p:nvPr>
            <p:custDataLst>
              <p:tags r:id="rId20"/>
            </p:custDataLst>
          </p:nvPr>
        </p:nvGrpSpPr>
        <p:grpSpPr bwMode="auto">
          <a:xfrm>
            <a:off x="7675563" y="1012822"/>
            <a:ext cx="1166812" cy="708024"/>
            <a:chOff x="2411" y="2749"/>
            <a:chExt cx="735" cy="446"/>
          </a:xfrm>
        </p:grpSpPr>
        <p:sp>
          <p:nvSpPr>
            <p:cNvPr id="1090"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sz="1300"/>
            </a:p>
          </p:txBody>
        </p:sp>
        <p:sp>
          <p:nvSpPr>
            <p:cNvPr id="109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sz="1300"/>
            </a:p>
          </p:txBody>
        </p:sp>
        <p:sp>
          <p:nvSpPr>
            <p:cNvPr id="5"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sz="1300"/>
            </a:p>
          </p:txBody>
        </p:sp>
        <p:sp>
          <p:nvSpPr>
            <p:cNvPr id="1093"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094"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6"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grpSp>
      <p:grpSp>
        <p:nvGrpSpPr>
          <p:cNvPr id="1036" name="LegendMoons" hidden="1"/>
          <p:cNvGrpSpPr>
            <a:grpSpLocks/>
          </p:cNvGrpSpPr>
          <p:nvPr>
            <p:custDataLst>
              <p:tags r:id="rId21"/>
            </p:custDataLst>
          </p:nvPr>
        </p:nvGrpSpPr>
        <p:grpSpPr bwMode="auto">
          <a:xfrm>
            <a:off x="7913688" y="1014413"/>
            <a:ext cx="928687" cy="1306512"/>
            <a:chOff x="1104" y="2704"/>
            <a:chExt cx="585" cy="823"/>
          </a:xfrm>
        </p:grpSpPr>
        <p:grpSp>
          <p:nvGrpSpPr>
            <p:cNvPr id="1048" name="MoonLegend1" hidden="1"/>
            <p:cNvGrpSpPr>
              <a:grpSpLocks noChangeAspect="1"/>
            </p:cNvGrpSpPr>
            <p:nvPr>
              <p:custDataLst>
                <p:tags r:id="rId28"/>
              </p:custDataLst>
            </p:nvPr>
          </p:nvGrpSpPr>
          <p:grpSpPr bwMode="auto">
            <a:xfrm>
              <a:off x="1104" y="2704"/>
              <a:ext cx="132" cy="132"/>
              <a:chOff x="4533" y="183"/>
              <a:chExt cx="144" cy="144"/>
            </a:xfrm>
          </p:grpSpPr>
          <p:sp>
            <p:nvSpPr>
              <p:cNvPr id="1098" name="Oval 74" hidden="1"/>
              <p:cNvSpPr>
                <a:spLocks noChangeAspect="1" noChangeArrowheads="1"/>
              </p:cNvSpPr>
              <p:nvPr>
                <p:custDataLst>
                  <p:tags r:id="rId41"/>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099" name="Arc 75" hidden="1"/>
              <p:cNvSpPr>
                <a:spLocks noChangeAspect="1"/>
              </p:cNvSpPr>
              <p:nvPr>
                <p:custDataLst>
                  <p:tags r:id="rId4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049" name="MoonLegend2" hidden="1"/>
            <p:cNvGrpSpPr>
              <a:grpSpLocks noChangeAspect="1"/>
            </p:cNvGrpSpPr>
            <p:nvPr>
              <p:custDataLst>
                <p:tags r:id="rId29"/>
              </p:custDataLst>
            </p:nvPr>
          </p:nvGrpSpPr>
          <p:grpSpPr bwMode="auto">
            <a:xfrm>
              <a:off x="1104" y="2876"/>
              <a:ext cx="132" cy="132"/>
              <a:chOff x="1694" y="2044"/>
              <a:chExt cx="160" cy="160"/>
            </a:xfrm>
          </p:grpSpPr>
          <p:sp>
            <p:nvSpPr>
              <p:cNvPr id="1101" name="Oval 77" hidden="1"/>
              <p:cNvSpPr>
                <a:spLocks noChangeAspect="1" noChangeArrowheads="1"/>
              </p:cNvSpPr>
              <p:nvPr>
                <p:custDataLst>
                  <p:tags r:id="rId39"/>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2" name="Arc 78" hidden="1"/>
              <p:cNvSpPr>
                <a:spLocks noChangeAspect="1"/>
              </p:cNvSpPr>
              <p:nvPr>
                <p:custDataLst>
                  <p:tags r:id="rId4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050" name="MoonLegend3" hidden="1"/>
            <p:cNvGrpSpPr>
              <a:grpSpLocks noChangeAspect="1"/>
            </p:cNvGrpSpPr>
            <p:nvPr>
              <p:custDataLst>
                <p:tags r:id="rId30"/>
              </p:custDataLst>
            </p:nvPr>
          </p:nvGrpSpPr>
          <p:grpSpPr bwMode="auto">
            <a:xfrm>
              <a:off x="1104" y="3049"/>
              <a:ext cx="132" cy="132"/>
              <a:chOff x="4495" y="897"/>
              <a:chExt cx="160" cy="160"/>
            </a:xfrm>
          </p:grpSpPr>
          <p:sp>
            <p:nvSpPr>
              <p:cNvPr id="1104" name="Oval 80" hidden="1"/>
              <p:cNvSpPr>
                <a:spLocks noChangeAspect="1" noChangeArrowheads="1"/>
              </p:cNvSpPr>
              <p:nvPr>
                <p:custDataLst>
                  <p:tags r:id="rId37"/>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5" name="Arc 81" hidden="1"/>
              <p:cNvSpPr>
                <a:spLocks noChangeAspect="1"/>
              </p:cNvSpPr>
              <p:nvPr>
                <p:custDataLst>
                  <p:tags r:id="rId3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051" name="MoonLegend4" hidden="1"/>
            <p:cNvGrpSpPr>
              <a:grpSpLocks noChangeAspect="1"/>
            </p:cNvGrpSpPr>
            <p:nvPr>
              <p:custDataLst>
                <p:tags r:id="rId31"/>
              </p:custDataLst>
            </p:nvPr>
          </p:nvGrpSpPr>
          <p:grpSpPr bwMode="auto">
            <a:xfrm>
              <a:off x="1104" y="3222"/>
              <a:ext cx="132" cy="132"/>
              <a:chOff x="4495" y="1198"/>
              <a:chExt cx="160" cy="160"/>
            </a:xfrm>
          </p:grpSpPr>
          <p:sp>
            <p:nvSpPr>
              <p:cNvPr id="1107" name="Oval 83" hidden="1"/>
              <p:cNvSpPr>
                <a:spLocks noChangeAspect="1" noChangeArrowheads="1"/>
              </p:cNvSpPr>
              <p:nvPr>
                <p:custDataLst>
                  <p:tags r:id="rId35"/>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8" name="Arc 84" hidden="1"/>
              <p:cNvSpPr>
                <a:spLocks noChangeAspect="1"/>
              </p:cNvSpPr>
              <p:nvPr>
                <p:custDataLst>
                  <p:tags r:id="rId3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052" name="MoonLegend5" hidden="1"/>
            <p:cNvGrpSpPr>
              <a:grpSpLocks noChangeAspect="1"/>
            </p:cNvGrpSpPr>
            <p:nvPr>
              <p:custDataLst>
                <p:tags r:id="rId32"/>
              </p:custDataLst>
            </p:nvPr>
          </p:nvGrpSpPr>
          <p:grpSpPr bwMode="auto">
            <a:xfrm>
              <a:off x="1104" y="3395"/>
              <a:ext cx="132" cy="132"/>
              <a:chOff x="4495" y="1440"/>
              <a:chExt cx="160" cy="160"/>
            </a:xfrm>
          </p:grpSpPr>
          <p:sp>
            <p:nvSpPr>
              <p:cNvPr id="1110" name="Oval 86" hidden="1"/>
              <p:cNvSpPr>
                <a:spLocks noChangeAspect="1" noChangeArrowheads="1"/>
              </p:cNvSpPr>
              <p:nvPr>
                <p:custDataLst>
                  <p:tags r:id="rId33"/>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7" name="Oval 87" hidden="1"/>
              <p:cNvSpPr>
                <a:spLocks noChangeAspect="1" noChangeArrowheads="1"/>
              </p:cNvSpPr>
              <p:nvPr>
                <p:custDataLst>
                  <p:tags r:id="rId34"/>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sz="1300"/>
              </a:p>
            </p:txBody>
          </p:sp>
        </p:grpSp>
        <p:sp>
          <p:nvSpPr>
            <p:cNvPr id="1112"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113"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114"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115"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sp>
          <p:nvSpPr>
            <p:cNvPr id="1116"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Legend5</a:t>
              </a:r>
              <a:endParaRPr lang="en-ZA" sz="1200">
                <a:solidFill>
                  <a:schemeClr val="tx1"/>
                </a:solidFill>
              </a:endParaRPr>
            </a:p>
          </p:txBody>
        </p:sp>
      </p:grpSp>
      <p:grpSp>
        <p:nvGrpSpPr>
          <p:cNvPr id="1037" name="Sticker" hidden="1"/>
          <p:cNvGrpSpPr>
            <a:grpSpLocks/>
          </p:cNvGrpSpPr>
          <p:nvPr>
            <p:custDataLst>
              <p:tags r:id="rId22"/>
            </p:custDataLst>
          </p:nvPr>
        </p:nvGrpSpPr>
        <p:grpSpPr bwMode="auto">
          <a:xfrm>
            <a:off x="7740643" y="1014415"/>
            <a:ext cx="1096961" cy="214313"/>
            <a:chOff x="4876" y="639"/>
            <a:chExt cx="691" cy="135"/>
          </a:xfrm>
        </p:grpSpPr>
        <p:cxnSp>
          <p:nvCxnSpPr>
            <p:cNvPr id="1045" name="AutoShape 94" hidden="1"/>
            <p:cNvCxnSpPr>
              <a:cxnSpLocks noChangeShapeType="1"/>
              <a:stCxn id="1119" idx="4"/>
              <a:endCxn id="1119" idx="6"/>
            </p:cNvCxnSpPr>
            <p:nvPr/>
          </p:nvCxnSpPr>
          <p:spPr bwMode="auto">
            <a:xfrm rot="16200000" flipH="1">
              <a:off x="5222" y="428"/>
              <a:ext cx="1" cy="689"/>
            </a:xfrm>
            <a:prstGeom prst="straightConnector1">
              <a:avLst/>
            </a:prstGeom>
            <a:noFill/>
            <a:ln w="25400">
              <a:solidFill>
                <a:srgbClr val="808080"/>
              </a:solidFill>
              <a:round/>
              <a:headEnd/>
              <a:tailEnd/>
            </a:ln>
          </p:spPr>
        </p:cxnSp>
        <p:sp>
          <p:nvSpPr>
            <p:cNvPr id="1119" name="AutoShape 95"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chemeClr val="tx2"/>
                </a:buClr>
                <a:defRPr/>
              </a:pPr>
              <a:r>
                <a:rPr lang="en-ZA" sz="1200" smtClean="0">
                  <a:solidFill>
                    <a:srgbClr val="808080"/>
                  </a:solidFill>
                </a:rPr>
                <a:t>ILLUSTRATIVE</a:t>
              </a:r>
              <a:endParaRPr lang="en-ZA" sz="1200">
                <a:solidFill>
                  <a:srgbClr val="808080"/>
                </a:solidFill>
              </a:endParaRPr>
            </a:p>
          </p:txBody>
        </p:sp>
        <p:cxnSp>
          <p:nvCxnSpPr>
            <p:cNvPr id="1047" name="AutoShape 96" hidden="1"/>
            <p:cNvCxnSpPr>
              <a:cxnSpLocks noChangeShapeType="1"/>
              <a:stCxn id="1119" idx="2"/>
              <a:endCxn id="1119" idx="4"/>
            </p:cNvCxnSpPr>
            <p:nvPr/>
          </p:nvCxnSpPr>
          <p:spPr bwMode="auto">
            <a:xfrm rot="16200000" flipH="1">
              <a:off x="4810" y="706"/>
              <a:ext cx="134" cy="1"/>
            </a:xfrm>
            <a:prstGeom prst="straightConnector1">
              <a:avLst/>
            </a:prstGeom>
            <a:noFill/>
            <a:ln w="9525">
              <a:solidFill>
                <a:srgbClr val="808080"/>
              </a:solidFill>
              <a:round/>
              <a:headEnd/>
              <a:tailEnd/>
            </a:ln>
          </p:spPr>
        </p:cxnSp>
      </p:grpSp>
      <p:sp>
        <p:nvSpPr>
          <p:cNvPr id="1123" name="doc id" hidden="1"/>
          <p:cNvSpPr>
            <a:spLocks noChangeArrowheads="1"/>
          </p:cNvSpPr>
          <p:nvPr>
            <p:custDataLst>
              <p:tags r:id="rId23"/>
            </p:custDataLst>
          </p:nvPr>
        </p:nvSpPr>
        <p:spPr bwMode="auto">
          <a:xfrm>
            <a:off x="8010525" y="47625"/>
            <a:ext cx="995363" cy="107722"/>
          </a:xfrm>
          <a:prstGeom prst="rect">
            <a:avLst/>
          </a:prstGeom>
          <a:noFill/>
          <a:ln w="9525">
            <a:noFill/>
            <a:miter lim="800000"/>
            <a:headEnd/>
            <a:tailEnd/>
          </a:ln>
          <a:effectLst/>
        </p:spPr>
        <p:txBody>
          <a:bodyPr lIns="0" tIns="0" rIns="0" bIns="0">
            <a:spAutoFit/>
          </a:bodyPr>
          <a:lstStyle/>
          <a:p>
            <a:pPr algn="r" defTabSz="895350">
              <a:defRPr/>
            </a:pPr>
            <a:r>
              <a:rPr lang="en-ZA" sz="700" smtClean="0">
                <a:solidFill>
                  <a:srgbClr val="000000"/>
                </a:solidFill>
              </a:rPr>
              <a:t>TVM-AAA123-20091218-</a:t>
            </a:r>
            <a:endParaRPr lang="en-ZA" sz="700">
              <a:solidFill>
                <a:srgbClr val="000000"/>
              </a:solidFill>
            </a:endParaRPr>
          </a:p>
        </p:txBody>
      </p:sp>
      <p:grpSp>
        <p:nvGrpSpPr>
          <p:cNvPr id="1039" name="ACET" hidden="1"/>
          <p:cNvGrpSpPr>
            <a:grpSpLocks/>
          </p:cNvGrpSpPr>
          <p:nvPr>
            <p:custDataLst>
              <p:tags r:id="rId24"/>
            </p:custDataLst>
          </p:nvPr>
        </p:nvGrpSpPr>
        <p:grpSpPr bwMode="auto">
          <a:xfrm>
            <a:off x="1452563" y="1333500"/>
            <a:ext cx="4264025" cy="508000"/>
            <a:chOff x="915" y="710"/>
            <a:chExt cx="2686" cy="320"/>
          </a:xfrm>
        </p:grpSpPr>
        <p:cxnSp>
          <p:nvCxnSpPr>
            <p:cNvPr id="1043" name="AutoShape 103" hidden="1"/>
            <p:cNvCxnSpPr>
              <a:cxnSpLocks noChangeShapeType="1"/>
              <a:stCxn id="1128" idx="4"/>
              <a:endCxn id="1128" idx="6"/>
            </p:cNvCxnSpPr>
            <p:nvPr/>
          </p:nvCxnSpPr>
          <p:spPr bwMode="auto">
            <a:xfrm>
              <a:off x="915" y="1030"/>
              <a:ext cx="2686" cy="0"/>
            </a:xfrm>
            <a:prstGeom prst="straightConnector1">
              <a:avLst/>
            </a:prstGeom>
            <a:noFill/>
            <a:ln w="9525">
              <a:solidFill>
                <a:schemeClr val="tx1"/>
              </a:solidFill>
              <a:round/>
              <a:headEnd/>
              <a:tailEnd/>
            </a:ln>
          </p:spPr>
        </p:cxnSp>
        <p:sp>
          <p:nvSpPr>
            <p:cNvPr id="1128" name="AutoShape 10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ZA" sz="1600" b="1" smtClean="0">
                  <a:solidFill>
                    <a:schemeClr val="tx1"/>
                  </a:solidFill>
                </a:rPr>
                <a:t>Title</a:t>
              </a:r>
            </a:p>
            <a:p>
              <a:pPr>
                <a:defRPr/>
              </a:pPr>
              <a:r>
                <a:rPr lang="en-ZA" sz="1600" smtClean="0">
                  <a:solidFill>
                    <a:srgbClr val="808080"/>
                  </a:solidFill>
                </a:rPr>
                <a:t>Unit of measure</a:t>
              </a:r>
              <a:endParaRPr lang="en-ZA" sz="1600">
                <a:solidFill>
                  <a:srgbClr val="808080"/>
                </a:solidFill>
              </a:endParaRPr>
            </a:p>
          </p:txBody>
        </p:sp>
      </p:grpSp>
      <p:sp>
        <p:nvSpPr>
          <p:cNvPr id="1129" name="Working Draft" hidden="1"/>
          <p:cNvSpPr txBox="1">
            <a:spLocks noChangeArrowheads="1"/>
          </p:cNvSpPr>
          <p:nvPr>
            <p:custDataLst>
              <p:tags r:id="rId25"/>
            </p:custDataLst>
          </p:nvPr>
        </p:nvSpPr>
        <p:spPr bwMode="auto">
          <a:xfrm rot="5400000">
            <a:off x="7931163" y="3042315"/>
            <a:ext cx="2295500" cy="92333"/>
          </a:xfrm>
          <a:prstGeom prst="rect">
            <a:avLst/>
          </a:prstGeom>
          <a:noFill/>
          <a:ln w="9525">
            <a:noFill/>
            <a:miter lim="800000"/>
            <a:headEnd/>
            <a:tailEnd/>
          </a:ln>
          <a:effectLst/>
        </p:spPr>
        <p:txBody>
          <a:bodyPr wrap="none" lIns="0" tIns="0" rIns="0" bIns="0">
            <a:spAutoFit/>
          </a:bodyPr>
          <a:lstStyle/>
          <a:p>
            <a:r>
              <a:rPr lang="en-ZA" sz="600" smtClean="0">
                <a:solidFill>
                  <a:schemeClr val="tx1"/>
                </a:solidFill>
              </a:rPr>
              <a:t>Last Modified 09/06/2011 11:05:23 AM South Africa Standard Time</a:t>
            </a:r>
            <a:endParaRPr lang="en-ZA" sz="1600">
              <a:solidFill>
                <a:schemeClr val="tx1"/>
              </a:solidFill>
            </a:endParaRPr>
          </a:p>
        </p:txBody>
      </p:sp>
      <p:sp>
        <p:nvSpPr>
          <p:cNvPr id="1130" name="Printed" hidden="1"/>
          <p:cNvSpPr txBox="1">
            <a:spLocks noChangeArrowheads="1"/>
          </p:cNvSpPr>
          <p:nvPr>
            <p:custDataLst>
              <p:tags r:id="rId26"/>
            </p:custDataLst>
          </p:nvPr>
        </p:nvSpPr>
        <p:spPr bwMode="auto">
          <a:xfrm rot="5400000">
            <a:off x="8544312" y="4463127"/>
            <a:ext cx="1069203"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Printed 3/28/2011 11:06:35 AM</a:t>
            </a:r>
            <a:endParaRPr lang="en-ZA" sz="1600">
              <a:solidFill>
                <a:schemeClr val="tx1"/>
              </a:solidFill>
            </a:endParaRPr>
          </a:p>
        </p:txBody>
      </p:sp>
      <p:pic>
        <p:nvPicPr>
          <p:cNvPr id="1042" name="Picture 140"/>
          <p:cNvPicPr>
            <a:picLocks noChangeArrowheads="1"/>
          </p:cNvPicPr>
          <p:nvPr>
            <p:custDataLst>
              <p:tags r:id="rId27"/>
            </p:custDataLst>
          </p:nvPr>
        </p:nvPicPr>
        <p:blipFill>
          <a:blip r:embed="rId45"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3979"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AutoShape 2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19" name="think-cell Slide" r:id="rId43" imgW="0" imgH="0" progId="TCLayout.ActiveDocument.1">
                  <p:embed/>
                </p:oleObj>
              </mc:Choice>
              <mc:Fallback>
                <p:oleObj name="think-cell Slide" r:id="rId43" imgW="0" imgH="0" progId="TCLayout.ActiveDocument.1">
                  <p:embed/>
                  <p:pic>
                    <p:nvPicPr>
                      <p:cNvPr id="0" name="AutoShape 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142"/>
          <p:cNvPicPr>
            <a:picLocks noChangeArrowheads="1"/>
          </p:cNvPicPr>
          <p:nvPr>
            <p:custDataLst>
              <p:tags r:id="rId14"/>
            </p:custDataLst>
          </p:nvPr>
        </p:nvPicPr>
        <p:blipFill>
          <a:blip r:embed="rId44" cstate="print"/>
          <a:srcRect/>
          <a:stretch>
            <a:fillRect/>
          </a:stretch>
        </p:blipFill>
        <p:spPr bwMode="auto">
          <a:xfrm>
            <a:off x="0" y="0"/>
            <a:ext cx="7591425" cy="969963"/>
          </a:xfrm>
          <a:prstGeom prst="rect">
            <a:avLst/>
          </a:prstGeom>
          <a:noFill/>
          <a:ln w="19050">
            <a:noFill/>
            <a:miter lim="800000"/>
            <a:headEnd/>
            <a:tailEnd/>
          </a:ln>
        </p:spPr>
      </p:pic>
      <p:sp>
        <p:nvSpPr>
          <p:cNvPr id="2053"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2054" name="Rectangle 3"/>
          <p:cNvSpPr>
            <a:spLocks noGrp="1" noChangeArrowheads="1"/>
          </p:cNvSpPr>
          <p:nvPr>
            <p:ph type="body" idx="1"/>
            <p:custDataLst>
              <p:tags r:id="rId16"/>
            </p:custDataLst>
          </p:nvPr>
        </p:nvSpPr>
        <p:spPr bwMode="auto">
          <a:xfrm>
            <a:off x="436563" y="1890713"/>
            <a:ext cx="6784975"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63" name="Rectangle 39"/>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a:solidFill>
                  <a:srgbClr val="83725B"/>
                </a:solidFill>
                <a:latin typeface="+mn-lt"/>
                <a:cs typeface="+mn-cs"/>
              </a:defRPr>
            </a:lvl1pPr>
          </a:lstStyle>
          <a:p>
            <a:pPr>
              <a:defRPr/>
            </a:pPr>
            <a:fld id="{F48756D6-E4E9-4413-82D1-585EF61FFF9F}" type="slidenum">
              <a:rPr lang="en-ZA" smtClean="0"/>
              <a:pPr>
                <a:defRPr/>
              </a:pPr>
              <a:t>‹#›</a:t>
            </a:fld>
            <a:endParaRPr lang="en-ZA"/>
          </a:p>
        </p:txBody>
      </p:sp>
      <p:sp>
        <p:nvSpPr>
          <p:cNvPr id="1074" name="McK 2. Unit of measure" hidden="1"/>
          <p:cNvSpPr txBox="1">
            <a:spLocks noChangeArrowheads="1"/>
          </p:cNvSpPr>
          <p:nvPr>
            <p:custDataLst>
              <p:tags r:id="rId18"/>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ZA" sz="1600" b="1" smtClean="0">
                <a:solidFill>
                  <a:srgbClr val="808080"/>
                </a:solidFill>
              </a:rPr>
              <a:t>Unit of measure</a:t>
            </a:r>
            <a:endParaRPr lang="en-ZA" sz="1600" b="1">
              <a:solidFill>
                <a:srgbClr val="808080"/>
              </a:solidFill>
            </a:endParaRPr>
          </a:p>
        </p:txBody>
      </p:sp>
      <p:grpSp>
        <p:nvGrpSpPr>
          <p:cNvPr id="2057" name="McK Slide Elements"/>
          <p:cNvGrpSpPr>
            <a:grpSpLocks/>
          </p:cNvGrpSpPr>
          <p:nvPr userDrawn="1"/>
        </p:nvGrpSpPr>
        <p:grpSpPr bwMode="auto">
          <a:xfrm>
            <a:off x="200025" y="6223000"/>
            <a:ext cx="6985000" cy="349250"/>
            <a:chOff x="126" y="3920"/>
            <a:chExt cx="4400" cy="220"/>
          </a:xfrm>
        </p:grpSpPr>
        <p:sp>
          <p:nvSpPr>
            <p:cNvPr id="1076"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ZA" sz="1000" smtClean="0">
                  <a:solidFill>
                    <a:schemeClr val="tx1"/>
                  </a:solidFill>
                </a:rPr>
                <a:t>1 Footnote</a:t>
              </a:r>
              <a:endParaRPr lang="en-ZA" sz="1000">
                <a:solidFill>
                  <a:schemeClr val="tx1"/>
                </a:solidFill>
              </a:endParaRPr>
            </a:p>
          </p:txBody>
        </p:sp>
        <p:sp>
          <p:nvSpPr>
            <p:cNvPr id="1077"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ZA" sz="1000" smtClean="0">
                  <a:solidFill>
                    <a:schemeClr val="tx1"/>
                  </a:solidFill>
                </a:rPr>
                <a:t>SOURCE: Source</a:t>
              </a:r>
              <a:endParaRPr lang="en-ZA" sz="1000">
                <a:solidFill>
                  <a:schemeClr val="tx1"/>
                </a:solidFill>
              </a:endParaRPr>
            </a:p>
          </p:txBody>
        </p:sp>
      </p:grpSp>
      <p:grpSp>
        <p:nvGrpSpPr>
          <p:cNvPr id="2058" name="LegendBoxes" hidden="1"/>
          <p:cNvGrpSpPr>
            <a:grpSpLocks/>
          </p:cNvGrpSpPr>
          <p:nvPr>
            <p:custDataLst>
              <p:tags r:id="rId19"/>
            </p:custDataLst>
          </p:nvPr>
        </p:nvGrpSpPr>
        <p:grpSpPr bwMode="auto">
          <a:xfrm>
            <a:off x="7993063" y="1012825"/>
            <a:ext cx="849312" cy="977899"/>
            <a:chOff x="3394" y="518"/>
            <a:chExt cx="535" cy="616"/>
          </a:xfrm>
        </p:grpSpPr>
        <p:sp>
          <p:nvSpPr>
            <p:cNvPr id="1081"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sz="1300"/>
            </a:p>
          </p:txBody>
        </p:sp>
        <p:sp>
          <p:nvSpPr>
            <p:cNvPr id="1082"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sz="1300"/>
            </a:p>
          </p:txBody>
        </p:sp>
        <p:sp>
          <p:nvSpPr>
            <p:cNvPr id="1083"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sz="1300"/>
            </a:p>
          </p:txBody>
        </p:sp>
        <p:sp>
          <p:nvSpPr>
            <p:cNvPr id="4"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sz="1300"/>
            </a:p>
          </p:txBody>
        </p:sp>
        <p:sp>
          <p:nvSpPr>
            <p:cNvPr id="1085"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2"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3"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088"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grpSp>
      <p:grpSp>
        <p:nvGrpSpPr>
          <p:cNvPr id="2059" name="LegendLines" hidden="1"/>
          <p:cNvGrpSpPr>
            <a:grpSpLocks/>
          </p:cNvGrpSpPr>
          <p:nvPr>
            <p:custDataLst>
              <p:tags r:id="rId20"/>
            </p:custDataLst>
          </p:nvPr>
        </p:nvGrpSpPr>
        <p:grpSpPr bwMode="auto">
          <a:xfrm>
            <a:off x="7675563" y="1012822"/>
            <a:ext cx="1166812" cy="708024"/>
            <a:chOff x="2411" y="2749"/>
            <a:chExt cx="735" cy="446"/>
          </a:xfrm>
        </p:grpSpPr>
        <p:sp>
          <p:nvSpPr>
            <p:cNvPr id="1090"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sz="1300"/>
            </a:p>
          </p:txBody>
        </p:sp>
        <p:sp>
          <p:nvSpPr>
            <p:cNvPr id="109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sz="1300"/>
            </a:p>
          </p:txBody>
        </p:sp>
        <p:sp>
          <p:nvSpPr>
            <p:cNvPr id="5"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sz="1300"/>
            </a:p>
          </p:txBody>
        </p:sp>
        <p:sp>
          <p:nvSpPr>
            <p:cNvPr id="1093"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094"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095"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grpSp>
      <p:grpSp>
        <p:nvGrpSpPr>
          <p:cNvPr id="2060" name="LegendMoons" hidden="1"/>
          <p:cNvGrpSpPr>
            <a:grpSpLocks/>
          </p:cNvGrpSpPr>
          <p:nvPr>
            <p:custDataLst>
              <p:tags r:id="rId21"/>
            </p:custDataLst>
          </p:nvPr>
        </p:nvGrpSpPr>
        <p:grpSpPr bwMode="auto">
          <a:xfrm>
            <a:off x="7913688" y="1014413"/>
            <a:ext cx="928687" cy="1306512"/>
            <a:chOff x="1104" y="2704"/>
            <a:chExt cx="585" cy="823"/>
          </a:xfrm>
        </p:grpSpPr>
        <p:grpSp>
          <p:nvGrpSpPr>
            <p:cNvPr id="2072" name="MoonLegend1" hidden="1"/>
            <p:cNvGrpSpPr>
              <a:grpSpLocks noChangeAspect="1"/>
            </p:cNvGrpSpPr>
            <p:nvPr>
              <p:custDataLst>
                <p:tags r:id="rId28"/>
              </p:custDataLst>
            </p:nvPr>
          </p:nvGrpSpPr>
          <p:grpSpPr bwMode="auto">
            <a:xfrm>
              <a:off x="1104" y="2704"/>
              <a:ext cx="132" cy="132"/>
              <a:chOff x="4533" y="183"/>
              <a:chExt cx="144" cy="144"/>
            </a:xfrm>
          </p:grpSpPr>
          <p:sp>
            <p:nvSpPr>
              <p:cNvPr id="1098" name="Oval 74" hidden="1"/>
              <p:cNvSpPr>
                <a:spLocks noChangeAspect="1" noChangeArrowheads="1"/>
              </p:cNvSpPr>
              <p:nvPr>
                <p:custDataLst>
                  <p:tags r:id="rId41"/>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099" name="Arc 75" hidden="1"/>
              <p:cNvSpPr>
                <a:spLocks noChangeAspect="1"/>
              </p:cNvSpPr>
              <p:nvPr>
                <p:custDataLst>
                  <p:tags r:id="rId4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2073" name="MoonLegend2" hidden="1"/>
            <p:cNvGrpSpPr>
              <a:grpSpLocks noChangeAspect="1"/>
            </p:cNvGrpSpPr>
            <p:nvPr>
              <p:custDataLst>
                <p:tags r:id="rId29"/>
              </p:custDataLst>
            </p:nvPr>
          </p:nvGrpSpPr>
          <p:grpSpPr bwMode="auto">
            <a:xfrm>
              <a:off x="1104" y="2876"/>
              <a:ext cx="132" cy="132"/>
              <a:chOff x="1694" y="2044"/>
              <a:chExt cx="160" cy="160"/>
            </a:xfrm>
          </p:grpSpPr>
          <p:sp>
            <p:nvSpPr>
              <p:cNvPr id="1101" name="Oval 77" hidden="1"/>
              <p:cNvSpPr>
                <a:spLocks noChangeAspect="1" noChangeArrowheads="1"/>
              </p:cNvSpPr>
              <p:nvPr>
                <p:custDataLst>
                  <p:tags r:id="rId39"/>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2" name="Arc 78" hidden="1"/>
              <p:cNvSpPr>
                <a:spLocks noChangeAspect="1"/>
              </p:cNvSpPr>
              <p:nvPr>
                <p:custDataLst>
                  <p:tags r:id="rId4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2074" name="MoonLegend3" hidden="1"/>
            <p:cNvGrpSpPr>
              <a:grpSpLocks noChangeAspect="1"/>
            </p:cNvGrpSpPr>
            <p:nvPr>
              <p:custDataLst>
                <p:tags r:id="rId30"/>
              </p:custDataLst>
            </p:nvPr>
          </p:nvGrpSpPr>
          <p:grpSpPr bwMode="auto">
            <a:xfrm>
              <a:off x="1104" y="3049"/>
              <a:ext cx="132" cy="132"/>
              <a:chOff x="4495" y="897"/>
              <a:chExt cx="160" cy="160"/>
            </a:xfrm>
          </p:grpSpPr>
          <p:sp>
            <p:nvSpPr>
              <p:cNvPr id="1104" name="Oval 80" hidden="1"/>
              <p:cNvSpPr>
                <a:spLocks noChangeAspect="1" noChangeArrowheads="1"/>
              </p:cNvSpPr>
              <p:nvPr>
                <p:custDataLst>
                  <p:tags r:id="rId37"/>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5" name="Arc 81" hidden="1"/>
              <p:cNvSpPr>
                <a:spLocks noChangeAspect="1"/>
              </p:cNvSpPr>
              <p:nvPr>
                <p:custDataLst>
                  <p:tags r:id="rId3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2075" name="MoonLegend4" hidden="1"/>
            <p:cNvGrpSpPr>
              <a:grpSpLocks noChangeAspect="1"/>
            </p:cNvGrpSpPr>
            <p:nvPr>
              <p:custDataLst>
                <p:tags r:id="rId31"/>
              </p:custDataLst>
            </p:nvPr>
          </p:nvGrpSpPr>
          <p:grpSpPr bwMode="auto">
            <a:xfrm>
              <a:off x="1104" y="3222"/>
              <a:ext cx="132" cy="132"/>
              <a:chOff x="4495" y="1198"/>
              <a:chExt cx="160" cy="160"/>
            </a:xfrm>
          </p:grpSpPr>
          <p:sp>
            <p:nvSpPr>
              <p:cNvPr id="1107" name="Oval 83" hidden="1"/>
              <p:cNvSpPr>
                <a:spLocks noChangeAspect="1" noChangeArrowheads="1"/>
              </p:cNvSpPr>
              <p:nvPr>
                <p:custDataLst>
                  <p:tags r:id="rId35"/>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8" name="Arc 84" hidden="1"/>
              <p:cNvSpPr>
                <a:spLocks noChangeAspect="1"/>
              </p:cNvSpPr>
              <p:nvPr>
                <p:custDataLst>
                  <p:tags r:id="rId3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2076" name="MoonLegend5" hidden="1"/>
            <p:cNvGrpSpPr>
              <a:grpSpLocks noChangeAspect="1"/>
            </p:cNvGrpSpPr>
            <p:nvPr>
              <p:custDataLst>
                <p:tags r:id="rId32"/>
              </p:custDataLst>
            </p:nvPr>
          </p:nvGrpSpPr>
          <p:grpSpPr bwMode="auto">
            <a:xfrm>
              <a:off x="1104" y="3395"/>
              <a:ext cx="132" cy="132"/>
              <a:chOff x="4495" y="1440"/>
              <a:chExt cx="160" cy="160"/>
            </a:xfrm>
          </p:grpSpPr>
          <p:sp>
            <p:nvSpPr>
              <p:cNvPr id="1110" name="Oval 86" hidden="1"/>
              <p:cNvSpPr>
                <a:spLocks noChangeAspect="1" noChangeArrowheads="1"/>
              </p:cNvSpPr>
              <p:nvPr>
                <p:custDataLst>
                  <p:tags r:id="rId33"/>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11" name="Oval 87" hidden="1"/>
              <p:cNvSpPr>
                <a:spLocks noChangeAspect="1" noChangeArrowheads="1"/>
              </p:cNvSpPr>
              <p:nvPr>
                <p:custDataLst>
                  <p:tags r:id="rId34"/>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sz="1300"/>
              </a:p>
            </p:txBody>
          </p:sp>
        </p:grpSp>
        <p:sp>
          <p:nvSpPr>
            <p:cNvPr id="1112"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113"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114"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115"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sp>
          <p:nvSpPr>
            <p:cNvPr id="1116"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Legend5</a:t>
              </a:r>
              <a:endParaRPr lang="en-ZA" sz="1200">
                <a:solidFill>
                  <a:schemeClr val="tx1"/>
                </a:solidFill>
              </a:endParaRPr>
            </a:p>
          </p:txBody>
        </p:sp>
      </p:grpSp>
      <p:grpSp>
        <p:nvGrpSpPr>
          <p:cNvPr id="2061" name="Sticker" hidden="1"/>
          <p:cNvGrpSpPr>
            <a:grpSpLocks/>
          </p:cNvGrpSpPr>
          <p:nvPr>
            <p:custDataLst>
              <p:tags r:id="rId22"/>
            </p:custDataLst>
          </p:nvPr>
        </p:nvGrpSpPr>
        <p:grpSpPr bwMode="auto">
          <a:xfrm>
            <a:off x="7740643" y="1014415"/>
            <a:ext cx="1096961" cy="214313"/>
            <a:chOff x="4876" y="639"/>
            <a:chExt cx="691" cy="135"/>
          </a:xfrm>
        </p:grpSpPr>
        <p:cxnSp>
          <p:nvCxnSpPr>
            <p:cNvPr id="2069" name="AutoShape 94" hidden="1"/>
            <p:cNvCxnSpPr>
              <a:cxnSpLocks noChangeShapeType="1"/>
              <a:stCxn id="1119" idx="4"/>
              <a:endCxn id="1119" idx="6"/>
            </p:cNvCxnSpPr>
            <p:nvPr/>
          </p:nvCxnSpPr>
          <p:spPr bwMode="auto">
            <a:xfrm rot="16200000" flipH="1">
              <a:off x="5222" y="428"/>
              <a:ext cx="1" cy="689"/>
            </a:xfrm>
            <a:prstGeom prst="straightConnector1">
              <a:avLst/>
            </a:prstGeom>
            <a:noFill/>
            <a:ln w="25400">
              <a:solidFill>
                <a:srgbClr val="808080"/>
              </a:solidFill>
              <a:round/>
              <a:headEnd/>
              <a:tailEnd/>
            </a:ln>
          </p:spPr>
        </p:cxnSp>
        <p:sp>
          <p:nvSpPr>
            <p:cNvPr id="1119" name="AutoShape 95"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chemeClr val="tx2"/>
                </a:buClr>
                <a:defRPr/>
              </a:pPr>
              <a:r>
                <a:rPr lang="en-ZA" sz="1200" smtClean="0">
                  <a:solidFill>
                    <a:srgbClr val="808080"/>
                  </a:solidFill>
                </a:rPr>
                <a:t>ILLUSTRATIVE</a:t>
              </a:r>
              <a:endParaRPr lang="en-ZA" sz="1200">
                <a:solidFill>
                  <a:srgbClr val="808080"/>
                </a:solidFill>
              </a:endParaRPr>
            </a:p>
          </p:txBody>
        </p:sp>
        <p:cxnSp>
          <p:nvCxnSpPr>
            <p:cNvPr id="2071" name="AutoShape 96" hidden="1"/>
            <p:cNvCxnSpPr>
              <a:cxnSpLocks noChangeShapeType="1"/>
              <a:stCxn id="1119" idx="2"/>
              <a:endCxn id="1119" idx="4"/>
            </p:cNvCxnSpPr>
            <p:nvPr/>
          </p:nvCxnSpPr>
          <p:spPr bwMode="auto">
            <a:xfrm rot="16200000" flipH="1">
              <a:off x="4810" y="706"/>
              <a:ext cx="134" cy="1"/>
            </a:xfrm>
            <a:prstGeom prst="straightConnector1">
              <a:avLst/>
            </a:prstGeom>
            <a:noFill/>
            <a:ln w="9525">
              <a:solidFill>
                <a:srgbClr val="808080"/>
              </a:solidFill>
              <a:round/>
              <a:headEnd/>
              <a:tailEnd/>
            </a:ln>
          </p:spPr>
        </p:cxnSp>
      </p:grpSp>
      <p:sp>
        <p:nvSpPr>
          <p:cNvPr id="1123" name="doc id" hidden="1"/>
          <p:cNvSpPr>
            <a:spLocks noChangeArrowheads="1"/>
          </p:cNvSpPr>
          <p:nvPr>
            <p:custDataLst>
              <p:tags r:id="rId23"/>
            </p:custDataLst>
          </p:nvPr>
        </p:nvSpPr>
        <p:spPr bwMode="auto">
          <a:xfrm>
            <a:off x="8010525" y="47625"/>
            <a:ext cx="995363" cy="107722"/>
          </a:xfrm>
          <a:prstGeom prst="rect">
            <a:avLst/>
          </a:prstGeom>
          <a:noFill/>
          <a:ln w="9525">
            <a:noFill/>
            <a:miter lim="800000"/>
            <a:headEnd/>
            <a:tailEnd/>
          </a:ln>
          <a:effectLst/>
        </p:spPr>
        <p:txBody>
          <a:bodyPr lIns="0" tIns="0" rIns="0" bIns="0">
            <a:spAutoFit/>
          </a:bodyPr>
          <a:lstStyle/>
          <a:p>
            <a:pPr algn="r" defTabSz="895350">
              <a:defRPr/>
            </a:pPr>
            <a:r>
              <a:rPr lang="en-ZA" sz="700" smtClean="0">
                <a:solidFill>
                  <a:srgbClr val="000000"/>
                </a:solidFill>
              </a:rPr>
              <a:t>TVM-AAA123-20091218-</a:t>
            </a:r>
            <a:endParaRPr lang="en-ZA" sz="700">
              <a:solidFill>
                <a:srgbClr val="000000"/>
              </a:solidFill>
            </a:endParaRPr>
          </a:p>
        </p:txBody>
      </p:sp>
      <p:grpSp>
        <p:nvGrpSpPr>
          <p:cNvPr id="2063" name="ACET" hidden="1"/>
          <p:cNvGrpSpPr>
            <a:grpSpLocks/>
          </p:cNvGrpSpPr>
          <p:nvPr>
            <p:custDataLst>
              <p:tags r:id="rId24"/>
            </p:custDataLst>
          </p:nvPr>
        </p:nvGrpSpPr>
        <p:grpSpPr bwMode="auto">
          <a:xfrm>
            <a:off x="1452563" y="1333500"/>
            <a:ext cx="4264025" cy="508000"/>
            <a:chOff x="915" y="710"/>
            <a:chExt cx="2686" cy="320"/>
          </a:xfrm>
        </p:grpSpPr>
        <p:cxnSp>
          <p:nvCxnSpPr>
            <p:cNvPr id="2067" name="AutoShape 103" hidden="1"/>
            <p:cNvCxnSpPr>
              <a:cxnSpLocks noChangeShapeType="1"/>
              <a:stCxn id="1128" idx="4"/>
              <a:endCxn id="1128" idx="6"/>
            </p:cNvCxnSpPr>
            <p:nvPr/>
          </p:nvCxnSpPr>
          <p:spPr bwMode="auto">
            <a:xfrm>
              <a:off x="915" y="1030"/>
              <a:ext cx="2686" cy="0"/>
            </a:xfrm>
            <a:prstGeom prst="straightConnector1">
              <a:avLst/>
            </a:prstGeom>
            <a:noFill/>
            <a:ln w="9525">
              <a:solidFill>
                <a:schemeClr val="tx1"/>
              </a:solidFill>
              <a:round/>
              <a:headEnd/>
              <a:tailEnd/>
            </a:ln>
          </p:spPr>
        </p:cxnSp>
        <p:sp>
          <p:nvSpPr>
            <p:cNvPr id="1128" name="AutoShape 10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ZA" sz="1600" b="1" smtClean="0">
                  <a:solidFill>
                    <a:schemeClr val="tx1"/>
                  </a:solidFill>
                </a:rPr>
                <a:t>Title</a:t>
              </a:r>
            </a:p>
            <a:p>
              <a:pPr>
                <a:defRPr/>
              </a:pPr>
              <a:r>
                <a:rPr lang="en-ZA" sz="1600" smtClean="0">
                  <a:solidFill>
                    <a:srgbClr val="808080"/>
                  </a:solidFill>
                </a:rPr>
                <a:t>Unit of measure</a:t>
              </a:r>
              <a:endParaRPr lang="en-ZA" sz="1600">
                <a:solidFill>
                  <a:srgbClr val="808080"/>
                </a:solidFill>
              </a:endParaRPr>
            </a:p>
          </p:txBody>
        </p:sp>
      </p:grpSp>
      <p:sp>
        <p:nvSpPr>
          <p:cNvPr id="1129" name="Working Draft" hidden="1"/>
          <p:cNvSpPr txBox="1">
            <a:spLocks noChangeArrowheads="1"/>
          </p:cNvSpPr>
          <p:nvPr>
            <p:custDataLst>
              <p:tags r:id="rId25"/>
            </p:custDataLst>
          </p:nvPr>
        </p:nvSpPr>
        <p:spPr bwMode="auto">
          <a:xfrm rot="5400000">
            <a:off x="8078639" y="3042315"/>
            <a:ext cx="2000548"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Last Modified 3/29/2011 10:52:32 AM India Standard Time</a:t>
            </a:r>
            <a:endParaRPr lang="en-ZA" sz="1600">
              <a:solidFill>
                <a:schemeClr val="tx1"/>
              </a:solidFill>
            </a:endParaRPr>
          </a:p>
        </p:txBody>
      </p:sp>
      <p:sp>
        <p:nvSpPr>
          <p:cNvPr id="1130" name="Printed" hidden="1"/>
          <p:cNvSpPr txBox="1">
            <a:spLocks noChangeArrowheads="1"/>
          </p:cNvSpPr>
          <p:nvPr>
            <p:custDataLst>
              <p:tags r:id="rId26"/>
            </p:custDataLst>
          </p:nvPr>
        </p:nvSpPr>
        <p:spPr bwMode="auto">
          <a:xfrm rot="5400000">
            <a:off x="8544312" y="4463127"/>
            <a:ext cx="1069203"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Printed 3/28/2011 11:06:35 AM</a:t>
            </a:r>
            <a:endParaRPr lang="en-ZA" sz="1600">
              <a:solidFill>
                <a:schemeClr val="tx1"/>
              </a:solidFill>
            </a:endParaRPr>
          </a:p>
        </p:txBody>
      </p:sp>
      <p:pic>
        <p:nvPicPr>
          <p:cNvPr id="2066" name="Picture 140"/>
          <p:cNvPicPr>
            <a:picLocks noChangeArrowheads="1"/>
          </p:cNvPicPr>
          <p:nvPr>
            <p:custDataLst>
              <p:tags r:id="rId27"/>
            </p:custDataLst>
          </p:nvPr>
        </p:nvPicPr>
        <p:blipFill>
          <a:blip r:embed="rId45"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AutoShape 2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43" name="think-cell Slide" r:id="rId42" imgW="0" imgH="0" progId="TCLayout.ActiveDocument.1">
                  <p:embed/>
                </p:oleObj>
              </mc:Choice>
              <mc:Fallback>
                <p:oleObj name="think-cell Slide" r:id="rId42" imgW="0" imgH="0" progId="TCLayout.ActiveDocument.1">
                  <p:embed/>
                  <p:pic>
                    <p:nvPicPr>
                      <p:cNvPr id="0" name="AutoShape 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142"/>
          <p:cNvPicPr>
            <a:picLocks noChangeArrowheads="1"/>
          </p:cNvPicPr>
          <p:nvPr>
            <p:custDataLst>
              <p:tags r:id="rId14"/>
            </p:custDataLst>
          </p:nvPr>
        </p:nvPicPr>
        <p:blipFill>
          <a:blip r:embed="rId43" cstate="print"/>
          <a:srcRect/>
          <a:stretch>
            <a:fillRect/>
          </a:stretch>
        </p:blipFill>
        <p:spPr bwMode="auto">
          <a:xfrm>
            <a:off x="0" y="0"/>
            <a:ext cx="7591425" cy="969963"/>
          </a:xfrm>
          <a:prstGeom prst="rect">
            <a:avLst/>
          </a:prstGeom>
          <a:noFill/>
          <a:ln w="19050">
            <a:noFill/>
            <a:miter lim="800000"/>
            <a:headEnd/>
            <a:tailEnd/>
          </a:ln>
        </p:spPr>
      </p:pic>
      <p:sp>
        <p:nvSpPr>
          <p:cNvPr id="1074" name="McK 2. Unit of measure" hidden="1"/>
          <p:cNvSpPr txBox="1">
            <a:spLocks noChangeArrowheads="1"/>
          </p:cNvSpPr>
          <p:nvPr>
            <p:custDataLst>
              <p:tags r:id="rId15"/>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ZA" sz="1600" b="1" smtClean="0">
                <a:solidFill>
                  <a:srgbClr val="808080"/>
                </a:solidFill>
              </a:rPr>
              <a:t>Unit of measure</a:t>
            </a:r>
            <a:endParaRPr lang="en-ZA" sz="1600" b="1">
              <a:solidFill>
                <a:srgbClr val="808080"/>
              </a:solidFill>
            </a:endParaRPr>
          </a:p>
        </p:txBody>
      </p:sp>
      <p:grpSp>
        <p:nvGrpSpPr>
          <p:cNvPr id="3078" name="McK Slide Elements"/>
          <p:cNvGrpSpPr>
            <a:grpSpLocks/>
          </p:cNvGrpSpPr>
          <p:nvPr userDrawn="1"/>
        </p:nvGrpSpPr>
        <p:grpSpPr bwMode="auto">
          <a:xfrm>
            <a:off x="200025" y="6223000"/>
            <a:ext cx="6985000" cy="349250"/>
            <a:chOff x="126" y="3920"/>
            <a:chExt cx="4400" cy="220"/>
          </a:xfrm>
        </p:grpSpPr>
        <p:sp>
          <p:nvSpPr>
            <p:cNvPr id="1076"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ZA" sz="1000" smtClean="0">
                  <a:solidFill>
                    <a:schemeClr val="tx1"/>
                  </a:solidFill>
                </a:rPr>
                <a:t>1 Footnote</a:t>
              </a:r>
              <a:endParaRPr lang="en-ZA" sz="1000">
                <a:solidFill>
                  <a:schemeClr val="tx1"/>
                </a:solidFill>
              </a:endParaRPr>
            </a:p>
          </p:txBody>
        </p:sp>
        <p:sp>
          <p:nvSpPr>
            <p:cNvPr id="1077"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ZA" sz="1000" smtClean="0">
                  <a:solidFill>
                    <a:schemeClr val="tx1"/>
                  </a:solidFill>
                </a:rPr>
                <a:t>SOURCE: Source</a:t>
              </a:r>
              <a:endParaRPr lang="en-ZA" sz="1000">
                <a:solidFill>
                  <a:schemeClr val="tx1"/>
                </a:solidFill>
              </a:endParaRPr>
            </a:p>
          </p:txBody>
        </p:sp>
      </p:grpSp>
      <p:grpSp>
        <p:nvGrpSpPr>
          <p:cNvPr id="3079" name="LegendBoxes" hidden="1"/>
          <p:cNvGrpSpPr>
            <a:grpSpLocks/>
          </p:cNvGrpSpPr>
          <p:nvPr>
            <p:custDataLst>
              <p:tags r:id="rId16"/>
            </p:custDataLst>
          </p:nvPr>
        </p:nvGrpSpPr>
        <p:grpSpPr bwMode="auto">
          <a:xfrm>
            <a:off x="7993063" y="1012825"/>
            <a:ext cx="849312" cy="977899"/>
            <a:chOff x="3394" y="518"/>
            <a:chExt cx="535" cy="616"/>
          </a:xfrm>
        </p:grpSpPr>
        <p:sp>
          <p:nvSpPr>
            <p:cNvPr id="1081"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sz="1300"/>
            </a:p>
          </p:txBody>
        </p:sp>
        <p:sp>
          <p:nvSpPr>
            <p:cNvPr id="1082"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sz="1300"/>
            </a:p>
          </p:txBody>
        </p:sp>
        <p:sp>
          <p:nvSpPr>
            <p:cNvPr id="1083"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sz="1300"/>
            </a:p>
          </p:txBody>
        </p:sp>
        <p:sp>
          <p:nvSpPr>
            <p:cNvPr id="4"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sz="1300"/>
            </a:p>
          </p:txBody>
        </p:sp>
        <p:sp>
          <p:nvSpPr>
            <p:cNvPr id="1085"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2"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3"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088"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grpSp>
      <p:grpSp>
        <p:nvGrpSpPr>
          <p:cNvPr id="3080" name="LegendLines" hidden="1"/>
          <p:cNvGrpSpPr>
            <a:grpSpLocks/>
          </p:cNvGrpSpPr>
          <p:nvPr>
            <p:custDataLst>
              <p:tags r:id="rId17"/>
            </p:custDataLst>
          </p:nvPr>
        </p:nvGrpSpPr>
        <p:grpSpPr bwMode="auto">
          <a:xfrm>
            <a:off x="7675563" y="1012822"/>
            <a:ext cx="1166812" cy="708024"/>
            <a:chOff x="2411" y="2749"/>
            <a:chExt cx="735" cy="446"/>
          </a:xfrm>
        </p:grpSpPr>
        <p:sp>
          <p:nvSpPr>
            <p:cNvPr id="1090"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sz="1300"/>
            </a:p>
          </p:txBody>
        </p:sp>
        <p:sp>
          <p:nvSpPr>
            <p:cNvPr id="109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sz="1300"/>
            </a:p>
          </p:txBody>
        </p:sp>
        <p:sp>
          <p:nvSpPr>
            <p:cNvPr id="5"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sz="1300"/>
            </a:p>
          </p:txBody>
        </p:sp>
        <p:sp>
          <p:nvSpPr>
            <p:cNvPr id="1093"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094"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095"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grpSp>
      <p:grpSp>
        <p:nvGrpSpPr>
          <p:cNvPr id="3081" name="LegendMoons" hidden="1"/>
          <p:cNvGrpSpPr>
            <a:grpSpLocks/>
          </p:cNvGrpSpPr>
          <p:nvPr>
            <p:custDataLst>
              <p:tags r:id="rId18"/>
            </p:custDataLst>
          </p:nvPr>
        </p:nvGrpSpPr>
        <p:grpSpPr bwMode="auto">
          <a:xfrm>
            <a:off x="7913688" y="1014413"/>
            <a:ext cx="928687" cy="1306512"/>
            <a:chOff x="1104" y="2704"/>
            <a:chExt cx="585" cy="823"/>
          </a:xfrm>
        </p:grpSpPr>
        <p:grpSp>
          <p:nvGrpSpPr>
            <p:cNvPr id="3096" name="MoonLegend1" hidden="1"/>
            <p:cNvGrpSpPr>
              <a:grpSpLocks noChangeAspect="1"/>
            </p:cNvGrpSpPr>
            <p:nvPr>
              <p:custDataLst>
                <p:tags r:id="rId27"/>
              </p:custDataLst>
            </p:nvPr>
          </p:nvGrpSpPr>
          <p:grpSpPr bwMode="auto">
            <a:xfrm>
              <a:off x="1104" y="2704"/>
              <a:ext cx="132" cy="132"/>
              <a:chOff x="4533" y="183"/>
              <a:chExt cx="144" cy="144"/>
            </a:xfrm>
          </p:grpSpPr>
          <p:sp>
            <p:nvSpPr>
              <p:cNvPr id="1098" name="Oval 74" hidden="1"/>
              <p:cNvSpPr>
                <a:spLocks noChangeAspect="1" noChangeArrowheads="1"/>
              </p:cNvSpPr>
              <p:nvPr>
                <p:custDataLst>
                  <p:tags r:id="rId40"/>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099" name="Arc 75" hidden="1"/>
              <p:cNvSpPr>
                <a:spLocks noChangeAspect="1"/>
              </p:cNvSpPr>
              <p:nvPr>
                <p:custDataLst>
                  <p:tags r:id="rId41"/>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3097" name="MoonLegend2" hidden="1"/>
            <p:cNvGrpSpPr>
              <a:grpSpLocks noChangeAspect="1"/>
            </p:cNvGrpSpPr>
            <p:nvPr>
              <p:custDataLst>
                <p:tags r:id="rId28"/>
              </p:custDataLst>
            </p:nvPr>
          </p:nvGrpSpPr>
          <p:grpSpPr bwMode="auto">
            <a:xfrm>
              <a:off x="1104" y="2876"/>
              <a:ext cx="132" cy="132"/>
              <a:chOff x="1694" y="2044"/>
              <a:chExt cx="160" cy="160"/>
            </a:xfrm>
          </p:grpSpPr>
          <p:sp>
            <p:nvSpPr>
              <p:cNvPr id="1101" name="Oval 77" hidden="1"/>
              <p:cNvSpPr>
                <a:spLocks noChangeAspect="1" noChangeArrowheads="1"/>
              </p:cNvSpPr>
              <p:nvPr>
                <p:custDataLst>
                  <p:tags r:id="rId38"/>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2" name="Arc 78" hidden="1"/>
              <p:cNvSpPr>
                <a:spLocks noChangeAspect="1"/>
              </p:cNvSpPr>
              <p:nvPr>
                <p:custDataLst>
                  <p:tags r:id="rId39"/>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3098" name="MoonLegend3" hidden="1"/>
            <p:cNvGrpSpPr>
              <a:grpSpLocks noChangeAspect="1"/>
            </p:cNvGrpSpPr>
            <p:nvPr>
              <p:custDataLst>
                <p:tags r:id="rId29"/>
              </p:custDataLst>
            </p:nvPr>
          </p:nvGrpSpPr>
          <p:grpSpPr bwMode="auto">
            <a:xfrm>
              <a:off x="1104" y="3049"/>
              <a:ext cx="132" cy="132"/>
              <a:chOff x="4495" y="897"/>
              <a:chExt cx="160" cy="160"/>
            </a:xfrm>
          </p:grpSpPr>
          <p:sp>
            <p:nvSpPr>
              <p:cNvPr id="1104" name="Oval 80" hidden="1"/>
              <p:cNvSpPr>
                <a:spLocks noChangeAspect="1" noChangeArrowheads="1"/>
              </p:cNvSpPr>
              <p:nvPr>
                <p:custDataLst>
                  <p:tags r:id="rId36"/>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5" name="Arc 81" hidden="1"/>
              <p:cNvSpPr>
                <a:spLocks noChangeAspect="1"/>
              </p:cNvSpPr>
              <p:nvPr>
                <p:custDataLst>
                  <p:tags r:id="rId37"/>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3099" name="MoonLegend4" hidden="1"/>
            <p:cNvGrpSpPr>
              <a:grpSpLocks noChangeAspect="1"/>
            </p:cNvGrpSpPr>
            <p:nvPr>
              <p:custDataLst>
                <p:tags r:id="rId30"/>
              </p:custDataLst>
            </p:nvPr>
          </p:nvGrpSpPr>
          <p:grpSpPr bwMode="auto">
            <a:xfrm>
              <a:off x="1104" y="3222"/>
              <a:ext cx="132" cy="132"/>
              <a:chOff x="4495" y="1198"/>
              <a:chExt cx="160" cy="160"/>
            </a:xfrm>
          </p:grpSpPr>
          <p:sp>
            <p:nvSpPr>
              <p:cNvPr id="1107" name="Oval 83" hidden="1"/>
              <p:cNvSpPr>
                <a:spLocks noChangeAspect="1" noChangeArrowheads="1"/>
              </p:cNvSpPr>
              <p:nvPr>
                <p:custDataLst>
                  <p:tags r:id="rId34"/>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8" name="Arc 84" hidden="1"/>
              <p:cNvSpPr>
                <a:spLocks noChangeAspect="1"/>
              </p:cNvSpPr>
              <p:nvPr>
                <p:custDataLst>
                  <p:tags r:id="rId35"/>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3100" name="MoonLegend5" hidden="1"/>
            <p:cNvGrpSpPr>
              <a:grpSpLocks noChangeAspect="1"/>
            </p:cNvGrpSpPr>
            <p:nvPr>
              <p:custDataLst>
                <p:tags r:id="rId31"/>
              </p:custDataLst>
            </p:nvPr>
          </p:nvGrpSpPr>
          <p:grpSpPr bwMode="auto">
            <a:xfrm>
              <a:off x="1104" y="3395"/>
              <a:ext cx="132" cy="132"/>
              <a:chOff x="4495" y="1440"/>
              <a:chExt cx="160" cy="160"/>
            </a:xfrm>
          </p:grpSpPr>
          <p:sp>
            <p:nvSpPr>
              <p:cNvPr id="1110" name="Oval 86" hidden="1"/>
              <p:cNvSpPr>
                <a:spLocks noChangeAspect="1" noChangeArrowheads="1"/>
              </p:cNvSpPr>
              <p:nvPr>
                <p:custDataLst>
                  <p:tags r:id="rId32"/>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11" name="Oval 87" hidden="1"/>
              <p:cNvSpPr>
                <a:spLocks noChangeAspect="1" noChangeArrowheads="1"/>
              </p:cNvSpPr>
              <p:nvPr>
                <p:custDataLst>
                  <p:tags r:id="rId33"/>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sz="1300"/>
              </a:p>
            </p:txBody>
          </p:sp>
        </p:grpSp>
        <p:sp>
          <p:nvSpPr>
            <p:cNvPr id="1112"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113"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114"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115"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sp>
          <p:nvSpPr>
            <p:cNvPr id="1116"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Legend5</a:t>
              </a:r>
              <a:endParaRPr lang="en-ZA" sz="1200">
                <a:solidFill>
                  <a:schemeClr val="tx1"/>
                </a:solidFill>
              </a:endParaRPr>
            </a:p>
          </p:txBody>
        </p:sp>
      </p:grpSp>
      <p:grpSp>
        <p:nvGrpSpPr>
          <p:cNvPr id="3082" name="Sticker" hidden="1"/>
          <p:cNvGrpSpPr>
            <a:grpSpLocks/>
          </p:cNvGrpSpPr>
          <p:nvPr>
            <p:custDataLst>
              <p:tags r:id="rId19"/>
            </p:custDataLst>
          </p:nvPr>
        </p:nvGrpSpPr>
        <p:grpSpPr bwMode="auto">
          <a:xfrm>
            <a:off x="7740643" y="1014415"/>
            <a:ext cx="1096961" cy="214313"/>
            <a:chOff x="4876" y="639"/>
            <a:chExt cx="691" cy="135"/>
          </a:xfrm>
        </p:grpSpPr>
        <p:cxnSp>
          <p:nvCxnSpPr>
            <p:cNvPr id="3093" name="AutoShape 94" hidden="1"/>
            <p:cNvCxnSpPr>
              <a:cxnSpLocks noChangeShapeType="1"/>
              <a:stCxn id="1119" idx="4"/>
              <a:endCxn id="1119" idx="6"/>
            </p:cNvCxnSpPr>
            <p:nvPr/>
          </p:nvCxnSpPr>
          <p:spPr bwMode="auto">
            <a:xfrm rot="16200000" flipH="1">
              <a:off x="5222" y="428"/>
              <a:ext cx="1" cy="689"/>
            </a:xfrm>
            <a:prstGeom prst="straightConnector1">
              <a:avLst/>
            </a:prstGeom>
            <a:noFill/>
            <a:ln w="25400">
              <a:solidFill>
                <a:srgbClr val="808080"/>
              </a:solidFill>
              <a:round/>
              <a:headEnd/>
              <a:tailEnd/>
            </a:ln>
          </p:spPr>
        </p:cxnSp>
        <p:sp>
          <p:nvSpPr>
            <p:cNvPr id="1119" name="AutoShape 95"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chemeClr val="tx2"/>
                </a:buClr>
                <a:defRPr/>
              </a:pPr>
              <a:r>
                <a:rPr lang="en-ZA" sz="1200" smtClean="0">
                  <a:solidFill>
                    <a:srgbClr val="808080"/>
                  </a:solidFill>
                </a:rPr>
                <a:t>ILLUSTRATIVE</a:t>
              </a:r>
              <a:endParaRPr lang="en-ZA" sz="1200">
                <a:solidFill>
                  <a:srgbClr val="808080"/>
                </a:solidFill>
              </a:endParaRPr>
            </a:p>
          </p:txBody>
        </p:sp>
        <p:cxnSp>
          <p:nvCxnSpPr>
            <p:cNvPr id="3095" name="AutoShape 96" hidden="1"/>
            <p:cNvCxnSpPr>
              <a:cxnSpLocks noChangeShapeType="1"/>
              <a:stCxn id="1119" idx="2"/>
              <a:endCxn id="1119" idx="4"/>
            </p:cNvCxnSpPr>
            <p:nvPr/>
          </p:nvCxnSpPr>
          <p:spPr bwMode="auto">
            <a:xfrm rot="16200000" flipH="1">
              <a:off x="4810" y="706"/>
              <a:ext cx="134" cy="1"/>
            </a:xfrm>
            <a:prstGeom prst="straightConnector1">
              <a:avLst/>
            </a:prstGeom>
            <a:noFill/>
            <a:ln w="9525">
              <a:solidFill>
                <a:srgbClr val="808080"/>
              </a:solidFill>
              <a:round/>
              <a:headEnd/>
              <a:tailEnd/>
            </a:ln>
          </p:spPr>
        </p:cxnSp>
      </p:grpSp>
      <p:sp>
        <p:nvSpPr>
          <p:cNvPr id="1123" name="doc id" hidden="1"/>
          <p:cNvSpPr>
            <a:spLocks noChangeArrowheads="1"/>
          </p:cNvSpPr>
          <p:nvPr>
            <p:custDataLst>
              <p:tags r:id="rId20"/>
            </p:custDataLst>
          </p:nvPr>
        </p:nvSpPr>
        <p:spPr bwMode="auto">
          <a:xfrm>
            <a:off x="8010525" y="47625"/>
            <a:ext cx="995363" cy="107722"/>
          </a:xfrm>
          <a:prstGeom prst="rect">
            <a:avLst/>
          </a:prstGeom>
          <a:noFill/>
          <a:ln w="9525">
            <a:noFill/>
            <a:miter lim="800000"/>
            <a:headEnd/>
            <a:tailEnd/>
          </a:ln>
          <a:effectLst/>
        </p:spPr>
        <p:txBody>
          <a:bodyPr lIns="0" tIns="0" rIns="0" bIns="0">
            <a:spAutoFit/>
          </a:bodyPr>
          <a:lstStyle/>
          <a:p>
            <a:pPr algn="r" defTabSz="895350">
              <a:defRPr/>
            </a:pPr>
            <a:r>
              <a:rPr lang="en-ZA" sz="700" smtClean="0">
                <a:solidFill>
                  <a:srgbClr val="000000"/>
                </a:solidFill>
              </a:rPr>
              <a:t>TVM-AAA123-20091218-</a:t>
            </a:r>
            <a:endParaRPr lang="en-ZA" sz="700">
              <a:solidFill>
                <a:srgbClr val="000000"/>
              </a:solidFill>
            </a:endParaRPr>
          </a:p>
        </p:txBody>
      </p:sp>
      <p:grpSp>
        <p:nvGrpSpPr>
          <p:cNvPr id="3084" name="ACET" hidden="1"/>
          <p:cNvGrpSpPr>
            <a:grpSpLocks/>
          </p:cNvGrpSpPr>
          <p:nvPr>
            <p:custDataLst>
              <p:tags r:id="rId21"/>
            </p:custDataLst>
          </p:nvPr>
        </p:nvGrpSpPr>
        <p:grpSpPr bwMode="auto">
          <a:xfrm>
            <a:off x="1452563" y="1333500"/>
            <a:ext cx="4264025" cy="508000"/>
            <a:chOff x="915" y="710"/>
            <a:chExt cx="2686" cy="320"/>
          </a:xfrm>
        </p:grpSpPr>
        <p:cxnSp>
          <p:nvCxnSpPr>
            <p:cNvPr id="3091" name="AutoShape 103" hidden="1"/>
            <p:cNvCxnSpPr>
              <a:cxnSpLocks noChangeShapeType="1"/>
              <a:stCxn id="1128" idx="4"/>
              <a:endCxn id="1128" idx="6"/>
            </p:cNvCxnSpPr>
            <p:nvPr/>
          </p:nvCxnSpPr>
          <p:spPr bwMode="auto">
            <a:xfrm>
              <a:off x="915" y="1030"/>
              <a:ext cx="2686" cy="0"/>
            </a:xfrm>
            <a:prstGeom prst="straightConnector1">
              <a:avLst/>
            </a:prstGeom>
            <a:noFill/>
            <a:ln w="9525">
              <a:solidFill>
                <a:schemeClr val="tx1"/>
              </a:solidFill>
              <a:round/>
              <a:headEnd/>
              <a:tailEnd/>
            </a:ln>
          </p:spPr>
        </p:cxnSp>
        <p:sp>
          <p:nvSpPr>
            <p:cNvPr id="1128" name="AutoShape 10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ZA" sz="1600" b="1" smtClean="0">
                  <a:solidFill>
                    <a:schemeClr val="tx1"/>
                  </a:solidFill>
                </a:rPr>
                <a:t>Title</a:t>
              </a:r>
            </a:p>
            <a:p>
              <a:pPr>
                <a:defRPr/>
              </a:pPr>
              <a:r>
                <a:rPr lang="en-ZA" sz="1600" smtClean="0">
                  <a:solidFill>
                    <a:srgbClr val="808080"/>
                  </a:solidFill>
                </a:rPr>
                <a:t>Unit of measure</a:t>
              </a:r>
              <a:endParaRPr lang="en-ZA" sz="1600">
                <a:solidFill>
                  <a:srgbClr val="808080"/>
                </a:solidFill>
              </a:endParaRPr>
            </a:p>
          </p:txBody>
        </p:sp>
      </p:grpSp>
      <p:sp>
        <p:nvSpPr>
          <p:cNvPr id="1129" name="Working Draft" hidden="1"/>
          <p:cNvSpPr txBox="1">
            <a:spLocks noChangeArrowheads="1"/>
          </p:cNvSpPr>
          <p:nvPr>
            <p:custDataLst>
              <p:tags r:id="rId22"/>
            </p:custDataLst>
          </p:nvPr>
        </p:nvSpPr>
        <p:spPr bwMode="auto">
          <a:xfrm rot="5400000">
            <a:off x="8078639" y="3042315"/>
            <a:ext cx="2000548"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Last Modified 3/29/2011 10:52:32 AM India Standard Time</a:t>
            </a:r>
            <a:endParaRPr lang="en-ZA" sz="1600">
              <a:solidFill>
                <a:schemeClr val="tx1"/>
              </a:solidFill>
            </a:endParaRPr>
          </a:p>
        </p:txBody>
      </p:sp>
      <p:sp>
        <p:nvSpPr>
          <p:cNvPr id="1130" name="Printed" hidden="1"/>
          <p:cNvSpPr txBox="1">
            <a:spLocks noChangeArrowheads="1"/>
          </p:cNvSpPr>
          <p:nvPr>
            <p:custDataLst>
              <p:tags r:id="rId23"/>
            </p:custDataLst>
          </p:nvPr>
        </p:nvSpPr>
        <p:spPr bwMode="auto">
          <a:xfrm rot="5400000">
            <a:off x="8544312" y="4463127"/>
            <a:ext cx="1069203"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Printed 3/28/2011 11:06:35 AM</a:t>
            </a:r>
            <a:endParaRPr lang="en-ZA" sz="1600">
              <a:solidFill>
                <a:schemeClr val="tx1"/>
              </a:solidFill>
            </a:endParaRPr>
          </a:p>
        </p:txBody>
      </p:sp>
      <p:pic>
        <p:nvPicPr>
          <p:cNvPr id="3087" name="Picture 140"/>
          <p:cNvPicPr>
            <a:picLocks noChangeArrowheads="1"/>
          </p:cNvPicPr>
          <p:nvPr>
            <p:custDataLst>
              <p:tags r:id="rId24"/>
            </p:custDataLst>
          </p:nvPr>
        </p:nvPicPr>
        <p:blipFill>
          <a:blip r:embed="rId44" cstate="print"/>
          <a:srcRect/>
          <a:stretch>
            <a:fillRect/>
          </a:stretch>
        </p:blipFill>
        <p:spPr bwMode="auto">
          <a:xfrm>
            <a:off x="7662863" y="341313"/>
            <a:ext cx="1173162" cy="295275"/>
          </a:xfrm>
          <a:prstGeom prst="rect">
            <a:avLst/>
          </a:prstGeom>
          <a:noFill/>
          <a:ln w="19050">
            <a:noFill/>
            <a:miter lim="800000"/>
            <a:headEnd/>
            <a:tailEnd/>
          </a:ln>
        </p:spPr>
      </p:pic>
      <p:sp>
        <p:nvSpPr>
          <p:cNvPr id="3088" name="McK 1. Slide Placeholder"/>
          <p:cNvSpPr>
            <a:spLocks noGrp="1" noChangeArrowheads="1"/>
          </p:cNvSpPr>
          <p:nvPr>
            <p:ph type="title"/>
            <p:custDataLst>
              <p:tags r:id="rId2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3089" name="Rectangle 3"/>
          <p:cNvSpPr>
            <a:spLocks noGrp="1" noChangeArrowheads="1"/>
          </p:cNvSpPr>
          <p:nvPr>
            <p:ph type="body" idx="1"/>
            <p:custDataLst>
              <p:tags r:id="rId26"/>
            </p:custDataLst>
          </p:nvPr>
        </p:nvSpPr>
        <p:spPr bwMode="auto">
          <a:xfrm>
            <a:off x="436563" y="1890713"/>
            <a:ext cx="6784975"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59" name="Slide Number Placeholder 3"/>
          <p:cNvSpPr>
            <a:spLocks noGrp="1"/>
          </p:cNvSpPr>
          <p:nvPr>
            <p:ph type="sldNum" sz="quarter" idx="4"/>
          </p:nvPr>
        </p:nvSpPr>
        <p:spPr bwMode="auto">
          <a:xfrm>
            <a:off x="8720138" y="6569075"/>
            <a:ext cx="198437" cy="152400"/>
          </a:xfrm>
          <a:prstGeom prst="rect">
            <a:avLst/>
          </a:prstGeom>
          <a:ln algn="ctr">
            <a:miter lim="800000"/>
            <a:headEnd/>
            <a:tailEnd/>
          </a:ln>
        </p:spPr>
        <p:txBody>
          <a:bodyPr vert="horz" wrap="square" lIns="0" tIns="0" rIns="0" bIns="0" numCol="1" anchor="b" anchorCtr="0" compatLnSpc="1">
            <a:prstTxWarp prst="textNoShape">
              <a:avLst/>
            </a:prstTxWarp>
            <a:spAutoFit/>
          </a:bodyPr>
          <a:lstStyle>
            <a:lvl1pPr algn="r">
              <a:defRPr sz="1000">
                <a:solidFill>
                  <a:srgbClr val="83725B"/>
                </a:solidFill>
                <a:latin typeface="Arial" charset="0"/>
                <a:cs typeface="Arial" charset="0"/>
              </a:defRPr>
            </a:lvl1pPr>
          </a:lstStyle>
          <a:p>
            <a:pPr>
              <a:defRPr/>
            </a:pPr>
            <a:fld id="{974E538F-F26C-474E-A911-B82D741AAFB2}" type="slidenum">
              <a:rPr lang="en-ZA" smtClean="0"/>
              <a:pPr>
                <a:defRPr/>
              </a:pPr>
              <a:t>‹#›</a:t>
            </a:fld>
            <a:r>
              <a:rPr lang="en-ZA" smtClean="0"/>
              <a:t> </a:t>
            </a:r>
            <a:endParaRPr lang="en-ZA"/>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spd="slow">
    <p:fade/>
  </p:transition>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eaLnBrk="0" fontAlgn="base" hangingPunct="0">
        <a:lnSpc>
          <a:spcPct val="85000"/>
        </a:lnSpc>
        <a:spcBef>
          <a:spcPct val="0"/>
        </a:spcBef>
        <a:spcAft>
          <a:spcPct val="0"/>
        </a:spcAft>
        <a:defRPr sz="2400">
          <a:solidFill>
            <a:schemeClr val="bg1"/>
          </a:solidFill>
          <a:latin typeface="Arial" charset="0"/>
          <a:cs typeface="Arial" charset="0"/>
        </a:defRPr>
      </a:lvl6pPr>
      <a:lvl7pPr marL="914400" algn="l" rtl="0" eaLnBrk="0" fontAlgn="base" hangingPunct="0">
        <a:lnSpc>
          <a:spcPct val="85000"/>
        </a:lnSpc>
        <a:spcBef>
          <a:spcPct val="0"/>
        </a:spcBef>
        <a:spcAft>
          <a:spcPct val="0"/>
        </a:spcAft>
        <a:defRPr sz="2400">
          <a:solidFill>
            <a:schemeClr val="bg1"/>
          </a:solidFill>
          <a:latin typeface="Arial" charset="0"/>
          <a:cs typeface="Arial" charset="0"/>
        </a:defRPr>
      </a:lvl7pPr>
      <a:lvl8pPr marL="1371600" algn="l" rtl="0" eaLnBrk="0" fontAlgn="base" hangingPunct="0">
        <a:lnSpc>
          <a:spcPct val="85000"/>
        </a:lnSpc>
        <a:spcBef>
          <a:spcPct val="0"/>
        </a:spcBef>
        <a:spcAft>
          <a:spcPct val="0"/>
        </a:spcAft>
        <a:defRPr sz="2400">
          <a:solidFill>
            <a:schemeClr val="bg1"/>
          </a:solidFill>
          <a:latin typeface="Arial" charset="0"/>
          <a:cs typeface="Arial" charset="0"/>
        </a:defRPr>
      </a:lvl8pPr>
      <a:lvl9pPr marL="1828800" algn="l" rtl="0" eaLnBrk="0" fontAlgn="base" hangingPunct="0">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8" name="AutoShape 2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67" name="think-cell Slide" r:id="rId43" imgW="0" imgH="0" progId="TCLayout.ActiveDocument.1">
                  <p:embed/>
                </p:oleObj>
              </mc:Choice>
              <mc:Fallback>
                <p:oleObj name="think-cell Slide" r:id="rId43" imgW="0" imgH="0" progId="TCLayout.ActiveDocument.1">
                  <p:embed/>
                  <p:pic>
                    <p:nvPicPr>
                      <p:cNvPr id="0" name="AutoShape 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0" name="Picture 142"/>
          <p:cNvPicPr>
            <a:picLocks noChangeArrowheads="1"/>
          </p:cNvPicPr>
          <p:nvPr>
            <p:custDataLst>
              <p:tags r:id="rId14"/>
            </p:custDataLst>
          </p:nvPr>
        </p:nvPicPr>
        <p:blipFill>
          <a:blip r:embed="rId44" cstate="print"/>
          <a:srcRect/>
          <a:stretch>
            <a:fillRect/>
          </a:stretch>
        </p:blipFill>
        <p:spPr bwMode="auto">
          <a:xfrm>
            <a:off x="0" y="0"/>
            <a:ext cx="7591425" cy="969963"/>
          </a:xfrm>
          <a:prstGeom prst="rect">
            <a:avLst/>
          </a:prstGeom>
          <a:noFill/>
          <a:ln w="19050">
            <a:noFill/>
            <a:miter lim="800000"/>
            <a:headEnd/>
            <a:tailEnd/>
          </a:ln>
        </p:spPr>
      </p:pic>
      <p:sp>
        <p:nvSpPr>
          <p:cNvPr id="4101"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4102" name="Rectangle 3"/>
          <p:cNvSpPr>
            <a:spLocks noGrp="1" noChangeArrowheads="1"/>
          </p:cNvSpPr>
          <p:nvPr>
            <p:ph type="body" idx="1"/>
            <p:custDataLst>
              <p:tags r:id="rId16"/>
            </p:custDataLst>
          </p:nvPr>
        </p:nvSpPr>
        <p:spPr bwMode="auto">
          <a:xfrm>
            <a:off x="436563" y="1890713"/>
            <a:ext cx="6784975"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63" name="Rectangle 39"/>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a:solidFill>
                  <a:srgbClr val="83725B"/>
                </a:solidFill>
                <a:latin typeface="+mn-lt"/>
                <a:cs typeface="+mn-cs"/>
              </a:defRPr>
            </a:lvl1pPr>
          </a:lstStyle>
          <a:p>
            <a:pPr>
              <a:defRPr/>
            </a:pPr>
            <a:fld id="{8EE76941-B936-4614-8845-1FC4AACDD368}" type="slidenum">
              <a:rPr lang="en-ZA" smtClean="0"/>
              <a:pPr>
                <a:defRPr/>
              </a:pPr>
              <a:t>‹#›</a:t>
            </a:fld>
            <a:endParaRPr lang="en-ZA"/>
          </a:p>
        </p:txBody>
      </p:sp>
      <p:sp>
        <p:nvSpPr>
          <p:cNvPr id="1074" name="McK 2. Unit of measure" hidden="1"/>
          <p:cNvSpPr txBox="1">
            <a:spLocks noChangeArrowheads="1"/>
          </p:cNvSpPr>
          <p:nvPr>
            <p:custDataLst>
              <p:tags r:id="rId18"/>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ZA" sz="1600" b="1" smtClean="0">
                <a:solidFill>
                  <a:srgbClr val="808080"/>
                </a:solidFill>
              </a:rPr>
              <a:t>Unit of measure</a:t>
            </a:r>
            <a:endParaRPr lang="en-ZA" sz="1600" b="1">
              <a:solidFill>
                <a:srgbClr val="808080"/>
              </a:solidFill>
            </a:endParaRPr>
          </a:p>
        </p:txBody>
      </p:sp>
      <p:grpSp>
        <p:nvGrpSpPr>
          <p:cNvPr id="4105" name="McK Slide Elements"/>
          <p:cNvGrpSpPr>
            <a:grpSpLocks/>
          </p:cNvGrpSpPr>
          <p:nvPr userDrawn="1"/>
        </p:nvGrpSpPr>
        <p:grpSpPr bwMode="auto">
          <a:xfrm>
            <a:off x="200025" y="6223000"/>
            <a:ext cx="6985000" cy="349250"/>
            <a:chOff x="126" y="3920"/>
            <a:chExt cx="4400" cy="220"/>
          </a:xfrm>
        </p:grpSpPr>
        <p:sp>
          <p:nvSpPr>
            <p:cNvPr id="1076"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ZA" sz="1000" smtClean="0">
                  <a:solidFill>
                    <a:schemeClr val="tx1"/>
                  </a:solidFill>
                </a:rPr>
                <a:t>1 Footnote</a:t>
              </a:r>
              <a:endParaRPr lang="en-ZA" sz="1000">
                <a:solidFill>
                  <a:schemeClr val="tx1"/>
                </a:solidFill>
              </a:endParaRPr>
            </a:p>
          </p:txBody>
        </p:sp>
        <p:sp>
          <p:nvSpPr>
            <p:cNvPr id="1077"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ZA" sz="1000" smtClean="0">
                  <a:solidFill>
                    <a:schemeClr val="tx1"/>
                  </a:solidFill>
                </a:rPr>
                <a:t>SOURCE: Source</a:t>
              </a:r>
              <a:endParaRPr lang="en-ZA" sz="1000">
                <a:solidFill>
                  <a:schemeClr val="tx1"/>
                </a:solidFill>
              </a:endParaRPr>
            </a:p>
          </p:txBody>
        </p:sp>
      </p:grpSp>
      <p:grpSp>
        <p:nvGrpSpPr>
          <p:cNvPr id="4106" name="LegendBoxes" hidden="1"/>
          <p:cNvGrpSpPr>
            <a:grpSpLocks/>
          </p:cNvGrpSpPr>
          <p:nvPr>
            <p:custDataLst>
              <p:tags r:id="rId19"/>
            </p:custDataLst>
          </p:nvPr>
        </p:nvGrpSpPr>
        <p:grpSpPr bwMode="auto">
          <a:xfrm>
            <a:off x="7993063" y="1012825"/>
            <a:ext cx="849312" cy="977899"/>
            <a:chOff x="3394" y="518"/>
            <a:chExt cx="535" cy="616"/>
          </a:xfrm>
        </p:grpSpPr>
        <p:sp>
          <p:nvSpPr>
            <p:cNvPr id="1081"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sz="1300"/>
            </a:p>
          </p:txBody>
        </p:sp>
        <p:sp>
          <p:nvSpPr>
            <p:cNvPr id="1082"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sz="1300"/>
            </a:p>
          </p:txBody>
        </p:sp>
        <p:sp>
          <p:nvSpPr>
            <p:cNvPr id="1083"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sz="1300"/>
            </a:p>
          </p:txBody>
        </p:sp>
        <p:sp>
          <p:nvSpPr>
            <p:cNvPr id="4"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sz="1300"/>
            </a:p>
          </p:txBody>
        </p:sp>
        <p:sp>
          <p:nvSpPr>
            <p:cNvPr id="1085"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2"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3"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088"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grpSp>
      <p:grpSp>
        <p:nvGrpSpPr>
          <p:cNvPr id="4107" name="LegendLines" hidden="1"/>
          <p:cNvGrpSpPr>
            <a:grpSpLocks/>
          </p:cNvGrpSpPr>
          <p:nvPr>
            <p:custDataLst>
              <p:tags r:id="rId20"/>
            </p:custDataLst>
          </p:nvPr>
        </p:nvGrpSpPr>
        <p:grpSpPr bwMode="auto">
          <a:xfrm>
            <a:off x="7675563" y="1012822"/>
            <a:ext cx="1166812" cy="708024"/>
            <a:chOff x="2411" y="2749"/>
            <a:chExt cx="735" cy="446"/>
          </a:xfrm>
        </p:grpSpPr>
        <p:sp>
          <p:nvSpPr>
            <p:cNvPr id="1090"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sz="1300"/>
            </a:p>
          </p:txBody>
        </p:sp>
        <p:sp>
          <p:nvSpPr>
            <p:cNvPr id="109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sz="1300"/>
            </a:p>
          </p:txBody>
        </p:sp>
        <p:sp>
          <p:nvSpPr>
            <p:cNvPr id="5"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sz="1300"/>
            </a:p>
          </p:txBody>
        </p:sp>
        <p:sp>
          <p:nvSpPr>
            <p:cNvPr id="1093"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094"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095"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grpSp>
      <p:grpSp>
        <p:nvGrpSpPr>
          <p:cNvPr id="4108" name="LegendMoons" hidden="1"/>
          <p:cNvGrpSpPr>
            <a:grpSpLocks/>
          </p:cNvGrpSpPr>
          <p:nvPr>
            <p:custDataLst>
              <p:tags r:id="rId21"/>
            </p:custDataLst>
          </p:nvPr>
        </p:nvGrpSpPr>
        <p:grpSpPr bwMode="auto">
          <a:xfrm>
            <a:off x="7913688" y="1014413"/>
            <a:ext cx="928687" cy="1306512"/>
            <a:chOff x="1104" y="2704"/>
            <a:chExt cx="585" cy="823"/>
          </a:xfrm>
        </p:grpSpPr>
        <p:grpSp>
          <p:nvGrpSpPr>
            <p:cNvPr id="4120" name="MoonLegend1" hidden="1"/>
            <p:cNvGrpSpPr>
              <a:grpSpLocks noChangeAspect="1"/>
            </p:cNvGrpSpPr>
            <p:nvPr>
              <p:custDataLst>
                <p:tags r:id="rId28"/>
              </p:custDataLst>
            </p:nvPr>
          </p:nvGrpSpPr>
          <p:grpSpPr bwMode="auto">
            <a:xfrm>
              <a:off x="1104" y="2704"/>
              <a:ext cx="132" cy="132"/>
              <a:chOff x="4533" y="183"/>
              <a:chExt cx="144" cy="144"/>
            </a:xfrm>
          </p:grpSpPr>
          <p:sp>
            <p:nvSpPr>
              <p:cNvPr id="1098" name="Oval 74" hidden="1"/>
              <p:cNvSpPr>
                <a:spLocks noChangeAspect="1" noChangeArrowheads="1"/>
              </p:cNvSpPr>
              <p:nvPr>
                <p:custDataLst>
                  <p:tags r:id="rId41"/>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099" name="Arc 75" hidden="1"/>
              <p:cNvSpPr>
                <a:spLocks noChangeAspect="1"/>
              </p:cNvSpPr>
              <p:nvPr>
                <p:custDataLst>
                  <p:tags r:id="rId4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4121" name="MoonLegend2" hidden="1"/>
            <p:cNvGrpSpPr>
              <a:grpSpLocks noChangeAspect="1"/>
            </p:cNvGrpSpPr>
            <p:nvPr>
              <p:custDataLst>
                <p:tags r:id="rId29"/>
              </p:custDataLst>
            </p:nvPr>
          </p:nvGrpSpPr>
          <p:grpSpPr bwMode="auto">
            <a:xfrm>
              <a:off x="1104" y="2876"/>
              <a:ext cx="132" cy="132"/>
              <a:chOff x="1694" y="2044"/>
              <a:chExt cx="160" cy="160"/>
            </a:xfrm>
          </p:grpSpPr>
          <p:sp>
            <p:nvSpPr>
              <p:cNvPr id="1101" name="Oval 77" hidden="1"/>
              <p:cNvSpPr>
                <a:spLocks noChangeAspect="1" noChangeArrowheads="1"/>
              </p:cNvSpPr>
              <p:nvPr>
                <p:custDataLst>
                  <p:tags r:id="rId39"/>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2" name="Arc 78" hidden="1"/>
              <p:cNvSpPr>
                <a:spLocks noChangeAspect="1"/>
              </p:cNvSpPr>
              <p:nvPr>
                <p:custDataLst>
                  <p:tags r:id="rId4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4122" name="MoonLegend3" hidden="1"/>
            <p:cNvGrpSpPr>
              <a:grpSpLocks noChangeAspect="1"/>
            </p:cNvGrpSpPr>
            <p:nvPr>
              <p:custDataLst>
                <p:tags r:id="rId30"/>
              </p:custDataLst>
            </p:nvPr>
          </p:nvGrpSpPr>
          <p:grpSpPr bwMode="auto">
            <a:xfrm>
              <a:off x="1104" y="3049"/>
              <a:ext cx="132" cy="132"/>
              <a:chOff x="4495" y="897"/>
              <a:chExt cx="160" cy="160"/>
            </a:xfrm>
          </p:grpSpPr>
          <p:sp>
            <p:nvSpPr>
              <p:cNvPr id="1104" name="Oval 80" hidden="1"/>
              <p:cNvSpPr>
                <a:spLocks noChangeAspect="1" noChangeArrowheads="1"/>
              </p:cNvSpPr>
              <p:nvPr>
                <p:custDataLst>
                  <p:tags r:id="rId37"/>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5" name="Arc 81" hidden="1"/>
              <p:cNvSpPr>
                <a:spLocks noChangeAspect="1"/>
              </p:cNvSpPr>
              <p:nvPr>
                <p:custDataLst>
                  <p:tags r:id="rId3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4123" name="MoonLegend4" hidden="1"/>
            <p:cNvGrpSpPr>
              <a:grpSpLocks noChangeAspect="1"/>
            </p:cNvGrpSpPr>
            <p:nvPr>
              <p:custDataLst>
                <p:tags r:id="rId31"/>
              </p:custDataLst>
            </p:nvPr>
          </p:nvGrpSpPr>
          <p:grpSpPr bwMode="auto">
            <a:xfrm>
              <a:off x="1104" y="3222"/>
              <a:ext cx="132" cy="132"/>
              <a:chOff x="4495" y="1198"/>
              <a:chExt cx="160" cy="160"/>
            </a:xfrm>
          </p:grpSpPr>
          <p:sp>
            <p:nvSpPr>
              <p:cNvPr id="1107" name="Oval 83" hidden="1"/>
              <p:cNvSpPr>
                <a:spLocks noChangeAspect="1" noChangeArrowheads="1"/>
              </p:cNvSpPr>
              <p:nvPr>
                <p:custDataLst>
                  <p:tags r:id="rId35"/>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8" name="Arc 84" hidden="1"/>
              <p:cNvSpPr>
                <a:spLocks noChangeAspect="1"/>
              </p:cNvSpPr>
              <p:nvPr>
                <p:custDataLst>
                  <p:tags r:id="rId3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4124" name="MoonLegend5" hidden="1"/>
            <p:cNvGrpSpPr>
              <a:grpSpLocks noChangeAspect="1"/>
            </p:cNvGrpSpPr>
            <p:nvPr>
              <p:custDataLst>
                <p:tags r:id="rId32"/>
              </p:custDataLst>
            </p:nvPr>
          </p:nvGrpSpPr>
          <p:grpSpPr bwMode="auto">
            <a:xfrm>
              <a:off x="1104" y="3395"/>
              <a:ext cx="132" cy="132"/>
              <a:chOff x="4495" y="1440"/>
              <a:chExt cx="160" cy="160"/>
            </a:xfrm>
          </p:grpSpPr>
          <p:sp>
            <p:nvSpPr>
              <p:cNvPr id="1110" name="Oval 86" hidden="1"/>
              <p:cNvSpPr>
                <a:spLocks noChangeAspect="1" noChangeArrowheads="1"/>
              </p:cNvSpPr>
              <p:nvPr>
                <p:custDataLst>
                  <p:tags r:id="rId33"/>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11" name="Oval 87" hidden="1"/>
              <p:cNvSpPr>
                <a:spLocks noChangeAspect="1" noChangeArrowheads="1"/>
              </p:cNvSpPr>
              <p:nvPr>
                <p:custDataLst>
                  <p:tags r:id="rId34"/>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sz="1300"/>
              </a:p>
            </p:txBody>
          </p:sp>
        </p:grpSp>
        <p:sp>
          <p:nvSpPr>
            <p:cNvPr id="1112"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113"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114"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115"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sp>
          <p:nvSpPr>
            <p:cNvPr id="1116"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Legend5</a:t>
              </a:r>
              <a:endParaRPr lang="en-ZA" sz="1200">
                <a:solidFill>
                  <a:schemeClr val="tx1"/>
                </a:solidFill>
              </a:endParaRPr>
            </a:p>
          </p:txBody>
        </p:sp>
      </p:grpSp>
      <p:grpSp>
        <p:nvGrpSpPr>
          <p:cNvPr id="4109" name="Sticker" hidden="1"/>
          <p:cNvGrpSpPr>
            <a:grpSpLocks/>
          </p:cNvGrpSpPr>
          <p:nvPr>
            <p:custDataLst>
              <p:tags r:id="rId22"/>
            </p:custDataLst>
          </p:nvPr>
        </p:nvGrpSpPr>
        <p:grpSpPr bwMode="auto">
          <a:xfrm>
            <a:off x="7740643" y="1014415"/>
            <a:ext cx="1096961" cy="214313"/>
            <a:chOff x="4876" y="639"/>
            <a:chExt cx="691" cy="135"/>
          </a:xfrm>
        </p:grpSpPr>
        <p:cxnSp>
          <p:nvCxnSpPr>
            <p:cNvPr id="4117" name="AutoShape 94" hidden="1"/>
            <p:cNvCxnSpPr>
              <a:cxnSpLocks noChangeShapeType="1"/>
              <a:stCxn id="1119" idx="4"/>
              <a:endCxn id="1119" idx="6"/>
            </p:cNvCxnSpPr>
            <p:nvPr/>
          </p:nvCxnSpPr>
          <p:spPr bwMode="auto">
            <a:xfrm rot="16200000" flipH="1">
              <a:off x="5222" y="428"/>
              <a:ext cx="1" cy="689"/>
            </a:xfrm>
            <a:prstGeom prst="straightConnector1">
              <a:avLst/>
            </a:prstGeom>
            <a:noFill/>
            <a:ln w="25400">
              <a:solidFill>
                <a:srgbClr val="808080"/>
              </a:solidFill>
              <a:round/>
              <a:headEnd/>
              <a:tailEnd/>
            </a:ln>
          </p:spPr>
        </p:cxnSp>
        <p:sp>
          <p:nvSpPr>
            <p:cNvPr id="1119" name="AutoShape 95"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chemeClr val="tx2"/>
                </a:buClr>
                <a:defRPr/>
              </a:pPr>
              <a:r>
                <a:rPr lang="en-ZA" sz="1200" smtClean="0">
                  <a:solidFill>
                    <a:srgbClr val="808080"/>
                  </a:solidFill>
                </a:rPr>
                <a:t>ILLUSTRATIVE</a:t>
              </a:r>
              <a:endParaRPr lang="en-ZA" sz="1200">
                <a:solidFill>
                  <a:srgbClr val="808080"/>
                </a:solidFill>
              </a:endParaRPr>
            </a:p>
          </p:txBody>
        </p:sp>
        <p:cxnSp>
          <p:nvCxnSpPr>
            <p:cNvPr id="4119" name="AutoShape 96" hidden="1"/>
            <p:cNvCxnSpPr>
              <a:cxnSpLocks noChangeShapeType="1"/>
              <a:stCxn id="1119" idx="2"/>
              <a:endCxn id="1119" idx="4"/>
            </p:cNvCxnSpPr>
            <p:nvPr/>
          </p:nvCxnSpPr>
          <p:spPr bwMode="auto">
            <a:xfrm rot="16200000" flipH="1">
              <a:off x="4810" y="706"/>
              <a:ext cx="134" cy="1"/>
            </a:xfrm>
            <a:prstGeom prst="straightConnector1">
              <a:avLst/>
            </a:prstGeom>
            <a:noFill/>
            <a:ln w="9525">
              <a:solidFill>
                <a:srgbClr val="808080"/>
              </a:solidFill>
              <a:round/>
              <a:headEnd/>
              <a:tailEnd/>
            </a:ln>
          </p:spPr>
        </p:cxnSp>
      </p:grpSp>
      <p:sp>
        <p:nvSpPr>
          <p:cNvPr id="1123" name="doc id" hidden="1"/>
          <p:cNvSpPr>
            <a:spLocks noChangeArrowheads="1"/>
          </p:cNvSpPr>
          <p:nvPr>
            <p:custDataLst>
              <p:tags r:id="rId23"/>
            </p:custDataLst>
          </p:nvPr>
        </p:nvSpPr>
        <p:spPr bwMode="auto">
          <a:xfrm>
            <a:off x="8010525" y="47625"/>
            <a:ext cx="995363" cy="107722"/>
          </a:xfrm>
          <a:prstGeom prst="rect">
            <a:avLst/>
          </a:prstGeom>
          <a:noFill/>
          <a:ln w="9525">
            <a:noFill/>
            <a:miter lim="800000"/>
            <a:headEnd/>
            <a:tailEnd/>
          </a:ln>
          <a:effectLst/>
        </p:spPr>
        <p:txBody>
          <a:bodyPr lIns="0" tIns="0" rIns="0" bIns="0">
            <a:spAutoFit/>
          </a:bodyPr>
          <a:lstStyle/>
          <a:p>
            <a:pPr algn="r" defTabSz="895350">
              <a:defRPr/>
            </a:pPr>
            <a:r>
              <a:rPr lang="en-ZA" sz="700" smtClean="0">
                <a:solidFill>
                  <a:srgbClr val="000000"/>
                </a:solidFill>
              </a:rPr>
              <a:t>TVM-AAA123-20091218-</a:t>
            </a:r>
            <a:endParaRPr lang="en-ZA" sz="700">
              <a:solidFill>
                <a:srgbClr val="000000"/>
              </a:solidFill>
            </a:endParaRPr>
          </a:p>
        </p:txBody>
      </p:sp>
      <p:grpSp>
        <p:nvGrpSpPr>
          <p:cNvPr id="4111" name="ACET" hidden="1"/>
          <p:cNvGrpSpPr>
            <a:grpSpLocks/>
          </p:cNvGrpSpPr>
          <p:nvPr>
            <p:custDataLst>
              <p:tags r:id="rId24"/>
            </p:custDataLst>
          </p:nvPr>
        </p:nvGrpSpPr>
        <p:grpSpPr bwMode="auto">
          <a:xfrm>
            <a:off x="1452563" y="1333500"/>
            <a:ext cx="4264025" cy="508000"/>
            <a:chOff x="915" y="710"/>
            <a:chExt cx="2686" cy="320"/>
          </a:xfrm>
        </p:grpSpPr>
        <p:cxnSp>
          <p:nvCxnSpPr>
            <p:cNvPr id="4115" name="AutoShape 103" hidden="1"/>
            <p:cNvCxnSpPr>
              <a:cxnSpLocks noChangeShapeType="1"/>
              <a:stCxn id="1128" idx="4"/>
              <a:endCxn id="1128" idx="6"/>
            </p:cNvCxnSpPr>
            <p:nvPr/>
          </p:nvCxnSpPr>
          <p:spPr bwMode="auto">
            <a:xfrm>
              <a:off x="915" y="1030"/>
              <a:ext cx="2686" cy="0"/>
            </a:xfrm>
            <a:prstGeom prst="straightConnector1">
              <a:avLst/>
            </a:prstGeom>
            <a:noFill/>
            <a:ln w="9525">
              <a:solidFill>
                <a:schemeClr val="tx1"/>
              </a:solidFill>
              <a:round/>
              <a:headEnd/>
              <a:tailEnd/>
            </a:ln>
          </p:spPr>
        </p:cxnSp>
        <p:sp>
          <p:nvSpPr>
            <p:cNvPr id="1128" name="AutoShape 10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ZA" sz="1600" b="1" smtClean="0">
                  <a:solidFill>
                    <a:schemeClr val="tx1"/>
                  </a:solidFill>
                </a:rPr>
                <a:t>Title</a:t>
              </a:r>
            </a:p>
            <a:p>
              <a:pPr>
                <a:defRPr/>
              </a:pPr>
              <a:r>
                <a:rPr lang="en-ZA" sz="1600" smtClean="0">
                  <a:solidFill>
                    <a:srgbClr val="808080"/>
                  </a:solidFill>
                </a:rPr>
                <a:t>Unit of measure</a:t>
              </a:r>
              <a:endParaRPr lang="en-ZA" sz="1600">
                <a:solidFill>
                  <a:srgbClr val="808080"/>
                </a:solidFill>
              </a:endParaRPr>
            </a:p>
          </p:txBody>
        </p:sp>
      </p:grpSp>
      <p:sp>
        <p:nvSpPr>
          <p:cNvPr id="1129" name="Working Draft" hidden="1"/>
          <p:cNvSpPr txBox="1">
            <a:spLocks noChangeArrowheads="1"/>
          </p:cNvSpPr>
          <p:nvPr>
            <p:custDataLst>
              <p:tags r:id="rId25"/>
            </p:custDataLst>
          </p:nvPr>
        </p:nvSpPr>
        <p:spPr bwMode="auto">
          <a:xfrm rot="5400000">
            <a:off x="8078639" y="3042315"/>
            <a:ext cx="2000548"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Last Modified 3/29/2011 10:52:32 AM India Standard Time</a:t>
            </a:r>
            <a:endParaRPr lang="en-ZA" sz="1600">
              <a:solidFill>
                <a:schemeClr val="tx1"/>
              </a:solidFill>
            </a:endParaRPr>
          </a:p>
        </p:txBody>
      </p:sp>
      <p:sp>
        <p:nvSpPr>
          <p:cNvPr id="1130" name="Printed" hidden="1"/>
          <p:cNvSpPr txBox="1">
            <a:spLocks noChangeArrowheads="1"/>
          </p:cNvSpPr>
          <p:nvPr>
            <p:custDataLst>
              <p:tags r:id="rId26"/>
            </p:custDataLst>
          </p:nvPr>
        </p:nvSpPr>
        <p:spPr bwMode="auto">
          <a:xfrm rot="5400000">
            <a:off x="8544312" y="4463127"/>
            <a:ext cx="1069203"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Printed 3/28/2011 11:06:35 AM</a:t>
            </a:r>
            <a:endParaRPr lang="en-ZA" sz="1600">
              <a:solidFill>
                <a:schemeClr val="tx1"/>
              </a:solidFill>
            </a:endParaRPr>
          </a:p>
        </p:txBody>
      </p:sp>
      <p:pic>
        <p:nvPicPr>
          <p:cNvPr id="4114" name="Picture 140"/>
          <p:cNvPicPr>
            <a:picLocks noChangeArrowheads="1"/>
          </p:cNvPicPr>
          <p:nvPr>
            <p:custDataLst>
              <p:tags r:id="rId27"/>
            </p:custDataLst>
          </p:nvPr>
        </p:nvPicPr>
        <p:blipFill>
          <a:blip r:embed="rId45"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55650" name="AutoShape 2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5719" name="think-cell Slide" r:id="rId43" imgW="0" imgH="0" progId="TCLayout.ActiveDocument.1">
                  <p:embed/>
                </p:oleObj>
              </mc:Choice>
              <mc:Fallback>
                <p:oleObj name="think-cell Slide" r:id="rId43" imgW="0" imgH="0" progId="TCLayout.ActiveDocument.1">
                  <p:embed/>
                  <p:pic>
                    <p:nvPicPr>
                      <p:cNvPr id="0" name="AutoShape 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5651" name="Picture 142"/>
          <p:cNvPicPr>
            <a:picLocks noChangeArrowheads="1"/>
          </p:cNvPicPr>
          <p:nvPr>
            <p:custDataLst>
              <p:tags r:id="rId14"/>
            </p:custDataLst>
          </p:nvPr>
        </p:nvPicPr>
        <p:blipFill>
          <a:blip r:embed="rId44" cstate="print"/>
          <a:srcRect/>
          <a:stretch>
            <a:fillRect/>
          </a:stretch>
        </p:blipFill>
        <p:spPr bwMode="auto">
          <a:xfrm>
            <a:off x="0" y="0"/>
            <a:ext cx="7591425" cy="969963"/>
          </a:xfrm>
          <a:prstGeom prst="rect">
            <a:avLst/>
          </a:prstGeom>
          <a:noFill/>
          <a:ln w="19050">
            <a:noFill/>
            <a:miter lim="800000"/>
            <a:headEnd/>
            <a:tailEnd/>
          </a:ln>
        </p:spPr>
      </p:pic>
      <p:sp>
        <p:nvSpPr>
          <p:cNvPr id="155652"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155653" name="Rectangle 3"/>
          <p:cNvSpPr>
            <a:spLocks noGrp="1" noChangeArrowheads="1"/>
          </p:cNvSpPr>
          <p:nvPr>
            <p:ph type="body" idx="1"/>
            <p:custDataLst>
              <p:tags r:id="rId16"/>
            </p:custDataLst>
          </p:nvPr>
        </p:nvSpPr>
        <p:spPr bwMode="auto">
          <a:xfrm>
            <a:off x="436563" y="1890713"/>
            <a:ext cx="6784975"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63" name="Rectangle 39"/>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a:solidFill>
                  <a:srgbClr val="83725B"/>
                </a:solidFill>
                <a:latin typeface="+mn-lt"/>
                <a:cs typeface="+mn-cs"/>
              </a:defRPr>
            </a:lvl1pPr>
          </a:lstStyle>
          <a:p>
            <a:pPr>
              <a:defRPr/>
            </a:pPr>
            <a:fld id="{824E6876-2D4E-4418-B5D3-85876D9D9F35}" type="slidenum">
              <a:rPr lang="en-ZA" smtClean="0"/>
              <a:pPr>
                <a:defRPr/>
              </a:pPr>
              <a:t>‹#›</a:t>
            </a:fld>
            <a:endParaRPr lang="en-ZA"/>
          </a:p>
        </p:txBody>
      </p:sp>
      <p:sp>
        <p:nvSpPr>
          <p:cNvPr id="1074" name="McK 2. Unit of measure" hidden="1"/>
          <p:cNvSpPr txBox="1">
            <a:spLocks noChangeArrowheads="1"/>
          </p:cNvSpPr>
          <p:nvPr>
            <p:custDataLst>
              <p:tags r:id="rId18"/>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ZA" sz="1600" b="1" smtClean="0">
                <a:solidFill>
                  <a:srgbClr val="808080"/>
                </a:solidFill>
              </a:rPr>
              <a:t>Unit of measure</a:t>
            </a:r>
            <a:endParaRPr lang="en-ZA" sz="1600" b="1">
              <a:solidFill>
                <a:srgbClr val="808080"/>
              </a:solidFill>
            </a:endParaRPr>
          </a:p>
        </p:txBody>
      </p:sp>
      <p:grpSp>
        <p:nvGrpSpPr>
          <p:cNvPr id="155656" name="McK Slide Elements"/>
          <p:cNvGrpSpPr>
            <a:grpSpLocks/>
          </p:cNvGrpSpPr>
          <p:nvPr userDrawn="1"/>
        </p:nvGrpSpPr>
        <p:grpSpPr bwMode="auto">
          <a:xfrm>
            <a:off x="200025" y="6223000"/>
            <a:ext cx="6985000" cy="349250"/>
            <a:chOff x="126" y="3920"/>
            <a:chExt cx="4400" cy="220"/>
          </a:xfrm>
        </p:grpSpPr>
        <p:sp>
          <p:nvSpPr>
            <p:cNvPr id="1076"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ZA" sz="1000" smtClean="0">
                  <a:solidFill>
                    <a:schemeClr val="tx1"/>
                  </a:solidFill>
                </a:rPr>
                <a:t>1 Footnote</a:t>
              </a:r>
              <a:endParaRPr lang="en-ZA" sz="1000">
                <a:solidFill>
                  <a:schemeClr val="tx1"/>
                </a:solidFill>
              </a:endParaRPr>
            </a:p>
          </p:txBody>
        </p:sp>
        <p:sp>
          <p:nvSpPr>
            <p:cNvPr id="1077"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ZA" sz="1000" smtClean="0">
                  <a:solidFill>
                    <a:schemeClr val="tx1"/>
                  </a:solidFill>
                </a:rPr>
                <a:t>SOURCE: Source</a:t>
              </a:r>
              <a:endParaRPr lang="en-ZA" sz="1000">
                <a:solidFill>
                  <a:schemeClr val="tx1"/>
                </a:solidFill>
              </a:endParaRPr>
            </a:p>
          </p:txBody>
        </p:sp>
      </p:grpSp>
      <p:grpSp>
        <p:nvGrpSpPr>
          <p:cNvPr id="155659" name="LegendBoxes" hidden="1"/>
          <p:cNvGrpSpPr>
            <a:grpSpLocks/>
          </p:cNvGrpSpPr>
          <p:nvPr>
            <p:custDataLst>
              <p:tags r:id="rId19"/>
            </p:custDataLst>
          </p:nvPr>
        </p:nvGrpSpPr>
        <p:grpSpPr bwMode="auto">
          <a:xfrm>
            <a:off x="7993063" y="1012825"/>
            <a:ext cx="849312" cy="977899"/>
            <a:chOff x="3394" y="518"/>
            <a:chExt cx="535" cy="616"/>
          </a:xfrm>
        </p:grpSpPr>
        <p:sp>
          <p:nvSpPr>
            <p:cNvPr id="1081"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sz="1300"/>
            </a:p>
          </p:txBody>
        </p:sp>
        <p:sp>
          <p:nvSpPr>
            <p:cNvPr id="1082"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sz="1300"/>
            </a:p>
          </p:txBody>
        </p:sp>
        <p:sp>
          <p:nvSpPr>
            <p:cNvPr id="1083"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sz="1300"/>
            </a:p>
          </p:txBody>
        </p:sp>
        <p:sp>
          <p:nvSpPr>
            <p:cNvPr id="4"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sz="1300"/>
            </a:p>
          </p:txBody>
        </p:sp>
        <p:sp>
          <p:nvSpPr>
            <p:cNvPr id="1085"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2"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3"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088"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grpSp>
      <p:grpSp>
        <p:nvGrpSpPr>
          <p:cNvPr id="155668" name="LegendLines" hidden="1"/>
          <p:cNvGrpSpPr>
            <a:grpSpLocks/>
          </p:cNvGrpSpPr>
          <p:nvPr>
            <p:custDataLst>
              <p:tags r:id="rId20"/>
            </p:custDataLst>
          </p:nvPr>
        </p:nvGrpSpPr>
        <p:grpSpPr bwMode="auto">
          <a:xfrm>
            <a:off x="7675563" y="1012822"/>
            <a:ext cx="1166812" cy="708024"/>
            <a:chOff x="2411" y="2749"/>
            <a:chExt cx="735" cy="446"/>
          </a:xfrm>
        </p:grpSpPr>
        <p:sp>
          <p:nvSpPr>
            <p:cNvPr id="1090"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sz="1300"/>
            </a:p>
          </p:txBody>
        </p:sp>
        <p:sp>
          <p:nvSpPr>
            <p:cNvPr id="109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sz="1300"/>
            </a:p>
          </p:txBody>
        </p:sp>
        <p:sp>
          <p:nvSpPr>
            <p:cNvPr id="5"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sz="1300"/>
            </a:p>
          </p:txBody>
        </p:sp>
        <p:sp>
          <p:nvSpPr>
            <p:cNvPr id="1093"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094"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095"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grpSp>
      <p:grpSp>
        <p:nvGrpSpPr>
          <p:cNvPr id="155675" name="LegendMoons" hidden="1"/>
          <p:cNvGrpSpPr>
            <a:grpSpLocks/>
          </p:cNvGrpSpPr>
          <p:nvPr>
            <p:custDataLst>
              <p:tags r:id="rId21"/>
            </p:custDataLst>
          </p:nvPr>
        </p:nvGrpSpPr>
        <p:grpSpPr bwMode="auto">
          <a:xfrm>
            <a:off x="7913688" y="1014413"/>
            <a:ext cx="928687" cy="1306512"/>
            <a:chOff x="1104" y="2704"/>
            <a:chExt cx="585" cy="823"/>
          </a:xfrm>
        </p:grpSpPr>
        <p:grpSp>
          <p:nvGrpSpPr>
            <p:cNvPr id="155676" name="MoonLegend1" hidden="1"/>
            <p:cNvGrpSpPr>
              <a:grpSpLocks noChangeAspect="1"/>
            </p:cNvGrpSpPr>
            <p:nvPr>
              <p:custDataLst>
                <p:tags r:id="rId28"/>
              </p:custDataLst>
            </p:nvPr>
          </p:nvGrpSpPr>
          <p:grpSpPr bwMode="auto">
            <a:xfrm>
              <a:off x="1104" y="2704"/>
              <a:ext cx="132" cy="132"/>
              <a:chOff x="4533" y="183"/>
              <a:chExt cx="144" cy="144"/>
            </a:xfrm>
          </p:grpSpPr>
          <p:sp>
            <p:nvSpPr>
              <p:cNvPr id="1098" name="Oval 74" hidden="1"/>
              <p:cNvSpPr>
                <a:spLocks noChangeAspect="1" noChangeArrowheads="1"/>
              </p:cNvSpPr>
              <p:nvPr>
                <p:custDataLst>
                  <p:tags r:id="rId41"/>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099" name="Arc 75" hidden="1"/>
              <p:cNvSpPr>
                <a:spLocks noChangeAspect="1"/>
              </p:cNvSpPr>
              <p:nvPr>
                <p:custDataLst>
                  <p:tags r:id="rId4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55679" name="MoonLegend2" hidden="1"/>
            <p:cNvGrpSpPr>
              <a:grpSpLocks noChangeAspect="1"/>
            </p:cNvGrpSpPr>
            <p:nvPr>
              <p:custDataLst>
                <p:tags r:id="rId29"/>
              </p:custDataLst>
            </p:nvPr>
          </p:nvGrpSpPr>
          <p:grpSpPr bwMode="auto">
            <a:xfrm>
              <a:off x="1104" y="2876"/>
              <a:ext cx="132" cy="132"/>
              <a:chOff x="1694" y="2044"/>
              <a:chExt cx="160" cy="160"/>
            </a:xfrm>
          </p:grpSpPr>
          <p:sp>
            <p:nvSpPr>
              <p:cNvPr id="1101" name="Oval 77" hidden="1"/>
              <p:cNvSpPr>
                <a:spLocks noChangeAspect="1" noChangeArrowheads="1"/>
              </p:cNvSpPr>
              <p:nvPr>
                <p:custDataLst>
                  <p:tags r:id="rId39"/>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2" name="Arc 78" hidden="1"/>
              <p:cNvSpPr>
                <a:spLocks noChangeAspect="1"/>
              </p:cNvSpPr>
              <p:nvPr>
                <p:custDataLst>
                  <p:tags r:id="rId4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55682" name="MoonLegend3" hidden="1"/>
            <p:cNvGrpSpPr>
              <a:grpSpLocks noChangeAspect="1"/>
            </p:cNvGrpSpPr>
            <p:nvPr>
              <p:custDataLst>
                <p:tags r:id="rId30"/>
              </p:custDataLst>
            </p:nvPr>
          </p:nvGrpSpPr>
          <p:grpSpPr bwMode="auto">
            <a:xfrm>
              <a:off x="1104" y="3049"/>
              <a:ext cx="132" cy="132"/>
              <a:chOff x="4495" y="897"/>
              <a:chExt cx="160" cy="160"/>
            </a:xfrm>
          </p:grpSpPr>
          <p:sp>
            <p:nvSpPr>
              <p:cNvPr id="1104" name="Oval 80" hidden="1"/>
              <p:cNvSpPr>
                <a:spLocks noChangeAspect="1" noChangeArrowheads="1"/>
              </p:cNvSpPr>
              <p:nvPr>
                <p:custDataLst>
                  <p:tags r:id="rId37"/>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5" name="Arc 81" hidden="1"/>
              <p:cNvSpPr>
                <a:spLocks noChangeAspect="1"/>
              </p:cNvSpPr>
              <p:nvPr>
                <p:custDataLst>
                  <p:tags r:id="rId3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55685" name="MoonLegend4" hidden="1"/>
            <p:cNvGrpSpPr>
              <a:grpSpLocks noChangeAspect="1"/>
            </p:cNvGrpSpPr>
            <p:nvPr>
              <p:custDataLst>
                <p:tags r:id="rId31"/>
              </p:custDataLst>
            </p:nvPr>
          </p:nvGrpSpPr>
          <p:grpSpPr bwMode="auto">
            <a:xfrm>
              <a:off x="1104" y="3222"/>
              <a:ext cx="132" cy="132"/>
              <a:chOff x="4495" y="1198"/>
              <a:chExt cx="160" cy="160"/>
            </a:xfrm>
          </p:grpSpPr>
          <p:sp>
            <p:nvSpPr>
              <p:cNvPr id="1107" name="Oval 83" hidden="1"/>
              <p:cNvSpPr>
                <a:spLocks noChangeAspect="1" noChangeArrowheads="1"/>
              </p:cNvSpPr>
              <p:nvPr>
                <p:custDataLst>
                  <p:tags r:id="rId35"/>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1108" name="Arc 84" hidden="1"/>
              <p:cNvSpPr>
                <a:spLocks noChangeAspect="1"/>
              </p:cNvSpPr>
              <p:nvPr>
                <p:custDataLst>
                  <p:tags r:id="rId3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sz="1300"/>
              </a:p>
            </p:txBody>
          </p:sp>
        </p:grpSp>
        <p:grpSp>
          <p:nvGrpSpPr>
            <p:cNvPr id="155688" name="MoonLegend5" hidden="1"/>
            <p:cNvGrpSpPr>
              <a:grpSpLocks noChangeAspect="1"/>
            </p:cNvGrpSpPr>
            <p:nvPr>
              <p:custDataLst>
                <p:tags r:id="rId32"/>
              </p:custDataLst>
            </p:nvPr>
          </p:nvGrpSpPr>
          <p:grpSpPr bwMode="auto">
            <a:xfrm>
              <a:off x="1104" y="3395"/>
              <a:ext cx="132" cy="132"/>
              <a:chOff x="4495" y="1440"/>
              <a:chExt cx="160" cy="160"/>
            </a:xfrm>
          </p:grpSpPr>
          <p:sp>
            <p:nvSpPr>
              <p:cNvPr id="1110" name="Oval 86" hidden="1"/>
              <p:cNvSpPr>
                <a:spLocks noChangeAspect="1" noChangeArrowheads="1"/>
              </p:cNvSpPr>
              <p:nvPr>
                <p:custDataLst>
                  <p:tags r:id="rId33"/>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sz="1300"/>
              </a:p>
            </p:txBody>
          </p:sp>
          <p:sp>
            <p:nvSpPr>
              <p:cNvPr id="7" name="Oval 87" hidden="1"/>
              <p:cNvSpPr>
                <a:spLocks noChangeAspect="1" noChangeArrowheads="1"/>
              </p:cNvSpPr>
              <p:nvPr>
                <p:custDataLst>
                  <p:tags r:id="rId34"/>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sz="1300"/>
              </a:p>
            </p:txBody>
          </p:sp>
        </p:grpSp>
        <p:sp>
          <p:nvSpPr>
            <p:cNvPr id="1112"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Legend1</a:t>
              </a:r>
              <a:endParaRPr lang="en-ZA" sz="1200">
                <a:solidFill>
                  <a:schemeClr val="tx1"/>
                </a:solidFill>
              </a:endParaRPr>
            </a:p>
          </p:txBody>
        </p:sp>
        <p:sp>
          <p:nvSpPr>
            <p:cNvPr id="1113"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Legend2</a:t>
              </a:r>
              <a:endParaRPr lang="en-ZA" sz="1200">
                <a:solidFill>
                  <a:schemeClr val="tx1"/>
                </a:solidFill>
              </a:endParaRPr>
            </a:p>
          </p:txBody>
        </p:sp>
        <p:sp>
          <p:nvSpPr>
            <p:cNvPr id="1114"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Legend3</a:t>
              </a:r>
              <a:endParaRPr lang="en-ZA" sz="1200">
                <a:solidFill>
                  <a:schemeClr val="tx1"/>
                </a:solidFill>
              </a:endParaRPr>
            </a:p>
          </p:txBody>
        </p:sp>
        <p:sp>
          <p:nvSpPr>
            <p:cNvPr id="1115"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Legend4</a:t>
              </a:r>
              <a:endParaRPr lang="en-ZA" sz="1200">
                <a:solidFill>
                  <a:schemeClr val="tx1"/>
                </a:solidFill>
              </a:endParaRPr>
            </a:p>
          </p:txBody>
        </p:sp>
        <p:sp>
          <p:nvSpPr>
            <p:cNvPr id="1116"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pPr>
                <a:defRPr/>
              </a:pPr>
              <a:r>
                <a:rPr lang="en-ZA" sz="1200" smtClean="0">
                  <a:solidFill>
                    <a:schemeClr val="tx1"/>
                  </a:solidFill>
                </a:rPr>
                <a:t>Legend5</a:t>
              </a:r>
              <a:endParaRPr lang="en-ZA" sz="1200">
                <a:solidFill>
                  <a:schemeClr val="tx1"/>
                </a:solidFill>
              </a:endParaRPr>
            </a:p>
          </p:txBody>
        </p:sp>
      </p:grpSp>
      <p:grpSp>
        <p:nvGrpSpPr>
          <p:cNvPr id="155696" name="Sticker" hidden="1"/>
          <p:cNvGrpSpPr>
            <a:grpSpLocks/>
          </p:cNvGrpSpPr>
          <p:nvPr>
            <p:custDataLst>
              <p:tags r:id="rId22"/>
            </p:custDataLst>
          </p:nvPr>
        </p:nvGrpSpPr>
        <p:grpSpPr bwMode="auto">
          <a:xfrm>
            <a:off x="7740643" y="1014415"/>
            <a:ext cx="1096961" cy="214313"/>
            <a:chOff x="4876" y="639"/>
            <a:chExt cx="691" cy="135"/>
          </a:xfrm>
        </p:grpSpPr>
        <p:cxnSp>
          <p:nvCxnSpPr>
            <p:cNvPr id="155697" name="AutoShape 94" hidden="1"/>
            <p:cNvCxnSpPr>
              <a:cxnSpLocks noChangeShapeType="1"/>
              <a:stCxn id="1119" idx="4"/>
              <a:endCxn id="1119" idx="6"/>
            </p:cNvCxnSpPr>
            <p:nvPr/>
          </p:nvCxnSpPr>
          <p:spPr bwMode="auto">
            <a:xfrm rot="16200000" flipH="1">
              <a:off x="5222" y="428"/>
              <a:ext cx="1" cy="689"/>
            </a:xfrm>
            <a:prstGeom prst="straightConnector1">
              <a:avLst/>
            </a:prstGeom>
            <a:noFill/>
            <a:ln w="25400">
              <a:solidFill>
                <a:srgbClr val="808080"/>
              </a:solidFill>
              <a:round/>
              <a:headEnd/>
              <a:tailEnd/>
            </a:ln>
          </p:spPr>
        </p:cxnSp>
        <p:sp>
          <p:nvSpPr>
            <p:cNvPr id="1119" name="AutoShape 95"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chemeClr val="tx2"/>
                </a:buClr>
                <a:defRPr/>
              </a:pPr>
              <a:r>
                <a:rPr lang="en-ZA" sz="1200" smtClean="0">
                  <a:solidFill>
                    <a:srgbClr val="808080"/>
                  </a:solidFill>
                </a:rPr>
                <a:t>ILLUSTRATIVE</a:t>
              </a:r>
              <a:endParaRPr lang="en-ZA" sz="1200">
                <a:solidFill>
                  <a:srgbClr val="808080"/>
                </a:solidFill>
              </a:endParaRPr>
            </a:p>
          </p:txBody>
        </p:sp>
        <p:cxnSp>
          <p:nvCxnSpPr>
            <p:cNvPr id="155699" name="AutoShape 96" hidden="1"/>
            <p:cNvCxnSpPr>
              <a:cxnSpLocks noChangeShapeType="1"/>
              <a:stCxn id="1119" idx="2"/>
              <a:endCxn id="1119" idx="4"/>
            </p:cNvCxnSpPr>
            <p:nvPr/>
          </p:nvCxnSpPr>
          <p:spPr bwMode="auto">
            <a:xfrm rot="16200000" flipH="1">
              <a:off x="4810" y="706"/>
              <a:ext cx="134" cy="1"/>
            </a:xfrm>
            <a:prstGeom prst="straightConnector1">
              <a:avLst/>
            </a:prstGeom>
            <a:noFill/>
            <a:ln w="9525">
              <a:solidFill>
                <a:srgbClr val="808080"/>
              </a:solidFill>
              <a:round/>
              <a:headEnd/>
              <a:tailEnd/>
            </a:ln>
          </p:spPr>
        </p:cxnSp>
      </p:grpSp>
      <p:sp>
        <p:nvSpPr>
          <p:cNvPr id="1123" name="doc id" hidden="1"/>
          <p:cNvSpPr>
            <a:spLocks noChangeArrowheads="1"/>
          </p:cNvSpPr>
          <p:nvPr>
            <p:custDataLst>
              <p:tags r:id="rId23"/>
            </p:custDataLst>
          </p:nvPr>
        </p:nvSpPr>
        <p:spPr bwMode="auto">
          <a:xfrm>
            <a:off x="8010525" y="47625"/>
            <a:ext cx="995363" cy="107722"/>
          </a:xfrm>
          <a:prstGeom prst="rect">
            <a:avLst/>
          </a:prstGeom>
          <a:noFill/>
          <a:ln w="9525">
            <a:noFill/>
            <a:miter lim="800000"/>
            <a:headEnd/>
            <a:tailEnd/>
          </a:ln>
          <a:effectLst/>
        </p:spPr>
        <p:txBody>
          <a:bodyPr lIns="0" tIns="0" rIns="0" bIns="0">
            <a:spAutoFit/>
          </a:bodyPr>
          <a:lstStyle/>
          <a:p>
            <a:pPr algn="r" defTabSz="895350">
              <a:defRPr/>
            </a:pPr>
            <a:r>
              <a:rPr lang="en-ZA" sz="700" smtClean="0">
                <a:solidFill>
                  <a:srgbClr val="000000"/>
                </a:solidFill>
              </a:rPr>
              <a:t>TVM-AAA123-20091218-</a:t>
            </a:r>
            <a:endParaRPr lang="en-ZA" sz="700">
              <a:solidFill>
                <a:srgbClr val="000000"/>
              </a:solidFill>
            </a:endParaRPr>
          </a:p>
        </p:txBody>
      </p:sp>
      <p:grpSp>
        <p:nvGrpSpPr>
          <p:cNvPr id="155701" name="ACET" hidden="1"/>
          <p:cNvGrpSpPr>
            <a:grpSpLocks/>
          </p:cNvGrpSpPr>
          <p:nvPr>
            <p:custDataLst>
              <p:tags r:id="rId24"/>
            </p:custDataLst>
          </p:nvPr>
        </p:nvGrpSpPr>
        <p:grpSpPr bwMode="auto">
          <a:xfrm>
            <a:off x="1452563" y="1333500"/>
            <a:ext cx="4264025" cy="508000"/>
            <a:chOff x="915" y="710"/>
            <a:chExt cx="2686" cy="320"/>
          </a:xfrm>
        </p:grpSpPr>
        <p:cxnSp>
          <p:nvCxnSpPr>
            <p:cNvPr id="155702" name="AutoShape 103" hidden="1"/>
            <p:cNvCxnSpPr>
              <a:cxnSpLocks noChangeShapeType="1"/>
              <a:stCxn id="1128" idx="4"/>
              <a:endCxn id="1128" idx="6"/>
            </p:cNvCxnSpPr>
            <p:nvPr/>
          </p:nvCxnSpPr>
          <p:spPr bwMode="auto">
            <a:xfrm>
              <a:off x="915" y="1030"/>
              <a:ext cx="2686" cy="0"/>
            </a:xfrm>
            <a:prstGeom prst="straightConnector1">
              <a:avLst/>
            </a:prstGeom>
            <a:noFill/>
            <a:ln w="9525">
              <a:solidFill>
                <a:schemeClr val="tx1"/>
              </a:solidFill>
              <a:round/>
              <a:headEnd/>
              <a:tailEnd/>
            </a:ln>
          </p:spPr>
        </p:cxnSp>
        <p:sp>
          <p:nvSpPr>
            <p:cNvPr id="1128" name="AutoShape 10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ZA" sz="1600" b="1" smtClean="0">
                  <a:solidFill>
                    <a:schemeClr val="tx1"/>
                  </a:solidFill>
                </a:rPr>
                <a:t>Title</a:t>
              </a:r>
            </a:p>
            <a:p>
              <a:pPr>
                <a:defRPr/>
              </a:pPr>
              <a:r>
                <a:rPr lang="en-ZA" sz="1600" smtClean="0">
                  <a:solidFill>
                    <a:srgbClr val="808080"/>
                  </a:solidFill>
                </a:rPr>
                <a:t>Unit of measure</a:t>
              </a:r>
              <a:endParaRPr lang="en-ZA" sz="1600">
                <a:solidFill>
                  <a:srgbClr val="808080"/>
                </a:solidFill>
              </a:endParaRPr>
            </a:p>
          </p:txBody>
        </p:sp>
      </p:grpSp>
      <p:sp>
        <p:nvSpPr>
          <p:cNvPr id="1129" name="Working Draft" hidden="1"/>
          <p:cNvSpPr txBox="1">
            <a:spLocks noChangeArrowheads="1"/>
          </p:cNvSpPr>
          <p:nvPr>
            <p:custDataLst>
              <p:tags r:id="rId25"/>
            </p:custDataLst>
          </p:nvPr>
        </p:nvSpPr>
        <p:spPr bwMode="auto">
          <a:xfrm rot="5400000">
            <a:off x="7931163" y="3042315"/>
            <a:ext cx="2295500" cy="92333"/>
          </a:xfrm>
          <a:prstGeom prst="rect">
            <a:avLst/>
          </a:prstGeom>
          <a:noFill/>
          <a:ln w="9525">
            <a:noFill/>
            <a:miter lim="800000"/>
            <a:headEnd/>
            <a:tailEnd/>
          </a:ln>
          <a:effectLst/>
        </p:spPr>
        <p:txBody>
          <a:bodyPr wrap="none" lIns="0" tIns="0" rIns="0" bIns="0">
            <a:spAutoFit/>
          </a:bodyPr>
          <a:lstStyle/>
          <a:p>
            <a:r>
              <a:rPr lang="en-ZA" sz="600" smtClean="0">
                <a:solidFill>
                  <a:schemeClr val="tx1"/>
                </a:solidFill>
              </a:rPr>
              <a:t>Last Modified 09/06/2011 11:05:23 AM South Africa Standard Time</a:t>
            </a:r>
            <a:endParaRPr lang="en-ZA" sz="1600">
              <a:solidFill>
                <a:schemeClr val="tx1"/>
              </a:solidFill>
            </a:endParaRPr>
          </a:p>
        </p:txBody>
      </p:sp>
      <p:sp>
        <p:nvSpPr>
          <p:cNvPr id="1130" name="Printed" hidden="1"/>
          <p:cNvSpPr txBox="1">
            <a:spLocks noChangeArrowheads="1"/>
          </p:cNvSpPr>
          <p:nvPr>
            <p:custDataLst>
              <p:tags r:id="rId26"/>
            </p:custDataLst>
          </p:nvPr>
        </p:nvSpPr>
        <p:spPr bwMode="auto">
          <a:xfrm rot="5400000">
            <a:off x="8544312" y="4463127"/>
            <a:ext cx="1069203" cy="92333"/>
          </a:xfrm>
          <a:prstGeom prst="rect">
            <a:avLst/>
          </a:prstGeom>
          <a:noFill/>
          <a:ln w="9525">
            <a:noFill/>
            <a:miter lim="800000"/>
            <a:headEnd/>
            <a:tailEnd/>
          </a:ln>
          <a:effectLst/>
        </p:spPr>
        <p:txBody>
          <a:bodyPr wrap="none" lIns="0" tIns="0" rIns="0" bIns="0">
            <a:spAutoFit/>
          </a:bodyPr>
          <a:lstStyle/>
          <a:p>
            <a:pPr>
              <a:defRPr/>
            </a:pPr>
            <a:r>
              <a:rPr lang="en-ZA" sz="600" smtClean="0">
                <a:solidFill>
                  <a:schemeClr val="tx1"/>
                </a:solidFill>
              </a:rPr>
              <a:t>Printed 3/28/2011 11:06:35 AM</a:t>
            </a:r>
            <a:endParaRPr lang="en-ZA" sz="1600">
              <a:solidFill>
                <a:schemeClr val="tx1"/>
              </a:solidFill>
            </a:endParaRPr>
          </a:p>
        </p:txBody>
      </p:sp>
      <p:pic>
        <p:nvPicPr>
          <p:cNvPr id="155706" name="Picture 140"/>
          <p:cNvPicPr>
            <a:picLocks noChangeArrowheads="1"/>
          </p:cNvPicPr>
          <p:nvPr>
            <p:custDataLst>
              <p:tags r:id="rId27"/>
            </p:custDataLst>
          </p:nvPr>
        </p:nvPicPr>
        <p:blipFill>
          <a:blip r:embed="rId45"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ransition spd="slow">
    <p:fade/>
  </p:transition>
  <p:timing>
    <p:tnLst>
      <p:par>
        <p:cTn id="1" dur="indefinite" restart="never" nodeType="tmRoot"/>
      </p:par>
    </p:tnLst>
  </p:timing>
  <p:hf hdr="0" ftr="0" dt="0"/>
  <p:txStyles>
    <p:titleStyle>
      <a:lvl1pPr algn="l" rtl="0" fontAlgn="base">
        <a:lnSpc>
          <a:spcPct val="85000"/>
        </a:lnSpc>
        <a:spcBef>
          <a:spcPct val="0"/>
        </a:spcBef>
        <a:spcAft>
          <a:spcPct val="0"/>
        </a:spcAft>
        <a:defRPr sz="2400">
          <a:solidFill>
            <a:schemeClr val="bg1"/>
          </a:solidFill>
          <a:latin typeface="+mj-lt"/>
          <a:ea typeface="+mj-ea"/>
          <a:cs typeface="+mj-cs"/>
        </a:defRPr>
      </a:lvl1pPr>
      <a:lvl2pPr algn="l" rtl="0" fontAlgn="base">
        <a:lnSpc>
          <a:spcPct val="85000"/>
        </a:lnSpc>
        <a:spcBef>
          <a:spcPct val="0"/>
        </a:spcBef>
        <a:spcAft>
          <a:spcPct val="0"/>
        </a:spcAft>
        <a:defRPr sz="2400">
          <a:solidFill>
            <a:schemeClr val="bg1"/>
          </a:solidFill>
          <a:latin typeface="Arial" charset="0"/>
          <a:cs typeface="Arial" charset="0"/>
        </a:defRPr>
      </a:lvl2pPr>
      <a:lvl3pPr algn="l" rtl="0" fontAlgn="base">
        <a:lnSpc>
          <a:spcPct val="85000"/>
        </a:lnSpc>
        <a:spcBef>
          <a:spcPct val="0"/>
        </a:spcBef>
        <a:spcAft>
          <a:spcPct val="0"/>
        </a:spcAft>
        <a:defRPr sz="2400">
          <a:solidFill>
            <a:schemeClr val="bg1"/>
          </a:solidFill>
          <a:latin typeface="Arial" charset="0"/>
          <a:cs typeface="Arial" charset="0"/>
        </a:defRPr>
      </a:lvl3pPr>
      <a:lvl4pPr algn="l" rtl="0" fontAlgn="base">
        <a:lnSpc>
          <a:spcPct val="85000"/>
        </a:lnSpc>
        <a:spcBef>
          <a:spcPct val="0"/>
        </a:spcBef>
        <a:spcAft>
          <a:spcPct val="0"/>
        </a:spcAft>
        <a:defRPr sz="2400">
          <a:solidFill>
            <a:schemeClr val="bg1"/>
          </a:solidFill>
          <a:latin typeface="Arial" charset="0"/>
          <a:cs typeface="Arial" charset="0"/>
        </a:defRPr>
      </a:lvl4pPr>
      <a:lvl5pPr algn="l" rtl="0" fontAlgn="base">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rtl="0" fontAlgn="base">
        <a:spcBef>
          <a:spcPct val="0"/>
        </a:spcBef>
        <a:spcAft>
          <a:spcPct val="0"/>
        </a:spcAft>
        <a:buClr>
          <a:srgbClr val="8C7F6D"/>
        </a:buClr>
        <a:buChar char="•"/>
        <a:defRPr sz="1600">
          <a:solidFill>
            <a:srgbClr val="003896"/>
          </a:solidFill>
          <a:latin typeface="+mn-lt"/>
          <a:ea typeface="+mn-ea"/>
          <a:cs typeface="+mn-cs"/>
        </a:defRPr>
      </a:lvl1pPr>
      <a:lvl2pPr marL="147638" indent="-146050" algn="l" rtl="0" fontAlgn="base">
        <a:spcBef>
          <a:spcPct val="0"/>
        </a:spcBef>
        <a:spcAft>
          <a:spcPct val="0"/>
        </a:spcAft>
        <a:buClr>
          <a:srgbClr val="8C7F6D"/>
        </a:buClr>
        <a:buSzPct val="125000"/>
        <a:buChar char="•"/>
        <a:defRPr sz="1600">
          <a:solidFill>
            <a:srgbClr val="003896"/>
          </a:solidFill>
          <a:latin typeface="+mn-lt"/>
          <a:cs typeface="+mn-cs"/>
        </a:defRPr>
      </a:lvl2pPr>
      <a:lvl3pPr marL="357188" indent="-207963" algn="l" rtl="0" fontAlgn="base">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fontAlgn="base">
        <a:spcBef>
          <a:spcPct val="0"/>
        </a:spcBef>
        <a:spcAft>
          <a:spcPct val="0"/>
        </a:spcAft>
        <a:buClr>
          <a:srgbClr val="8C7F6D"/>
        </a:buClr>
        <a:buChar char="•"/>
        <a:defRPr sz="1600">
          <a:solidFill>
            <a:srgbClr val="003896"/>
          </a:solidFill>
          <a:latin typeface="+mn-lt"/>
          <a:cs typeface="+mn-cs"/>
        </a:defRPr>
      </a:lvl4pPr>
      <a:lvl5pPr marL="6572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172930"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89223" name="think-cell Slide" r:id="rId44" imgW="0" imgH="0" progId="TCLayout.ActiveDocument.1">
                  <p:embed/>
                </p:oleObj>
              </mc:Choice>
              <mc:Fallback>
                <p:oleObj name="think-cell Slide" r:id="rId44"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72931" name="Picture 3"/>
          <p:cNvPicPr>
            <a:picLocks noChangeArrowheads="1"/>
          </p:cNvPicPr>
          <p:nvPr>
            <p:custDataLst>
              <p:tags r:id="rId15"/>
            </p:custDataLst>
          </p:nvPr>
        </p:nvPicPr>
        <p:blipFill>
          <a:blip r:embed="rId45" cstate="print"/>
          <a:srcRect/>
          <a:stretch>
            <a:fillRect/>
          </a:stretch>
        </p:blipFill>
        <p:spPr bwMode="auto">
          <a:xfrm>
            <a:off x="0" y="0"/>
            <a:ext cx="7591425" cy="969963"/>
          </a:xfrm>
          <a:prstGeom prst="rect">
            <a:avLst/>
          </a:prstGeom>
          <a:noFill/>
          <a:ln w="19050">
            <a:noFill/>
            <a:miter lim="800000"/>
            <a:headEnd/>
            <a:tailEnd/>
          </a:ln>
          <a:effectLst/>
        </p:spPr>
      </p:pic>
      <p:sp>
        <p:nvSpPr>
          <p:cNvPr id="2172932" name="McK 1. Slide Placeholder"/>
          <p:cNvSpPr>
            <a:spLocks noGrp="1" noChangeArrowheads="1"/>
          </p:cNvSpPr>
          <p:nvPr>
            <p:ph type="title"/>
            <p:custDataLst>
              <p:tags r:id="rId16"/>
            </p:custDataLst>
          </p:nvPr>
        </p:nvSpPr>
        <p:spPr bwMode="auto">
          <a:xfrm>
            <a:off x="200025" y="328613"/>
            <a:ext cx="6985000" cy="31115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2172933" name="Rectangle 5"/>
          <p:cNvSpPr>
            <a:spLocks noGrp="1" noChangeArrowheads="1"/>
          </p:cNvSpPr>
          <p:nvPr>
            <p:ph type="body" idx="1"/>
            <p:custDataLst>
              <p:tags r:id="rId17"/>
            </p:custDataLst>
          </p:nvPr>
        </p:nvSpPr>
        <p:spPr bwMode="auto">
          <a:xfrm>
            <a:off x="436563" y="1890713"/>
            <a:ext cx="6784975" cy="12223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2172934" name="Rectangle 6"/>
          <p:cNvSpPr>
            <a:spLocks noGrp="1" noChangeArrowheads="1"/>
          </p:cNvSpPr>
          <p:nvPr>
            <p:ph type="sldNum" sz="quarter" idx="4"/>
            <p:custDataLst>
              <p:tags r:id="rId18"/>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lnSpc>
                <a:spcPct val="100000"/>
              </a:lnSpc>
              <a:defRPr sz="1000" b="0">
                <a:solidFill>
                  <a:srgbClr val="83725B"/>
                </a:solidFill>
              </a:defRPr>
            </a:lvl1pPr>
          </a:lstStyle>
          <a:p>
            <a:fld id="{E05F3737-378A-474A-997B-3F393A4C31A9}" type="slidenum">
              <a:rPr lang="en-ZA" smtClean="0">
                <a:latin typeface="Arial" pitchFamily="34" charset="0"/>
                <a:cs typeface="Arial" pitchFamily="34" charset="0"/>
              </a:rPr>
              <a:pPr/>
              <a:t>‹#›</a:t>
            </a:fld>
            <a:endParaRPr lang="en-ZA" smtClean="0">
              <a:latin typeface="Arial" pitchFamily="34" charset="0"/>
              <a:cs typeface="Arial" pitchFamily="34" charset="0"/>
            </a:endParaRPr>
          </a:p>
        </p:txBody>
      </p:sp>
      <p:sp>
        <p:nvSpPr>
          <p:cNvPr id="2172935" name="McK 2. Unit of measure" hidden="1"/>
          <p:cNvSpPr txBox="1">
            <a:spLocks noChangeArrowheads="1"/>
          </p:cNvSpPr>
          <p:nvPr>
            <p:custDataLst>
              <p:tags r:id="rId19"/>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r>
              <a:rPr lang="en-ZA" sz="1600" b="1" smtClean="0">
                <a:solidFill>
                  <a:srgbClr val="808080"/>
                </a:solidFill>
                <a:latin typeface="Arial" pitchFamily="34" charset="0"/>
                <a:cs typeface="Arial" pitchFamily="34" charset="0"/>
              </a:rPr>
              <a:t>Unit of measure</a:t>
            </a:r>
          </a:p>
        </p:txBody>
      </p:sp>
      <p:grpSp>
        <p:nvGrpSpPr>
          <p:cNvPr id="2" name="McK Slide Elements"/>
          <p:cNvGrpSpPr>
            <a:grpSpLocks/>
          </p:cNvGrpSpPr>
          <p:nvPr userDrawn="1"/>
        </p:nvGrpSpPr>
        <p:grpSpPr bwMode="auto">
          <a:xfrm>
            <a:off x="200025" y="6223000"/>
            <a:ext cx="6985000" cy="349250"/>
            <a:chOff x="126" y="3920"/>
            <a:chExt cx="4400" cy="220"/>
          </a:xfrm>
        </p:grpSpPr>
        <p:sp>
          <p:nvSpPr>
            <p:cNvPr id="2172937"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r>
                <a:rPr lang="en-ZA" sz="1000" smtClean="0">
                  <a:latin typeface="Arial" pitchFamily="34" charset="0"/>
                  <a:cs typeface="Arial" pitchFamily="34" charset="0"/>
                </a:rPr>
                <a:t>1 Footnote</a:t>
              </a:r>
            </a:p>
          </p:txBody>
        </p:sp>
        <p:sp>
          <p:nvSpPr>
            <p:cNvPr id="2172938"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pPr>
              <a:r>
                <a:rPr lang="en-ZA" sz="1000" smtClean="0">
                  <a:latin typeface="Arial" pitchFamily="34" charset="0"/>
                  <a:cs typeface="Arial" pitchFamily="34" charset="0"/>
                </a:rPr>
                <a:t>SOURCE: Source</a:t>
              </a:r>
            </a:p>
          </p:txBody>
        </p:sp>
      </p:grpSp>
      <p:grpSp>
        <p:nvGrpSpPr>
          <p:cNvPr id="3" name="LegendBoxes" hidden="1"/>
          <p:cNvGrpSpPr>
            <a:grpSpLocks/>
          </p:cNvGrpSpPr>
          <p:nvPr>
            <p:custDataLst>
              <p:tags r:id="rId20"/>
            </p:custDataLst>
          </p:nvPr>
        </p:nvGrpSpPr>
        <p:grpSpPr bwMode="auto">
          <a:xfrm>
            <a:off x="7993063" y="1012825"/>
            <a:ext cx="849312" cy="977899"/>
            <a:chOff x="3394" y="518"/>
            <a:chExt cx="535" cy="616"/>
          </a:xfrm>
        </p:grpSpPr>
        <p:sp>
          <p:nvSpPr>
            <p:cNvPr id="2172940"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1"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2"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3"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4"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45"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46"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47"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grpSp>
      <p:grpSp>
        <p:nvGrpSpPr>
          <p:cNvPr id="4" name="LegendLines" hidden="1"/>
          <p:cNvGrpSpPr>
            <a:grpSpLocks/>
          </p:cNvGrpSpPr>
          <p:nvPr>
            <p:custDataLst>
              <p:tags r:id="rId21"/>
            </p:custDataLst>
          </p:nvPr>
        </p:nvGrpSpPr>
        <p:grpSpPr bwMode="auto">
          <a:xfrm>
            <a:off x="7675563" y="1012822"/>
            <a:ext cx="1166812" cy="708024"/>
            <a:chOff x="2411" y="2749"/>
            <a:chExt cx="735" cy="446"/>
          </a:xfrm>
        </p:grpSpPr>
        <p:sp>
          <p:nvSpPr>
            <p:cNvPr id="2172949"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0"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1"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2"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53"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54"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grpSp>
      <p:grpSp>
        <p:nvGrpSpPr>
          <p:cNvPr id="5" name="LegendMoons" hidden="1"/>
          <p:cNvGrpSpPr>
            <a:grpSpLocks/>
          </p:cNvGrpSpPr>
          <p:nvPr>
            <p:custDataLst>
              <p:tags r:id="rId22"/>
            </p:custDataLst>
          </p:nvPr>
        </p:nvGrpSpPr>
        <p:grpSpPr bwMode="auto">
          <a:xfrm>
            <a:off x="7913688" y="1014413"/>
            <a:ext cx="928687" cy="1306512"/>
            <a:chOff x="1104" y="2704"/>
            <a:chExt cx="585" cy="823"/>
          </a:xfrm>
        </p:grpSpPr>
        <p:grpSp>
          <p:nvGrpSpPr>
            <p:cNvPr id="6" name="MoonLegend1" hidden="1"/>
            <p:cNvGrpSpPr>
              <a:grpSpLocks noChangeAspect="1"/>
            </p:cNvGrpSpPr>
            <p:nvPr>
              <p:custDataLst>
                <p:tags r:id="rId29"/>
              </p:custDataLst>
            </p:nvPr>
          </p:nvGrpSpPr>
          <p:grpSpPr bwMode="auto">
            <a:xfrm>
              <a:off x="1104" y="2704"/>
              <a:ext cx="132" cy="132"/>
              <a:chOff x="4533" y="183"/>
              <a:chExt cx="144" cy="144"/>
            </a:xfrm>
          </p:grpSpPr>
          <p:sp>
            <p:nvSpPr>
              <p:cNvPr id="2172957" name="Oval 29" hidden="1"/>
              <p:cNvSpPr>
                <a:spLocks noChangeAspect="1" noChangeArrowheads="1"/>
              </p:cNvSpPr>
              <p:nvPr>
                <p:custDataLst>
                  <p:tags r:id="rId42"/>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58" name="Arc 30" hidden="1"/>
              <p:cNvSpPr>
                <a:spLocks noChangeAspect="1"/>
              </p:cNvSpPr>
              <p:nvPr>
                <p:custDataLst>
                  <p:tags r:id="rId43"/>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7" name="MoonLegend2" hidden="1"/>
            <p:cNvGrpSpPr>
              <a:grpSpLocks noChangeAspect="1"/>
            </p:cNvGrpSpPr>
            <p:nvPr>
              <p:custDataLst>
                <p:tags r:id="rId30"/>
              </p:custDataLst>
            </p:nvPr>
          </p:nvGrpSpPr>
          <p:grpSpPr bwMode="auto">
            <a:xfrm>
              <a:off x="1104" y="2876"/>
              <a:ext cx="132" cy="132"/>
              <a:chOff x="1694" y="2044"/>
              <a:chExt cx="160" cy="160"/>
            </a:xfrm>
          </p:grpSpPr>
          <p:sp>
            <p:nvSpPr>
              <p:cNvPr id="2172960" name="Oval 32" hidden="1"/>
              <p:cNvSpPr>
                <a:spLocks noChangeAspect="1" noChangeArrowheads="1"/>
              </p:cNvSpPr>
              <p:nvPr>
                <p:custDataLst>
                  <p:tags r:id="rId40"/>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1" name="Arc 33" hidden="1"/>
              <p:cNvSpPr>
                <a:spLocks noChangeAspect="1"/>
              </p:cNvSpPr>
              <p:nvPr>
                <p:custDataLst>
                  <p:tags r:id="rId41"/>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8" name="MoonLegend3" hidden="1"/>
            <p:cNvGrpSpPr>
              <a:grpSpLocks noChangeAspect="1"/>
            </p:cNvGrpSpPr>
            <p:nvPr>
              <p:custDataLst>
                <p:tags r:id="rId31"/>
              </p:custDataLst>
            </p:nvPr>
          </p:nvGrpSpPr>
          <p:grpSpPr bwMode="auto">
            <a:xfrm>
              <a:off x="1104" y="3049"/>
              <a:ext cx="132" cy="132"/>
              <a:chOff x="4495" y="897"/>
              <a:chExt cx="160" cy="160"/>
            </a:xfrm>
          </p:grpSpPr>
          <p:sp>
            <p:nvSpPr>
              <p:cNvPr id="2172963" name="Oval 35" hidden="1"/>
              <p:cNvSpPr>
                <a:spLocks noChangeAspect="1" noChangeArrowheads="1"/>
              </p:cNvSpPr>
              <p:nvPr>
                <p:custDataLst>
                  <p:tags r:id="rId38"/>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4" name="Arc 36" hidden="1"/>
              <p:cNvSpPr>
                <a:spLocks noChangeAspect="1"/>
              </p:cNvSpPr>
              <p:nvPr>
                <p:custDataLst>
                  <p:tags r:id="rId39"/>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9" name="MoonLegend4" hidden="1"/>
            <p:cNvGrpSpPr>
              <a:grpSpLocks noChangeAspect="1"/>
            </p:cNvGrpSpPr>
            <p:nvPr>
              <p:custDataLst>
                <p:tags r:id="rId32"/>
              </p:custDataLst>
            </p:nvPr>
          </p:nvGrpSpPr>
          <p:grpSpPr bwMode="auto">
            <a:xfrm>
              <a:off x="1104" y="3222"/>
              <a:ext cx="132" cy="132"/>
              <a:chOff x="4495" y="1198"/>
              <a:chExt cx="160" cy="160"/>
            </a:xfrm>
          </p:grpSpPr>
          <p:sp>
            <p:nvSpPr>
              <p:cNvPr id="2172966" name="Oval 38" hidden="1"/>
              <p:cNvSpPr>
                <a:spLocks noChangeAspect="1" noChangeArrowheads="1"/>
              </p:cNvSpPr>
              <p:nvPr>
                <p:custDataLst>
                  <p:tags r:id="rId36"/>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7" name="Arc 39" hidden="1"/>
              <p:cNvSpPr>
                <a:spLocks noChangeAspect="1"/>
              </p:cNvSpPr>
              <p:nvPr>
                <p:custDataLst>
                  <p:tags r:id="rId37"/>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10" name="MoonLegend5" hidden="1"/>
            <p:cNvGrpSpPr>
              <a:grpSpLocks noChangeAspect="1"/>
            </p:cNvGrpSpPr>
            <p:nvPr>
              <p:custDataLst>
                <p:tags r:id="rId33"/>
              </p:custDataLst>
            </p:nvPr>
          </p:nvGrpSpPr>
          <p:grpSpPr bwMode="auto">
            <a:xfrm>
              <a:off x="1104" y="3395"/>
              <a:ext cx="132" cy="132"/>
              <a:chOff x="4495" y="1440"/>
              <a:chExt cx="160" cy="160"/>
            </a:xfrm>
          </p:grpSpPr>
          <p:sp>
            <p:nvSpPr>
              <p:cNvPr id="2172969" name="Oval 41" hidden="1"/>
              <p:cNvSpPr>
                <a:spLocks noChangeAspect="1" noChangeArrowheads="1"/>
              </p:cNvSpPr>
              <p:nvPr>
                <p:custDataLst>
                  <p:tags r:id="rId34"/>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70" name="Oval 42" hidden="1"/>
              <p:cNvSpPr>
                <a:spLocks noChangeAspect="1" noChangeArrowheads="1"/>
              </p:cNvSpPr>
              <p:nvPr>
                <p:custDataLst>
                  <p:tags r:id="rId35"/>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sp>
          <p:nvSpPr>
            <p:cNvPr id="2172971"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72"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73"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74"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sp>
          <p:nvSpPr>
            <p:cNvPr id="2172975"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Legend5</a:t>
              </a:r>
            </a:p>
          </p:txBody>
        </p:sp>
      </p:grpSp>
      <p:grpSp>
        <p:nvGrpSpPr>
          <p:cNvPr id="11" name="Sticker" hidden="1"/>
          <p:cNvGrpSpPr>
            <a:grpSpLocks/>
          </p:cNvGrpSpPr>
          <p:nvPr>
            <p:custDataLst>
              <p:tags r:id="rId23"/>
            </p:custDataLst>
          </p:nvPr>
        </p:nvGrpSpPr>
        <p:grpSpPr bwMode="auto">
          <a:xfrm>
            <a:off x="7740643" y="1014415"/>
            <a:ext cx="1096961" cy="214313"/>
            <a:chOff x="4876" y="639"/>
            <a:chExt cx="691" cy="135"/>
          </a:xfrm>
        </p:grpSpPr>
        <p:cxnSp>
          <p:nvCxnSpPr>
            <p:cNvPr id="2172977" name="AutoShape 49" hidden="1"/>
            <p:cNvCxnSpPr>
              <a:cxnSpLocks noChangeShapeType="1"/>
              <a:stCxn id="2172978" idx="4"/>
              <a:endCxn id="2172978" idx="6"/>
            </p:cNvCxnSpPr>
            <p:nvPr/>
          </p:nvCxnSpPr>
          <p:spPr bwMode="auto">
            <a:xfrm rot="16200000" flipH="1">
              <a:off x="5222" y="428"/>
              <a:ext cx="1" cy="689"/>
            </a:xfrm>
            <a:prstGeom prst="straightConnector1">
              <a:avLst/>
            </a:prstGeom>
            <a:noFill/>
            <a:ln w="25400">
              <a:solidFill>
                <a:srgbClr val="808080"/>
              </a:solidFill>
              <a:round/>
              <a:headEnd/>
              <a:tailEnd/>
            </a:ln>
            <a:effectLst/>
          </p:spPr>
        </p:cxnSp>
        <p:sp>
          <p:nvSpPr>
            <p:cNvPr id="2172978" name="AutoShape 50"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rgbClr val="83725B"/>
                </a:buClr>
              </a:pPr>
              <a:r>
                <a:rPr lang="en-ZA" sz="1200" smtClean="0">
                  <a:solidFill>
                    <a:srgbClr val="808080"/>
                  </a:solidFill>
                  <a:latin typeface="Arial" pitchFamily="34" charset="0"/>
                  <a:cs typeface="Arial" pitchFamily="34" charset="0"/>
                </a:rPr>
                <a:t>ILLUSTRATIVE</a:t>
              </a:r>
            </a:p>
          </p:txBody>
        </p:sp>
        <p:cxnSp>
          <p:nvCxnSpPr>
            <p:cNvPr id="2172979" name="AutoShape 51" hidden="1"/>
            <p:cNvCxnSpPr>
              <a:cxnSpLocks noChangeShapeType="1"/>
              <a:stCxn id="2172978" idx="2"/>
              <a:endCxn id="2172978" idx="4"/>
            </p:cNvCxnSpPr>
            <p:nvPr/>
          </p:nvCxnSpPr>
          <p:spPr bwMode="auto">
            <a:xfrm rot="16200000" flipH="1">
              <a:off x="4810" y="706"/>
              <a:ext cx="134" cy="1"/>
            </a:xfrm>
            <a:prstGeom prst="straightConnector1">
              <a:avLst/>
            </a:prstGeom>
            <a:noFill/>
            <a:ln w="9525">
              <a:solidFill>
                <a:srgbClr val="808080"/>
              </a:solidFill>
              <a:round/>
              <a:headEnd/>
              <a:tailEnd/>
            </a:ln>
            <a:effectLst/>
          </p:spPr>
        </p:cxnSp>
      </p:grpSp>
      <p:sp>
        <p:nvSpPr>
          <p:cNvPr id="2172980" name="doc id" hidden="1"/>
          <p:cNvSpPr>
            <a:spLocks noChangeArrowheads="1"/>
          </p:cNvSpPr>
          <p:nvPr>
            <p:custDataLst>
              <p:tags r:id="rId24"/>
            </p:custDataLst>
          </p:nvPr>
        </p:nvSpPr>
        <p:spPr bwMode="auto">
          <a:xfrm>
            <a:off x="8010525" y="47625"/>
            <a:ext cx="995363" cy="215444"/>
          </a:xfrm>
          <a:prstGeom prst="rect">
            <a:avLst/>
          </a:prstGeom>
          <a:noFill/>
          <a:ln w="9525">
            <a:noFill/>
            <a:miter lim="800000"/>
            <a:headEnd/>
            <a:tailEnd/>
          </a:ln>
          <a:effectLst/>
        </p:spPr>
        <p:txBody>
          <a:bodyPr lIns="0" tIns="0" rIns="0" bIns="0">
            <a:spAutoFit/>
          </a:bodyPr>
          <a:lstStyle/>
          <a:p>
            <a:pPr algn="r" defTabSz="895350"/>
            <a:r>
              <a:rPr lang="en-ZA" sz="700" smtClean="0">
                <a:solidFill>
                  <a:srgbClr val="000000"/>
                </a:solidFill>
                <a:latin typeface="Arial" pitchFamily="34" charset="0"/>
                <a:cs typeface="Arial" pitchFamily="34" charset="0"/>
              </a:rPr>
              <a:t>JOH-ESK049-20110303-MF-X1-V1</a:t>
            </a:r>
          </a:p>
        </p:txBody>
      </p:sp>
      <p:grpSp>
        <p:nvGrpSpPr>
          <p:cNvPr id="12" name="ACET" hidden="1"/>
          <p:cNvGrpSpPr>
            <a:grpSpLocks/>
          </p:cNvGrpSpPr>
          <p:nvPr>
            <p:custDataLst>
              <p:tags r:id="rId25"/>
            </p:custDataLst>
          </p:nvPr>
        </p:nvGrpSpPr>
        <p:grpSpPr bwMode="auto">
          <a:xfrm>
            <a:off x="1452563" y="1333500"/>
            <a:ext cx="4264025" cy="508000"/>
            <a:chOff x="915" y="710"/>
            <a:chExt cx="2686" cy="320"/>
          </a:xfrm>
        </p:grpSpPr>
        <p:cxnSp>
          <p:nvCxnSpPr>
            <p:cNvPr id="2172982" name="AutoShape 54" hidden="1"/>
            <p:cNvCxnSpPr>
              <a:cxnSpLocks noChangeShapeType="1"/>
              <a:stCxn id="2172983" idx="4"/>
              <a:endCxn id="2172983" idx="6"/>
            </p:cNvCxnSpPr>
            <p:nvPr/>
          </p:nvCxnSpPr>
          <p:spPr bwMode="auto">
            <a:xfrm>
              <a:off x="915" y="1030"/>
              <a:ext cx="2686" cy="0"/>
            </a:xfrm>
            <a:prstGeom prst="straightConnector1">
              <a:avLst/>
            </a:prstGeom>
            <a:noFill/>
            <a:ln w="9525">
              <a:solidFill>
                <a:schemeClr val="tx1"/>
              </a:solidFill>
              <a:round/>
              <a:headEnd/>
              <a:tailEnd/>
            </a:ln>
            <a:effectLst/>
          </p:spPr>
        </p:cxnSp>
        <p:sp>
          <p:nvSpPr>
            <p:cNvPr id="2172983"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r>
                <a:rPr lang="en-ZA" sz="1600" b="1" smtClean="0">
                  <a:latin typeface="Arial" pitchFamily="34" charset="0"/>
                  <a:cs typeface="Arial" pitchFamily="34" charset="0"/>
                </a:rPr>
                <a:t>Title</a:t>
              </a:r>
            </a:p>
            <a:p>
              <a:r>
                <a:rPr lang="en-ZA" sz="1600" smtClean="0">
                  <a:solidFill>
                    <a:srgbClr val="808080"/>
                  </a:solidFill>
                  <a:latin typeface="Arial" pitchFamily="34" charset="0"/>
                  <a:cs typeface="Arial" pitchFamily="34" charset="0"/>
                </a:rPr>
                <a:t>Unit of measure</a:t>
              </a:r>
            </a:p>
          </p:txBody>
        </p:sp>
      </p:grpSp>
      <p:sp>
        <p:nvSpPr>
          <p:cNvPr id="2172984" name="Working Draft" hidden="1"/>
          <p:cNvSpPr txBox="1">
            <a:spLocks noChangeArrowheads="1"/>
          </p:cNvSpPr>
          <p:nvPr>
            <p:custDataLst>
              <p:tags r:id="rId26"/>
            </p:custDataLst>
          </p:nvPr>
        </p:nvSpPr>
        <p:spPr bwMode="auto">
          <a:xfrm rot="5400000">
            <a:off x="8214092" y="2883565"/>
            <a:ext cx="1729641"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Working Draft - Last Modified 30.03.2011 11:36:59</a:t>
            </a:r>
            <a:endParaRPr lang="en-ZA" sz="1600" smtClean="0">
              <a:latin typeface="Arial" pitchFamily="34" charset="0"/>
              <a:cs typeface="Arial" pitchFamily="34" charset="0"/>
            </a:endParaRPr>
          </a:p>
        </p:txBody>
      </p:sp>
      <p:sp>
        <p:nvSpPr>
          <p:cNvPr id="2172985" name="Printed" hidden="1"/>
          <p:cNvSpPr txBox="1">
            <a:spLocks noChangeArrowheads="1"/>
          </p:cNvSpPr>
          <p:nvPr>
            <p:custDataLst>
              <p:tags r:id="rId27"/>
            </p:custDataLst>
          </p:nvPr>
        </p:nvSpPr>
        <p:spPr bwMode="auto">
          <a:xfrm rot="5400000">
            <a:off x="8590798" y="4461540"/>
            <a:ext cx="976229"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Printed 29.03.2011 17:59:11</a:t>
            </a:r>
            <a:endParaRPr lang="en-ZA" sz="1600" smtClean="0">
              <a:latin typeface="Arial" pitchFamily="34" charset="0"/>
              <a:cs typeface="Arial" pitchFamily="34" charset="0"/>
            </a:endParaRPr>
          </a:p>
        </p:txBody>
      </p:sp>
      <p:pic>
        <p:nvPicPr>
          <p:cNvPr id="2172986" name="Picture 58"/>
          <p:cNvPicPr>
            <a:picLocks noChangeArrowheads="1"/>
          </p:cNvPicPr>
          <p:nvPr>
            <p:custDataLst>
              <p:tags r:id="rId28"/>
            </p:custDataLst>
          </p:nvPr>
        </p:nvPicPr>
        <p:blipFill>
          <a:blip r:embed="rId46" cstate="print"/>
          <a:srcRect/>
          <a:stretch>
            <a:fillRect/>
          </a:stretch>
        </p:blipFill>
        <p:spPr bwMode="auto">
          <a:xfrm>
            <a:off x="7662863" y="341313"/>
            <a:ext cx="1173162" cy="295275"/>
          </a:xfrm>
          <a:prstGeom prst="rect">
            <a:avLst/>
          </a:prstGeom>
          <a:noFill/>
          <a:ln w="19050">
            <a:noFill/>
            <a:miter lim="800000"/>
            <a:headEnd/>
            <a:tailEnd/>
          </a:ln>
          <a:effectLst/>
        </p:spPr>
      </p:pic>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spd="slow"/>
  <p:timing>
    <p:tnLst>
      <p:par>
        <p:cTn id="1" dur="indefinite" restart="never" nodeType="tmRoot"/>
      </p:par>
    </p:tnLst>
  </p:timing>
  <p:hf hdr="0" ftr="0" dt="0"/>
  <p:txStyles>
    <p:titleStyle>
      <a:lvl1pPr algn="l" rtl="0" fontAlgn="base">
        <a:lnSpc>
          <a:spcPct val="85000"/>
        </a:lnSpc>
        <a:spcBef>
          <a:spcPct val="0"/>
        </a:spcBef>
        <a:spcAft>
          <a:spcPct val="0"/>
        </a:spcAft>
        <a:defRPr sz="2400">
          <a:solidFill>
            <a:schemeClr val="bg1"/>
          </a:solidFill>
          <a:latin typeface="+mj-lt"/>
          <a:ea typeface="+mj-ea"/>
          <a:cs typeface="+mj-cs"/>
        </a:defRPr>
      </a:lvl1pPr>
      <a:lvl2pPr algn="l" rtl="0" fontAlgn="base">
        <a:lnSpc>
          <a:spcPct val="85000"/>
        </a:lnSpc>
        <a:spcBef>
          <a:spcPct val="0"/>
        </a:spcBef>
        <a:spcAft>
          <a:spcPct val="0"/>
        </a:spcAft>
        <a:defRPr sz="2400">
          <a:solidFill>
            <a:schemeClr val="bg1"/>
          </a:solidFill>
          <a:latin typeface="Arial" pitchFamily="34" charset="0"/>
          <a:cs typeface="Arial" pitchFamily="34" charset="0"/>
        </a:defRPr>
      </a:lvl2pPr>
      <a:lvl3pPr algn="l" rtl="0" fontAlgn="base">
        <a:lnSpc>
          <a:spcPct val="85000"/>
        </a:lnSpc>
        <a:spcBef>
          <a:spcPct val="0"/>
        </a:spcBef>
        <a:spcAft>
          <a:spcPct val="0"/>
        </a:spcAft>
        <a:defRPr sz="2400">
          <a:solidFill>
            <a:schemeClr val="bg1"/>
          </a:solidFill>
          <a:latin typeface="Arial" pitchFamily="34" charset="0"/>
          <a:cs typeface="Arial" pitchFamily="34" charset="0"/>
        </a:defRPr>
      </a:lvl3pPr>
      <a:lvl4pPr algn="l" rtl="0" fontAlgn="base">
        <a:lnSpc>
          <a:spcPct val="85000"/>
        </a:lnSpc>
        <a:spcBef>
          <a:spcPct val="0"/>
        </a:spcBef>
        <a:spcAft>
          <a:spcPct val="0"/>
        </a:spcAft>
        <a:defRPr sz="2400">
          <a:solidFill>
            <a:schemeClr val="bg1"/>
          </a:solidFill>
          <a:latin typeface="Arial" pitchFamily="34" charset="0"/>
          <a:cs typeface="Arial" pitchFamily="34" charset="0"/>
        </a:defRPr>
      </a:lvl4pPr>
      <a:lvl5pPr algn="l" rtl="0" fontAlgn="base">
        <a:lnSpc>
          <a:spcPct val="85000"/>
        </a:lnSpc>
        <a:spcBef>
          <a:spcPct val="0"/>
        </a:spcBef>
        <a:spcAft>
          <a:spcPct val="0"/>
        </a:spcAft>
        <a:defRPr sz="2400">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2400">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2400">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2400">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2400">
          <a:solidFill>
            <a:schemeClr val="bg1"/>
          </a:solidFill>
          <a:latin typeface="Arial" pitchFamily="34" charset="0"/>
          <a:cs typeface="Arial" pitchFamily="34" charset="0"/>
        </a:defRPr>
      </a:lvl9pPr>
    </p:titleStyle>
    <p:bodyStyle>
      <a:lvl1pPr algn="l" rtl="0" fontAlgn="base">
        <a:spcBef>
          <a:spcPct val="0"/>
        </a:spcBef>
        <a:spcAft>
          <a:spcPct val="0"/>
        </a:spcAft>
        <a:buClr>
          <a:srgbClr val="8C7F6D"/>
        </a:buClr>
        <a:defRPr sz="1600">
          <a:solidFill>
            <a:srgbClr val="003896"/>
          </a:solidFill>
          <a:latin typeface="+mn-lt"/>
          <a:ea typeface="+mn-ea"/>
          <a:cs typeface="+mn-cs"/>
        </a:defRPr>
      </a:lvl1pPr>
      <a:lvl2pPr marL="147638" indent="-146050" algn="l" rtl="0" fontAlgn="base">
        <a:spcBef>
          <a:spcPct val="0"/>
        </a:spcBef>
        <a:spcAft>
          <a:spcPct val="0"/>
        </a:spcAft>
        <a:buClr>
          <a:srgbClr val="8C7F6D"/>
        </a:buClr>
        <a:buSzPct val="125000"/>
        <a:buChar char="•"/>
        <a:defRPr sz="1600">
          <a:solidFill>
            <a:srgbClr val="003896"/>
          </a:solidFill>
          <a:latin typeface="+mn-lt"/>
          <a:cs typeface="+mn-cs"/>
        </a:defRPr>
      </a:lvl2pPr>
      <a:lvl3pPr marL="357188" indent="-207963" algn="l" rtl="0" fontAlgn="base">
        <a:spcBef>
          <a:spcPct val="0"/>
        </a:spcBef>
        <a:spcAft>
          <a:spcPct val="0"/>
        </a:spcAft>
        <a:buClr>
          <a:srgbClr val="8C7F6D"/>
        </a:buClr>
        <a:buSzPct val="125000"/>
        <a:buFont typeface="Arial" pitchFamily="34" charset="0"/>
        <a:buChar char="–"/>
        <a:defRPr sz="1600">
          <a:solidFill>
            <a:srgbClr val="003896"/>
          </a:solidFill>
          <a:latin typeface="+mn-lt"/>
          <a:cs typeface="+mn-cs"/>
        </a:defRPr>
      </a:lvl3pPr>
      <a:lvl4pPr marL="481013" indent="-122238" algn="l" rtl="0" fontAlgn="base">
        <a:spcBef>
          <a:spcPct val="0"/>
        </a:spcBef>
        <a:spcAft>
          <a:spcPct val="0"/>
        </a:spcAft>
        <a:buClr>
          <a:srgbClr val="8C7F6D"/>
        </a:buClr>
        <a:buChar char="•"/>
        <a:defRPr sz="1600">
          <a:solidFill>
            <a:srgbClr val="003896"/>
          </a:solidFill>
          <a:latin typeface="+mn-lt"/>
          <a:cs typeface="+mn-cs"/>
        </a:defRPr>
      </a:lvl4pPr>
      <a:lvl5pPr marL="6572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172930"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9943" name="think-cell Slide" r:id="rId44" imgW="0" imgH="0" progId="TCLayout.ActiveDocument.1">
                  <p:embed/>
                </p:oleObj>
              </mc:Choice>
              <mc:Fallback>
                <p:oleObj name="think-cell Slide" r:id="rId44"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72931" name="Picture 3"/>
          <p:cNvPicPr>
            <a:picLocks noChangeArrowheads="1"/>
          </p:cNvPicPr>
          <p:nvPr>
            <p:custDataLst>
              <p:tags r:id="rId15"/>
            </p:custDataLst>
          </p:nvPr>
        </p:nvPicPr>
        <p:blipFill>
          <a:blip r:embed="rId45" cstate="print"/>
          <a:srcRect/>
          <a:stretch>
            <a:fillRect/>
          </a:stretch>
        </p:blipFill>
        <p:spPr bwMode="auto">
          <a:xfrm>
            <a:off x="0" y="0"/>
            <a:ext cx="7591425" cy="969963"/>
          </a:xfrm>
          <a:prstGeom prst="rect">
            <a:avLst/>
          </a:prstGeom>
          <a:noFill/>
          <a:ln w="19050">
            <a:noFill/>
            <a:miter lim="800000"/>
            <a:headEnd/>
            <a:tailEnd/>
          </a:ln>
          <a:effectLst/>
        </p:spPr>
      </p:pic>
      <p:sp>
        <p:nvSpPr>
          <p:cNvPr id="2172932" name="McK 1. Slide Placeholder"/>
          <p:cNvSpPr>
            <a:spLocks noGrp="1" noChangeArrowheads="1"/>
          </p:cNvSpPr>
          <p:nvPr>
            <p:ph type="title"/>
            <p:custDataLst>
              <p:tags r:id="rId16"/>
            </p:custDataLst>
          </p:nvPr>
        </p:nvSpPr>
        <p:spPr bwMode="auto">
          <a:xfrm>
            <a:off x="200025" y="328613"/>
            <a:ext cx="6985000" cy="31115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2172933" name="Rectangle 5"/>
          <p:cNvSpPr>
            <a:spLocks noGrp="1" noChangeArrowheads="1"/>
          </p:cNvSpPr>
          <p:nvPr>
            <p:ph type="body" idx="1"/>
            <p:custDataLst>
              <p:tags r:id="rId17"/>
            </p:custDataLst>
          </p:nvPr>
        </p:nvSpPr>
        <p:spPr bwMode="auto">
          <a:xfrm>
            <a:off x="436563" y="1890713"/>
            <a:ext cx="6784975" cy="12223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2172934" name="Rectangle 6"/>
          <p:cNvSpPr>
            <a:spLocks noGrp="1" noChangeArrowheads="1"/>
          </p:cNvSpPr>
          <p:nvPr>
            <p:ph type="sldNum" sz="quarter" idx="4"/>
            <p:custDataLst>
              <p:tags r:id="rId18"/>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lnSpc>
                <a:spcPct val="100000"/>
              </a:lnSpc>
              <a:defRPr sz="1000" b="0">
                <a:solidFill>
                  <a:srgbClr val="83725B"/>
                </a:solidFill>
              </a:defRPr>
            </a:lvl1pPr>
          </a:lstStyle>
          <a:p>
            <a:fld id="{E05F3737-378A-474A-997B-3F393A4C31A9}" type="slidenum">
              <a:rPr lang="en-ZA" smtClean="0">
                <a:latin typeface="Arial" pitchFamily="34" charset="0"/>
                <a:cs typeface="Arial" pitchFamily="34" charset="0"/>
              </a:rPr>
              <a:pPr/>
              <a:t>‹#›</a:t>
            </a:fld>
            <a:endParaRPr lang="en-ZA" smtClean="0">
              <a:latin typeface="Arial" pitchFamily="34" charset="0"/>
              <a:cs typeface="Arial" pitchFamily="34" charset="0"/>
            </a:endParaRPr>
          </a:p>
        </p:txBody>
      </p:sp>
      <p:sp>
        <p:nvSpPr>
          <p:cNvPr id="2172935" name="McK 2. Unit of measure" hidden="1"/>
          <p:cNvSpPr txBox="1">
            <a:spLocks noChangeArrowheads="1"/>
          </p:cNvSpPr>
          <p:nvPr>
            <p:custDataLst>
              <p:tags r:id="rId19"/>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r>
              <a:rPr lang="en-ZA" sz="1600" b="1" smtClean="0">
                <a:solidFill>
                  <a:srgbClr val="808080"/>
                </a:solidFill>
                <a:latin typeface="Arial" pitchFamily="34" charset="0"/>
                <a:cs typeface="Arial" pitchFamily="34" charset="0"/>
              </a:rPr>
              <a:t>Unit of measure</a:t>
            </a:r>
          </a:p>
        </p:txBody>
      </p:sp>
      <p:grpSp>
        <p:nvGrpSpPr>
          <p:cNvPr id="2" name="McK Slide Elements"/>
          <p:cNvGrpSpPr>
            <a:grpSpLocks/>
          </p:cNvGrpSpPr>
          <p:nvPr userDrawn="1"/>
        </p:nvGrpSpPr>
        <p:grpSpPr bwMode="auto">
          <a:xfrm>
            <a:off x="200025" y="6223000"/>
            <a:ext cx="6985000" cy="349250"/>
            <a:chOff x="126" y="3920"/>
            <a:chExt cx="4400" cy="220"/>
          </a:xfrm>
        </p:grpSpPr>
        <p:sp>
          <p:nvSpPr>
            <p:cNvPr id="2172937"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r>
                <a:rPr lang="en-ZA" sz="1000" smtClean="0">
                  <a:latin typeface="Arial" pitchFamily="34" charset="0"/>
                  <a:cs typeface="Arial" pitchFamily="34" charset="0"/>
                </a:rPr>
                <a:t>1 Footnote</a:t>
              </a:r>
            </a:p>
          </p:txBody>
        </p:sp>
        <p:sp>
          <p:nvSpPr>
            <p:cNvPr id="2172938"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pPr>
              <a:r>
                <a:rPr lang="en-ZA" sz="1000" smtClean="0">
                  <a:latin typeface="Arial" pitchFamily="34" charset="0"/>
                  <a:cs typeface="Arial" pitchFamily="34" charset="0"/>
                </a:rPr>
                <a:t>SOURCE: Source</a:t>
              </a:r>
            </a:p>
          </p:txBody>
        </p:sp>
      </p:grpSp>
      <p:grpSp>
        <p:nvGrpSpPr>
          <p:cNvPr id="3" name="LegendBoxes" hidden="1"/>
          <p:cNvGrpSpPr>
            <a:grpSpLocks/>
          </p:cNvGrpSpPr>
          <p:nvPr>
            <p:custDataLst>
              <p:tags r:id="rId20"/>
            </p:custDataLst>
          </p:nvPr>
        </p:nvGrpSpPr>
        <p:grpSpPr bwMode="auto">
          <a:xfrm>
            <a:off x="7993063" y="1012825"/>
            <a:ext cx="849312" cy="977899"/>
            <a:chOff x="3394" y="518"/>
            <a:chExt cx="535" cy="616"/>
          </a:xfrm>
        </p:grpSpPr>
        <p:sp>
          <p:nvSpPr>
            <p:cNvPr id="2172940"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1"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2"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3"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4"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45"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46"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47"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grpSp>
      <p:grpSp>
        <p:nvGrpSpPr>
          <p:cNvPr id="4" name="LegendLines" hidden="1"/>
          <p:cNvGrpSpPr>
            <a:grpSpLocks/>
          </p:cNvGrpSpPr>
          <p:nvPr>
            <p:custDataLst>
              <p:tags r:id="rId21"/>
            </p:custDataLst>
          </p:nvPr>
        </p:nvGrpSpPr>
        <p:grpSpPr bwMode="auto">
          <a:xfrm>
            <a:off x="7675563" y="1012822"/>
            <a:ext cx="1166812" cy="708024"/>
            <a:chOff x="2411" y="2749"/>
            <a:chExt cx="735" cy="446"/>
          </a:xfrm>
        </p:grpSpPr>
        <p:sp>
          <p:nvSpPr>
            <p:cNvPr id="2172949"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0"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1"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2"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53"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54"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grpSp>
      <p:grpSp>
        <p:nvGrpSpPr>
          <p:cNvPr id="5" name="LegendMoons" hidden="1"/>
          <p:cNvGrpSpPr>
            <a:grpSpLocks/>
          </p:cNvGrpSpPr>
          <p:nvPr>
            <p:custDataLst>
              <p:tags r:id="rId22"/>
            </p:custDataLst>
          </p:nvPr>
        </p:nvGrpSpPr>
        <p:grpSpPr bwMode="auto">
          <a:xfrm>
            <a:off x="7913688" y="1014413"/>
            <a:ext cx="928687" cy="1306512"/>
            <a:chOff x="1104" y="2704"/>
            <a:chExt cx="585" cy="823"/>
          </a:xfrm>
        </p:grpSpPr>
        <p:grpSp>
          <p:nvGrpSpPr>
            <p:cNvPr id="6" name="MoonLegend1" hidden="1"/>
            <p:cNvGrpSpPr>
              <a:grpSpLocks noChangeAspect="1"/>
            </p:cNvGrpSpPr>
            <p:nvPr>
              <p:custDataLst>
                <p:tags r:id="rId29"/>
              </p:custDataLst>
            </p:nvPr>
          </p:nvGrpSpPr>
          <p:grpSpPr bwMode="auto">
            <a:xfrm>
              <a:off x="1104" y="2704"/>
              <a:ext cx="132" cy="132"/>
              <a:chOff x="4533" y="183"/>
              <a:chExt cx="144" cy="144"/>
            </a:xfrm>
          </p:grpSpPr>
          <p:sp>
            <p:nvSpPr>
              <p:cNvPr id="2172957" name="Oval 29" hidden="1"/>
              <p:cNvSpPr>
                <a:spLocks noChangeAspect="1" noChangeArrowheads="1"/>
              </p:cNvSpPr>
              <p:nvPr>
                <p:custDataLst>
                  <p:tags r:id="rId42"/>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58" name="Arc 30" hidden="1"/>
              <p:cNvSpPr>
                <a:spLocks noChangeAspect="1"/>
              </p:cNvSpPr>
              <p:nvPr>
                <p:custDataLst>
                  <p:tags r:id="rId43"/>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7" name="MoonLegend2" hidden="1"/>
            <p:cNvGrpSpPr>
              <a:grpSpLocks noChangeAspect="1"/>
            </p:cNvGrpSpPr>
            <p:nvPr>
              <p:custDataLst>
                <p:tags r:id="rId30"/>
              </p:custDataLst>
            </p:nvPr>
          </p:nvGrpSpPr>
          <p:grpSpPr bwMode="auto">
            <a:xfrm>
              <a:off x="1104" y="2876"/>
              <a:ext cx="132" cy="132"/>
              <a:chOff x="1694" y="2044"/>
              <a:chExt cx="160" cy="160"/>
            </a:xfrm>
          </p:grpSpPr>
          <p:sp>
            <p:nvSpPr>
              <p:cNvPr id="2172960" name="Oval 32" hidden="1"/>
              <p:cNvSpPr>
                <a:spLocks noChangeAspect="1" noChangeArrowheads="1"/>
              </p:cNvSpPr>
              <p:nvPr>
                <p:custDataLst>
                  <p:tags r:id="rId40"/>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1" name="Arc 33" hidden="1"/>
              <p:cNvSpPr>
                <a:spLocks noChangeAspect="1"/>
              </p:cNvSpPr>
              <p:nvPr>
                <p:custDataLst>
                  <p:tags r:id="rId41"/>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8" name="MoonLegend3" hidden="1"/>
            <p:cNvGrpSpPr>
              <a:grpSpLocks noChangeAspect="1"/>
            </p:cNvGrpSpPr>
            <p:nvPr>
              <p:custDataLst>
                <p:tags r:id="rId31"/>
              </p:custDataLst>
            </p:nvPr>
          </p:nvGrpSpPr>
          <p:grpSpPr bwMode="auto">
            <a:xfrm>
              <a:off x="1104" y="3049"/>
              <a:ext cx="132" cy="132"/>
              <a:chOff x="4495" y="897"/>
              <a:chExt cx="160" cy="160"/>
            </a:xfrm>
          </p:grpSpPr>
          <p:sp>
            <p:nvSpPr>
              <p:cNvPr id="2172963" name="Oval 35" hidden="1"/>
              <p:cNvSpPr>
                <a:spLocks noChangeAspect="1" noChangeArrowheads="1"/>
              </p:cNvSpPr>
              <p:nvPr>
                <p:custDataLst>
                  <p:tags r:id="rId38"/>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4" name="Arc 36" hidden="1"/>
              <p:cNvSpPr>
                <a:spLocks noChangeAspect="1"/>
              </p:cNvSpPr>
              <p:nvPr>
                <p:custDataLst>
                  <p:tags r:id="rId39"/>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9" name="MoonLegend4" hidden="1"/>
            <p:cNvGrpSpPr>
              <a:grpSpLocks noChangeAspect="1"/>
            </p:cNvGrpSpPr>
            <p:nvPr>
              <p:custDataLst>
                <p:tags r:id="rId32"/>
              </p:custDataLst>
            </p:nvPr>
          </p:nvGrpSpPr>
          <p:grpSpPr bwMode="auto">
            <a:xfrm>
              <a:off x="1104" y="3222"/>
              <a:ext cx="132" cy="132"/>
              <a:chOff x="4495" y="1198"/>
              <a:chExt cx="160" cy="160"/>
            </a:xfrm>
          </p:grpSpPr>
          <p:sp>
            <p:nvSpPr>
              <p:cNvPr id="2172966" name="Oval 38" hidden="1"/>
              <p:cNvSpPr>
                <a:spLocks noChangeAspect="1" noChangeArrowheads="1"/>
              </p:cNvSpPr>
              <p:nvPr>
                <p:custDataLst>
                  <p:tags r:id="rId36"/>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7" name="Arc 39" hidden="1"/>
              <p:cNvSpPr>
                <a:spLocks noChangeAspect="1"/>
              </p:cNvSpPr>
              <p:nvPr>
                <p:custDataLst>
                  <p:tags r:id="rId37"/>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10" name="MoonLegend5" hidden="1"/>
            <p:cNvGrpSpPr>
              <a:grpSpLocks noChangeAspect="1"/>
            </p:cNvGrpSpPr>
            <p:nvPr>
              <p:custDataLst>
                <p:tags r:id="rId33"/>
              </p:custDataLst>
            </p:nvPr>
          </p:nvGrpSpPr>
          <p:grpSpPr bwMode="auto">
            <a:xfrm>
              <a:off x="1104" y="3395"/>
              <a:ext cx="132" cy="132"/>
              <a:chOff x="4495" y="1440"/>
              <a:chExt cx="160" cy="160"/>
            </a:xfrm>
          </p:grpSpPr>
          <p:sp>
            <p:nvSpPr>
              <p:cNvPr id="2172969" name="Oval 41" hidden="1"/>
              <p:cNvSpPr>
                <a:spLocks noChangeAspect="1" noChangeArrowheads="1"/>
              </p:cNvSpPr>
              <p:nvPr>
                <p:custDataLst>
                  <p:tags r:id="rId34"/>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70" name="Oval 42" hidden="1"/>
              <p:cNvSpPr>
                <a:spLocks noChangeAspect="1" noChangeArrowheads="1"/>
              </p:cNvSpPr>
              <p:nvPr>
                <p:custDataLst>
                  <p:tags r:id="rId35"/>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sp>
          <p:nvSpPr>
            <p:cNvPr id="2172971"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72"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73"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74"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sp>
          <p:nvSpPr>
            <p:cNvPr id="2172975"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Legend5</a:t>
              </a:r>
            </a:p>
          </p:txBody>
        </p:sp>
      </p:grpSp>
      <p:grpSp>
        <p:nvGrpSpPr>
          <p:cNvPr id="11" name="Sticker" hidden="1"/>
          <p:cNvGrpSpPr>
            <a:grpSpLocks/>
          </p:cNvGrpSpPr>
          <p:nvPr>
            <p:custDataLst>
              <p:tags r:id="rId23"/>
            </p:custDataLst>
          </p:nvPr>
        </p:nvGrpSpPr>
        <p:grpSpPr bwMode="auto">
          <a:xfrm>
            <a:off x="7740643" y="1014415"/>
            <a:ext cx="1096961" cy="214313"/>
            <a:chOff x="4876" y="639"/>
            <a:chExt cx="691" cy="135"/>
          </a:xfrm>
        </p:grpSpPr>
        <p:cxnSp>
          <p:nvCxnSpPr>
            <p:cNvPr id="2172977" name="AutoShape 49" hidden="1"/>
            <p:cNvCxnSpPr>
              <a:cxnSpLocks noChangeShapeType="1"/>
              <a:stCxn id="2172978" idx="4"/>
              <a:endCxn id="2172978" idx="6"/>
            </p:cNvCxnSpPr>
            <p:nvPr/>
          </p:nvCxnSpPr>
          <p:spPr bwMode="auto">
            <a:xfrm rot="16200000" flipH="1">
              <a:off x="5222" y="428"/>
              <a:ext cx="1" cy="689"/>
            </a:xfrm>
            <a:prstGeom prst="straightConnector1">
              <a:avLst/>
            </a:prstGeom>
            <a:noFill/>
            <a:ln w="25400">
              <a:solidFill>
                <a:srgbClr val="808080"/>
              </a:solidFill>
              <a:round/>
              <a:headEnd/>
              <a:tailEnd/>
            </a:ln>
            <a:effectLst/>
          </p:spPr>
        </p:cxnSp>
        <p:sp>
          <p:nvSpPr>
            <p:cNvPr id="2172978" name="AutoShape 50"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rgbClr val="83725B"/>
                </a:buClr>
              </a:pPr>
              <a:r>
                <a:rPr lang="en-ZA" sz="1200" smtClean="0">
                  <a:solidFill>
                    <a:srgbClr val="808080"/>
                  </a:solidFill>
                  <a:latin typeface="Arial" pitchFamily="34" charset="0"/>
                  <a:cs typeface="Arial" pitchFamily="34" charset="0"/>
                </a:rPr>
                <a:t>ILLUSTRATIVE</a:t>
              </a:r>
            </a:p>
          </p:txBody>
        </p:sp>
        <p:cxnSp>
          <p:nvCxnSpPr>
            <p:cNvPr id="2172979" name="AutoShape 51" hidden="1"/>
            <p:cNvCxnSpPr>
              <a:cxnSpLocks noChangeShapeType="1"/>
              <a:stCxn id="2172978" idx="2"/>
              <a:endCxn id="2172978" idx="4"/>
            </p:cNvCxnSpPr>
            <p:nvPr/>
          </p:nvCxnSpPr>
          <p:spPr bwMode="auto">
            <a:xfrm rot="16200000" flipH="1">
              <a:off x="4810" y="706"/>
              <a:ext cx="134" cy="1"/>
            </a:xfrm>
            <a:prstGeom prst="straightConnector1">
              <a:avLst/>
            </a:prstGeom>
            <a:noFill/>
            <a:ln w="9525">
              <a:solidFill>
                <a:srgbClr val="808080"/>
              </a:solidFill>
              <a:round/>
              <a:headEnd/>
              <a:tailEnd/>
            </a:ln>
            <a:effectLst/>
          </p:spPr>
        </p:cxnSp>
      </p:grpSp>
      <p:sp>
        <p:nvSpPr>
          <p:cNvPr id="2172980" name="doc id" hidden="1"/>
          <p:cNvSpPr>
            <a:spLocks noChangeArrowheads="1"/>
          </p:cNvSpPr>
          <p:nvPr>
            <p:custDataLst>
              <p:tags r:id="rId24"/>
            </p:custDataLst>
          </p:nvPr>
        </p:nvSpPr>
        <p:spPr bwMode="auto">
          <a:xfrm>
            <a:off x="8010525" y="47625"/>
            <a:ext cx="995363" cy="215444"/>
          </a:xfrm>
          <a:prstGeom prst="rect">
            <a:avLst/>
          </a:prstGeom>
          <a:noFill/>
          <a:ln w="9525">
            <a:noFill/>
            <a:miter lim="800000"/>
            <a:headEnd/>
            <a:tailEnd/>
          </a:ln>
          <a:effectLst/>
        </p:spPr>
        <p:txBody>
          <a:bodyPr lIns="0" tIns="0" rIns="0" bIns="0">
            <a:spAutoFit/>
          </a:bodyPr>
          <a:lstStyle/>
          <a:p>
            <a:pPr algn="r" defTabSz="895350"/>
            <a:r>
              <a:rPr lang="en-ZA" sz="700" smtClean="0">
                <a:solidFill>
                  <a:srgbClr val="000000"/>
                </a:solidFill>
                <a:latin typeface="Arial" pitchFamily="34" charset="0"/>
                <a:cs typeface="Arial" pitchFamily="34" charset="0"/>
              </a:rPr>
              <a:t>JOH-ESK049-20110303-MF-X1-V1</a:t>
            </a:r>
          </a:p>
        </p:txBody>
      </p:sp>
      <p:grpSp>
        <p:nvGrpSpPr>
          <p:cNvPr id="12" name="ACET" hidden="1"/>
          <p:cNvGrpSpPr>
            <a:grpSpLocks/>
          </p:cNvGrpSpPr>
          <p:nvPr>
            <p:custDataLst>
              <p:tags r:id="rId25"/>
            </p:custDataLst>
          </p:nvPr>
        </p:nvGrpSpPr>
        <p:grpSpPr bwMode="auto">
          <a:xfrm>
            <a:off x="1452563" y="1333500"/>
            <a:ext cx="4264025" cy="508000"/>
            <a:chOff x="915" y="710"/>
            <a:chExt cx="2686" cy="320"/>
          </a:xfrm>
        </p:grpSpPr>
        <p:cxnSp>
          <p:nvCxnSpPr>
            <p:cNvPr id="2172982" name="AutoShape 54" hidden="1"/>
            <p:cNvCxnSpPr>
              <a:cxnSpLocks noChangeShapeType="1"/>
              <a:stCxn id="2172983" idx="4"/>
              <a:endCxn id="2172983" idx="6"/>
            </p:cNvCxnSpPr>
            <p:nvPr/>
          </p:nvCxnSpPr>
          <p:spPr bwMode="auto">
            <a:xfrm>
              <a:off x="915" y="1030"/>
              <a:ext cx="2686" cy="0"/>
            </a:xfrm>
            <a:prstGeom prst="straightConnector1">
              <a:avLst/>
            </a:prstGeom>
            <a:noFill/>
            <a:ln w="9525">
              <a:solidFill>
                <a:schemeClr val="tx1"/>
              </a:solidFill>
              <a:round/>
              <a:headEnd/>
              <a:tailEnd/>
            </a:ln>
            <a:effectLst/>
          </p:spPr>
        </p:cxnSp>
        <p:sp>
          <p:nvSpPr>
            <p:cNvPr id="2172983"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r>
                <a:rPr lang="en-ZA" sz="1600" b="1" smtClean="0">
                  <a:latin typeface="Arial" pitchFamily="34" charset="0"/>
                  <a:cs typeface="Arial" pitchFamily="34" charset="0"/>
                </a:rPr>
                <a:t>Title</a:t>
              </a:r>
            </a:p>
            <a:p>
              <a:r>
                <a:rPr lang="en-ZA" sz="1600" smtClean="0">
                  <a:solidFill>
                    <a:srgbClr val="808080"/>
                  </a:solidFill>
                  <a:latin typeface="Arial" pitchFamily="34" charset="0"/>
                  <a:cs typeface="Arial" pitchFamily="34" charset="0"/>
                </a:rPr>
                <a:t>Unit of measure</a:t>
              </a:r>
            </a:p>
          </p:txBody>
        </p:sp>
      </p:grpSp>
      <p:sp>
        <p:nvSpPr>
          <p:cNvPr id="2172984" name="Working Draft" hidden="1"/>
          <p:cNvSpPr txBox="1">
            <a:spLocks noChangeArrowheads="1"/>
          </p:cNvSpPr>
          <p:nvPr>
            <p:custDataLst>
              <p:tags r:id="rId26"/>
            </p:custDataLst>
          </p:nvPr>
        </p:nvSpPr>
        <p:spPr bwMode="auto">
          <a:xfrm rot="5400000">
            <a:off x="8214092" y="2883565"/>
            <a:ext cx="1729641"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Working Draft - Last Modified 30.03.2011 11:36:59</a:t>
            </a:r>
            <a:endParaRPr lang="en-ZA" sz="1600" smtClean="0">
              <a:latin typeface="Arial" pitchFamily="34" charset="0"/>
              <a:cs typeface="Arial" pitchFamily="34" charset="0"/>
            </a:endParaRPr>
          </a:p>
        </p:txBody>
      </p:sp>
      <p:sp>
        <p:nvSpPr>
          <p:cNvPr id="2172985" name="Printed" hidden="1"/>
          <p:cNvSpPr txBox="1">
            <a:spLocks noChangeArrowheads="1"/>
          </p:cNvSpPr>
          <p:nvPr>
            <p:custDataLst>
              <p:tags r:id="rId27"/>
            </p:custDataLst>
          </p:nvPr>
        </p:nvSpPr>
        <p:spPr bwMode="auto">
          <a:xfrm rot="5400000">
            <a:off x="8590798" y="4461540"/>
            <a:ext cx="976229"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Printed 29.03.2011 17:59:11</a:t>
            </a:r>
            <a:endParaRPr lang="en-ZA" sz="1600" smtClean="0">
              <a:latin typeface="Arial" pitchFamily="34" charset="0"/>
              <a:cs typeface="Arial" pitchFamily="34" charset="0"/>
            </a:endParaRPr>
          </a:p>
        </p:txBody>
      </p:sp>
      <p:pic>
        <p:nvPicPr>
          <p:cNvPr id="2172986" name="Picture 58"/>
          <p:cNvPicPr>
            <a:picLocks noChangeArrowheads="1"/>
          </p:cNvPicPr>
          <p:nvPr>
            <p:custDataLst>
              <p:tags r:id="rId28"/>
            </p:custDataLst>
          </p:nvPr>
        </p:nvPicPr>
        <p:blipFill>
          <a:blip r:embed="rId46" cstate="print"/>
          <a:srcRect/>
          <a:stretch>
            <a:fillRect/>
          </a:stretch>
        </p:blipFill>
        <p:spPr bwMode="auto">
          <a:xfrm>
            <a:off x="7662863" y="341313"/>
            <a:ext cx="1173162" cy="295275"/>
          </a:xfrm>
          <a:prstGeom prst="rect">
            <a:avLst/>
          </a:prstGeom>
          <a:noFill/>
          <a:ln w="19050">
            <a:noFill/>
            <a:miter lim="800000"/>
            <a:headEnd/>
            <a:tailEnd/>
          </a:ln>
          <a:effectLst/>
        </p:spPr>
      </p:pic>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ransition spd="slow"/>
  <p:timing>
    <p:tnLst>
      <p:par>
        <p:cTn id="1" dur="indefinite" restart="never" nodeType="tmRoot"/>
      </p:par>
    </p:tnLst>
  </p:timing>
  <p:hf hdr="0" ftr="0" dt="0"/>
  <p:txStyles>
    <p:titleStyle>
      <a:lvl1pPr algn="l" rtl="0" fontAlgn="base">
        <a:lnSpc>
          <a:spcPct val="85000"/>
        </a:lnSpc>
        <a:spcBef>
          <a:spcPct val="0"/>
        </a:spcBef>
        <a:spcAft>
          <a:spcPct val="0"/>
        </a:spcAft>
        <a:defRPr sz="2400">
          <a:solidFill>
            <a:schemeClr val="bg1"/>
          </a:solidFill>
          <a:latin typeface="+mj-lt"/>
          <a:ea typeface="+mj-ea"/>
          <a:cs typeface="+mj-cs"/>
        </a:defRPr>
      </a:lvl1pPr>
      <a:lvl2pPr algn="l" rtl="0" fontAlgn="base">
        <a:lnSpc>
          <a:spcPct val="85000"/>
        </a:lnSpc>
        <a:spcBef>
          <a:spcPct val="0"/>
        </a:spcBef>
        <a:spcAft>
          <a:spcPct val="0"/>
        </a:spcAft>
        <a:defRPr sz="2400">
          <a:solidFill>
            <a:schemeClr val="bg1"/>
          </a:solidFill>
          <a:latin typeface="Arial" pitchFamily="34" charset="0"/>
          <a:cs typeface="Arial" pitchFamily="34" charset="0"/>
        </a:defRPr>
      </a:lvl2pPr>
      <a:lvl3pPr algn="l" rtl="0" fontAlgn="base">
        <a:lnSpc>
          <a:spcPct val="85000"/>
        </a:lnSpc>
        <a:spcBef>
          <a:spcPct val="0"/>
        </a:spcBef>
        <a:spcAft>
          <a:spcPct val="0"/>
        </a:spcAft>
        <a:defRPr sz="2400">
          <a:solidFill>
            <a:schemeClr val="bg1"/>
          </a:solidFill>
          <a:latin typeface="Arial" pitchFamily="34" charset="0"/>
          <a:cs typeface="Arial" pitchFamily="34" charset="0"/>
        </a:defRPr>
      </a:lvl3pPr>
      <a:lvl4pPr algn="l" rtl="0" fontAlgn="base">
        <a:lnSpc>
          <a:spcPct val="85000"/>
        </a:lnSpc>
        <a:spcBef>
          <a:spcPct val="0"/>
        </a:spcBef>
        <a:spcAft>
          <a:spcPct val="0"/>
        </a:spcAft>
        <a:defRPr sz="2400">
          <a:solidFill>
            <a:schemeClr val="bg1"/>
          </a:solidFill>
          <a:latin typeface="Arial" pitchFamily="34" charset="0"/>
          <a:cs typeface="Arial" pitchFamily="34" charset="0"/>
        </a:defRPr>
      </a:lvl4pPr>
      <a:lvl5pPr algn="l" rtl="0" fontAlgn="base">
        <a:lnSpc>
          <a:spcPct val="85000"/>
        </a:lnSpc>
        <a:spcBef>
          <a:spcPct val="0"/>
        </a:spcBef>
        <a:spcAft>
          <a:spcPct val="0"/>
        </a:spcAft>
        <a:defRPr sz="2400">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2400">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2400">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2400">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2400">
          <a:solidFill>
            <a:schemeClr val="bg1"/>
          </a:solidFill>
          <a:latin typeface="Arial" pitchFamily="34" charset="0"/>
          <a:cs typeface="Arial" pitchFamily="34" charset="0"/>
        </a:defRPr>
      </a:lvl9pPr>
    </p:titleStyle>
    <p:bodyStyle>
      <a:lvl1pPr algn="l" rtl="0" fontAlgn="base">
        <a:spcBef>
          <a:spcPct val="0"/>
        </a:spcBef>
        <a:spcAft>
          <a:spcPct val="0"/>
        </a:spcAft>
        <a:buClr>
          <a:srgbClr val="8C7F6D"/>
        </a:buClr>
        <a:defRPr sz="1600">
          <a:solidFill>
            <a:srgbClr val="003896"/>
          </a:solidFill>
          <a:latin typeface="+mn-lt"/>
          <a:ea typeface="+mn-ea"/>
          <a:cs typeface="+mn-cs"/>
        </a:defRPr>
      </a:lvl1pPr>
      <a:lvl2pPr marL="147638" indent="-146050" algn="l" rtl="0" fontAlgn="base">
        <a:spcBef>
          <a:spcPct val="0"/>
        </a:spcBef>
        <a:spcAft>
          <a:spcPct val="0"/>
        </a:spcAft>
        <a:buClr>
          <a:srgbClr val="8C7F6D"/>
        </a:buClr>
        <a:buSzPct val="125000"/>
        <a:buChar char="•"/>
        <a:defRPr sz="1600">
          <a:solidFill>
            <a:srgbClr val="003896"/>
          </a:solidFill>
          <a:latin typeface="+mn-lt"/>
          <a:cs typeface="+mn-cs"/>
        </a:defRPr>
      </a:lvl2pPr>
      <a:lvl3pPr marL="357188" indent="-207963" algn="l" rtl="0" fontAlgn="base">
        <a:spcBef>
          <a:spcPct val="0"/>
        </a:spcBef>
        <a:spcAft>
          <a:spcPct val="0"/>
        </a:spcAft>
        <a:buClr>
          <a:srgbClr val="8C7F6D"/>
        </a:buClr>
        <a:buSzPct val="125000"/>
        <a:buFont typeface="Arial" pitchFamily="34" charset="0"/>
        <a:buChar char="–"/>
        <a:defRPr sz="1600">
          <a:solidFill>
            <a:srgbClr val="003896"/>
          </a:solidFill>
          <a:latin typeface="+mn-lt"/>
          <a:cs typeface="+mn-cs"/>
        </a:defRPr>
      </a:lvl3pPr>
      <a:lvl4pPr marL="481013" indent="-122238" algn="l" rtl="0" fontAlgn="base">
        <a:spcBef>
          <a:spcPct val="0"/>
        </a:spcBef>
        <a:spcAft>
          <a:spcPct val="0"/>
        </a:spcAft>
        <a:buClr>
          <a:srgbClr val="8C7F6D"/>
        </a:buClr>
        <a:buChar char="•"/>
        <a:defRPr sz="1600">
          <a:solidFill>
            <a:srgbClr val="003896"/>
          </a:solidFill>
          <a:latin typeface="+mn-lt"/>
          <a:cs typeface="+mn-cs"/>
        </a:defRPr>
      </a:lvl4pPr>
      <a:lvl5pPr marL="6572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172930"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1991" name="think-cell Slide" r:id="rId44" imgW="0" imgH="0" progId="TCLayout.ActiveDocument.1">
                  <p:embed/>
                </p:oleObj>
              </mc:Choice>
              <mc:Fallback>
                <p:oleObj name="think-cell Slide" r:id="rId44"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72931" name="Picture 3"/>
          <p:cNvPicPr>
            <a:picLocks noChangeArrowheads="1"/>
          </p:cNvPicPr>
          <p:nvPr>
            <p:custDataLst>
              <p:tags r:id="rId15"/>
            </p:custDataLst>
          </p:nvPr>
        </p:nvPicPr>
        <p:blipFill>
          <a:blip r:embed="rId45" cstate="print"/>
          <a:srcRect/>
          <a:stretch>
            <a:fillRect/>
          </a:stretch>
        </p:blipFill>
        <p:spPr bwMode="auto">
          <a:xfrm>
            <a:off x="0" y="0"/>
            <a:ext cx="7591425" cy="969963"/>
          </a:xfrm>
          <a:prstGeom prst="rect">
            <a:avLst/>
          </a:prstGeom>
          <a:noFill/>
          <a:ln w="19050">
            <a:noFill/>
            <a:miter lim="800000"/>
            <a:headEnd/>
            <a:tailEnd/>
          </a:ln>
          <a:effectLst/>
        </p:spPr>
      </p:pic>
      <p:sp>
        <p:nvSpPr>
          <p:cNvPr id="2172932" name="McK 1. Slide Placeholder"/>
          <p:cNvSpPr>
            <a:spLocks noGrp="1" noChangeArrowheads="1"/>
          </p:cNvSpPr>
          <p:nvPr>
            <p:ph type="title"/>
            <p:custDataLst>
              <p:tags r:id="rId16"/>
            </p:custDataLst>
          </p:nvPr>
        </p:nvSpPr>
        <p:spPr bwMode="auto">
          <a:xfrm>
            <a:off x="200025" y="328613"/>
            <a:ext cx="6985000" cy="31115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2172933" name="Rectangle 5"/>
          <p:cNvSpPr>
            <a:spLocks noGrp="1" noChangeArrowheads="1"/>
          </p:cNvSpPr>
          <p:nvPr>
            <p:ph type="body" idx="1"/>
            <p:custDataLst>
              <p:tags r:id="rId17"/>
            </p:custDataLst>
          </p:nvPr>
        </p:nvSpPr>
        <p:spPr bwMode="auto">
          <a:xfrm>
            <a:off x="436563" y="1890713"/>
            <a:ext cx="6784975" cy="12223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2172934" name="Rectangle 6"/>
          <p:cNvSpPr>
            <a:spLocks noGrp="1" noChangeArrowheads="1"/>
          </p:cNvSpPr>
          <p:nvPr>
            <p:ph type="sldNum" sz="quarter" idx="4"/>
            <p:custDataLst>
              <p:tags r:id="rId18"/>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lnSpc>
                <a:spcPct val="100000"/>
              </a:lnSpc>
              <a:defRPr sz="1000" b="0">
                <a:solidFill>
                  <a:srgbClr val="83725B"/>
                </a:solidFill>
              </a:defRPr>
            </a:lvl1pPr>
          </a:lstStyle>
          <a:p>
            <a:fld id="{E05F3737-378A-474A-997B-3F393A4C31A9}" type="slidenum">
              <a:rPr lang="en-ZA" smtClean="0">
                <a:latin typeface="Arial" pitchFamily="34" charset="0"/>
                <a:cs typeface="Arial" pitchFamily="34" charset="0"/>
              </a:rPr>
              <a:pPr/>
              <a:t>‹#›</a:t>
            </a:fld>
            <a:endParaRPr lang="en-ZA" smtClean="0">
              <a:latin typeface="Arial" pitchFamily="34" charset="0"/>
              <a:cs typeface="Arial" pitchFamily="34" charset="0"/>
            </a:endParaRPr>
          </a:p>
        </p:txBody>
      </p:sp>
      <p:sp>
        <p:nvSpPr>
          <p:cNvPr id="2172935" name="McK 2. Unit of measure" hidden="1"/>
          <p:cNvSpPr txBox="1">
            <a:spLocks noChangeArrowheads="1"/>
          </p:cNvSpPr>
          <p:nvPr>
            <p:custDataLst>
              <p:tags r:id="rId19"/>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r>
              <a:rPr lang="en-ZA" sz="1600" b="1" smtClean="0">
                <a:solidFill>
                  <a:srgbClr val="808080"/>
                </a:solidFill>
                <a:latin typeface="Arial" pitchFamily="34" charset="0"/>
                <a:cs typeface="Arial" pitchFamily="34" charset="0"/>
              </a:rPr>
              <a:t>Unit of measure</a:t>
            </a:r>
          </a:p>
        </p:txBody>
      </p:sp>
      <p:grpSp>
        <p:nvGrpSpPr>
          <p:cNvPr id="2" name="McK Slide Elements"/>
          <p:cNvGrpSpPr>
            <a:grpSpLocks/>
          </p:cNvGrpSpPr>
          <p:nvPr userDrawn="1"/>
        </p:nvGrpSpPr>
        <p:grpSpPr bwMode="auto">
          <a:xfrm>
            <a:off x="200025" y="6223000"/>
            <a:ext cx="6985000" cy="349250"/>
            <a:chOff x="126" y="3920"/>
            <a:chExt cx="4400" cy="220"/>
          </a:xfrm>
        </p:grpSpPr>
        <p:sp>
          <p:nvSpPr>
            <p:cNvPr id="2172937"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r>
                <a:rPr lang="en-ZA" sz="1000" smtClean="0">
                  <a:latin typeface="Arial" pitchFamily="34" charset="0"/>
                  <a:cs typeface="Arial" pitchFamily="34" charset="0"/>
                </a:rPr>
                <a:t>1 Footnote</a:t>
              </a:r>
            </a:p>
          </p:txBody>
        </p:sp>
        <p:sp>
          <p:nvSpPr>
            <p:cNvPr id="2172938"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pPr>
              <a:r>
                <a:rPr lang="en-ZA" sz="1000" smtClean="0">
                  <a:latin typeface="Arial" pitchFamily="34" charset="0"/>
                  <a:cs typeface="Arial" pitchFamily="34" charset="0"/>
                </a:rPr>
                <a:t>SOURCE: Source</a:t>
              </a:r>
            </a:p>
          </p:txBody>
        </p:sp>
      </p:grpSp>
      <p:grpSp>
        <p:nvGrpSpPr>
          <p:cNvPr id="3" name="LegendBoxes" hidden="1"/>
          <p:cNvGrpSpPr>
            <a:grpSpLocks/>
          </p:cNvGrpSpPr>
          <p:nvPr>
            <p:custDataLst>
              <p:tags r:id="rId20"/>
            </p:custDataLst>
          </p:nvPr>
        </p:nvGrpSpPr>
        <p:grpSpPr bwMode="auto">
          <a:xfrm>
            <a:off x="7993063" y="1012825"/>
            <a:ext cx="849312" cy="977899"/>
            <a:chOff x="3394" y="518"/>
            <a:chExt cx="535" cy="616"/>
          </a:xfrm>
        </p:grpSpPr>
        <p:sp>
          <p:nvSpPr>
            <p:cNvPr id="2172940"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1"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2"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3"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4"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45"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46"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47"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grpSp>
      <p:grpSp>
        <p:nvGrpSpPr>
          <p:cNvPr id="4" name="LegendLines" hidden="1"/>
          <p:cNvGrpSpPr>
            <a:grpSpLocks/>
          </p:cNvGrpSpPr>
          <p:nvPr>
            <p:custDataLst>
              <p:tags r:id="rId21"/>
            </p:custDataLst>
          </p:nvPr>
        </p:nvGrpSpPr>
        <p:grpSpPr bwMode="auto">
          <a:xfrm>
            <a:off x="7675563" y="1012822"/>
            <a:ext cx="1166812" cy="708024"/>
            <a:chOff x="2411" y="2749"/>
            <a:chExt cx="735" cy="446"/>
          </a:xfrm>
        </p:grpSpPr>
        <p:sp>
          <p:nvSpPr>
            <p:cNvPr id="2172949"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0"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1"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2"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53"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54"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grpSp>
      <p:grpSp>
        <p:nvGrpSpPr>
          <p:cNvPr id="5" name="LegendMoons" hidden="1"/>
          <p:cNvGrpSpPr>
            <a:grpSpLocks/>
          </p:cNvGrpSpPr>
          <p:nvPr>
            <p:custDataLst>
              <p:tags r:id="rId22"/>
            </p:custDataLst>
          </p:nvPr>
        </p:nvGrpSpPr>
        <p:grpSpPr bwMode="auto">
          <a:xfrm>
            <a:off x="7913688" y="1014413"/>
            <a:ext cx="928687" cy="1306512"/>
            <a:chOff x="1104" y="2704"/>
            <a:chExt cx="585" cy="823"/>
          </a:xfrm>
        </p:grpSpPr>
        <p:grpSp>
          <p:nvGrpSpPr>
            <p:cNvPr id="6" name="MoonLegend1" hidden="1"/>
            <p:cNvGrpSpPr>
              <a:grpSpLocks noChangeAspect="1"/>
            </p:cNvGrpSpPr>
            <p:nvPr>
              <p:custDataLst>
                <p:tags r:id="rId29"/>
              </p:custDataLst>
            </p:nvPr>
          </p:nvGrpSpPr>
          <p:grpSpPr bwMode="auto">
            <a:xfrm>
              <a:off x="1104" y="2704"/>
              <a:ext cx="132" cy="132"/>
              <a:chOff x="4533" y="183"/>
              <a:chExt cx="144" cy="144"/>
            </a:xfrm>
          </p:grpSpPr>
          <p:sp>
            <p:nvSpPr>
              <p:cNvPr id="2172957" name="Oval 29" hidden="1"/>
              <p:cNvSpPr>
                <a:spLocks noChangeAspect="1" noChangeArrowheads="1"/>
              </p:cNvSpPr>
              <p:nvPr>
                <p:custDataLst>
                  <p:tags r:id="rId42"/>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58" name="Arc 30" hidden="1"/>
              <p:cNvSpPr>
                <a:spLocks noChangeAspect="1"/>
              </p:cNvSpPr>
              <p:nvPr>
                <p:custDataLst>
                  <p:tags r:id="rId43"/>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7" name="MoonLegend2" hidden="1"/>
            <p:cNvGrpSpPr>
              <a:grpSpLocks noChangeAspect="1"/>
            </p:cNvGrpSpPr>
            <p:nvPr>
              <p:custDataLst>
                <p:tags r:id="rId30"/>
              </p:custDataLst>
            </p:nvPr>
          </p:nvGrpSpPr>
          <p:grpSpPr bwMode="auto">
            <a:xfrm>
              <a:off x="1104" y="2876"/>
              <a:ext cx="132" cy="132"/>
              <a:chOff x="1694" y="2044"/>
              <a:chExt cx="160" cy="160"/>
            </a:xfrm>
          </p:grpSpPr>
          <p:sp>
            <p:nvSpPr>
              <p:cNvPr id="2172960" name="Oval 32" hidden="1"/>
              <p:cNvSpPr>
                <a:spLocks noChangeAspect="1" noChangeArrowheads="1"/>
              </p:cNvSpPr>
              <p:nvPr>
                <p:custDataLst>
                  <p:tags r:id="rId40"/>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1" name="Arc 33" hidden="1"/>
              <p:cNvSpPr>
                <a:spLocks noChangeAspect="1"/>
              </p:cNvSpPr>
              <p:nvPr>
                <p:custDataLst>
                  <p:tags r:id="rId41"/>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8" name="MoonLegend3" hidden="1"/>
            <p:cNvGrpSpPr>
              <a:grpSpLocks noChangeAspect="1"/>
            </p:cNvGrpSpPr>
            <p:nvPr>
              <p:custDataLst>
                <p:tags r:id="rId31"/>
              </p:custDataLst>
            </p:nvPr>
          </p:nvGrpSpPr>
          <p:grpSpPr bwMode="auto">
            <a:xfrm>
              <a:off x="1104" y="3049"/>
              <a:ext cx="132" cy="132"/>
              <a:chOff x="4495" y="897"/>
              <a:chExt cx="160" cy="160"/>
            </a:xfrm>
          </p:grpSpPr>
          <p:sp>
            <p:nvSpPr>
              <p:cNvPr id="2172963" name="Oval 35" hidden="1"/>
              <p:cNvSpPr>
                <a:spLocks noChangeAspect="1" noChangeArrowheads="1"/>
              </p:cNvSpPr>
              <p:nvPr>
                <p:custDataLst>
                  <p:tags r:id="rId38"/>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4" name="Arc 36" hidden="1"/>
              <p:cNvSpPr>
                <a:spLocks noChangeAspect="1"/>
              </p:cNvSpPr>
              <p:nvPr>
                <p:custDataLst>
                  <p:tags r:id="rId39"/>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9" name="MoonLegend4" hidden="1"/>
            <p:cNvGrpSpPr>
              <a:grpSpLocks noChangeAspect="1"/>
            </p:cNvGrpSpPr>
            <p:nvPr>
              <p:custDataLst>
                <p:tags r:id="rId32"/>
              </p:custDataLst>
            </p:nvPr>
          </p:nvGrpSpPr>
          <p:grpSpPr bwMode="auto">
            <a:xfrm>
              <a:off x="1104" y="3222"/>
              <a:ext cx="132" cy="132"/>
              <a:chOff x="4495" y="1198"/>
              <a:chExt cx="160" cy="160"/>
            </a:xfrm>
          </p:grpSpPr>
          <p:sp>
            <p:nvSpPr>
              <p:cNvPr id="2172966" name="Oval 38" hidden="1"/>
              <p:cNvSpPr>
                <a:spLocks noChangeAspect="1" noChangeArrowheads="1"/>
              </p:cNvSpPr>
              <p:nvPr>
                <p:custDataLst>
                  <p:tags r:id="rId36"/>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7" name="Arc 39" hidden="1"/>
              <p:cNvSpPr>
                <a:spLocks noChangeAspect="1"/>
              </p:cNvSpPr>
              <p:nvPr>
                <p:custDataLst>
                  <p:tags r:id="rId37"/>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10" name="MoonLegend5" hidden="1"/>
            <p:cNvGrpSpPr>
              <a:grpSpLocks noChangeAspect="1"/>
            </p:cNvGrpSpPr>
            <p:nvPr>
              <p:custDataLst>
                <p:tags r:id="rId33"/>
              </p:custDataLst>
            </p:nvPr>
          </p:nvGrpSpPr>
          <p:grpSpPr bwMode="auto">
            <a:xfrm>
              <a:off x="1104" y="3395"/>
              <a:ext cx="132" cy="132"/>
              <a:chOff x="4495" y="1440"/>
              <a:chExt cx="160" cy="160"/>
            </a:xfrm>
          </p:grpSpPr>
          <p:sp>
            <p:nvSpPr>
              <p:cNvPr id="2172969" name="Oval 41" hidden="1"/>
              <p:cNvSpPr>
                <a:spLocks noChangeAspect="1" noChangeArrowheads="1"/>
              </p:cNvSpPr>
              <p:nvPr>
                <p:custDataLst>
                  <p:tags r:id="rId34"/>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70" name="Oval 42" hidden="1"/>
              <p:cNvSpPr>
                <a:spLocks noChangeAspect="1" noChangeArrowheads="1"/>
              </p:cNvSpPr>
              <p:nvPr>
                <p:custDataLst>
                  <p:tags r:id="rId35"/>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sp>
          <p:nvSpPr>
            <p:cNvPr id="2172971"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72"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73"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74"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sp>
          <p:nvSpPr>
            <p:cNvPr id="2172975"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Legend5</a:t>
              </a:r>
            </a:p>
          </p:txBody>
        </p:sp>
      </p:grpSp>
      <p:grpSp>
        <p:nvGrpSpPr>
          <p:cNvPr id="11" name="Sticker" hidden="1"/>
          <p:cNvGrpSpPr>
            <a:grpSpLocks/>
          </p:cNvGrpSpPr>
          <p:nvPr>
            <p:custDataLst>
              <p:tags r:id="rId23"/>
            </p:custDataLst>
          </p:nvPr>
        </p:nvGrpSpPr>
        <p:grpSpPr bwMode="auto">
          <a:xfrm>
            <a:off x="7740643" y="1014415"/>
            <a:ext cx="1096961" cy="214313"/>
            <a:chOff x="4876" y="639"/>
            <a:chExt cx="691" cy="135"/>
          </a:xfrm>
        </p:grpSpPr>
        <p:cxnSp>
          <p:nvCxnSpPr>
            <p:cNvPr id="2172977" name="AutoShape 49" hidden="1"/>
            <p:cNvCxnSpPr>
              <a:cxnSpLocks noChangeShapeType="1"/>
              <a:stCxn id="2172978" idx="4"/>
              <a:endCxn id="2172978" idx="6"/>
            </p:cNvCxnSpPr>
            <p:nvPr/>
          </p:nvCxnSpPr>
          <p:spPr bwMode="auto">
            <a:xfrm rot="16200000" flipH="1">
              <a:off x="5222" y="428"/>
              <a:ext cx="1" cy="689"/>
            </a:xfrm>
            <a:prstGeom prst="straightConnector1">
              <a:avLst/>
            </a:prstGeom>
            <a:noFill/>
            <a:ln w="25400">
              <a:solidFill>
                <a:srgbClr val="808080"/>
              </a:solidFill>
              <a:round/>
              <a:headEnd/>
              <a:tailEnd/>
            </a:ln>
            <a:effectLst/>
          </p:spPr>
        </p:cxnSp>
        <p:sp>
          <p:nvSpPr>
            <p:cNvPr id="2172978" name="AutoShape 50"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rgbClr val="83725B"/>
                </a:buClr>
              </a:pPr>
              <a:r>
                <a:rPr lang="en-ZA" sz="1200" smtClean="0">
                  <a:solidFill>
                    <a:srgbClr val="808080"/>
                  </a:solidFill>
                  <a:latin typeface="Arial" pitchFamily="34" charset="0"/>
                  <a:cs typeface="Arial" pitchFamily="34" charset="0"/>
                </a:rPr>
                <a:t>ILLUSTRATIVE</a:t>
              </a:r>
            </a:p>
          </p:txBody>
        </p:sp>
        <p:cxnSp>
          <p:nvCxnSpPr>
            <p:cNvPr id="2172979" name="AutoShape 51" hidden="1"/>
            <p:cNvCxnSpPr>
              <a:cxnSpLocks noChangeShapeType="1"/>
              <a:stCxn id="2172978" idx="2"/>
              <a:endCxn id="2172978" idx="4"/>
            </p:cNvCxnSpPr>
            <p:nvPr/>
          </p:nvCxnSpPr>
          <p:spPr bwMode="auto">
            <a:xfrm rot="16200000" flipH="1">
              <a:off x="4810" y="706"/>
              <a:ext cx="134" cy="1"/>
            </a:xfrm>
            <a:prstGeom prst="straightConnector1">
              <a:avLst/>
            </a:prstGeom>
            <a:noFill/>
            <a:ln w="9525">
              <a:solidFill>
                <a:srgbClr val="808080"/>
              </a:solidFill>
              <a:round/>
              <a:headEnd/>
              <a:tailEnd/>
            </a:ln>
            <a:effectLst/>
          </p:spPr>
        </p:cxnSp>
      </p:grpSp>
      <p:sp>
        <p:nvSpPr>
          <p:cNvPr id="2172980" name="doc id" hidden="1"/>
          <p:cNvSpPr>
            <a:spLocks noChangeArrowheads="1"/>
          </p:cNvSpPr>
          <p:nvPr>
            <p:custDataLst>
              <p:tags r:id="rId24"/>
            </p:custDataLst>
          </p:nvPr>
        </p:nvSpPr>
        <p:spPr bwMode="auto">
          <a:xfrm>
            <a:off x="8010525" y="47625"/>
            <a:ext cx="995363" cy="215444"/>
          </a:xfrm>
          <a:prstGeom prst="rect">
            <a:avLst/>
          </a:prstGeom>
          <a:noFill/>
          <a:ln w="9525">
            <a:noFill/>
            <a:miter lim="800000"/>
            <a:headEnd/>
            <a:tailEnd/>
          </a:ln>
          <a:effectLst/>
        </p:spPr>
        <p:txBody>
          <a:bodyPr lIns="0" tIns="0" rIns="0" bIns="0">
            <a:spAutoFit/>
          </a:bodyPr>
          <a:lstStyle/>
          <a:p>
            <a:pPr algn="r" defTabSz="895350"/>
            <a:r>
              <a:rPr lang="en-ZA" sz="700" smtClean="0">
                <a:solidFill>
                  <a:srgbClr val="000000"/>
                </a:solidFill>
                <a:latin typeface="Arial" pitchFamily="34" charset="0"/>
                <a:cs typeface="Arial" pitchFamily="34" charset="0"/>
              </a:rPr>
              <a:t>JOH-ESK049-20110303-MF-X1-V1</a:t>
            </a:r>
          </a:p>
        </p:txBody>
      </p:sp>
      <p:grpSp>
        <p:nvGrpSpPr>
          <p:cNvPr id="12" name="ACET" hidden="1"/>
          <p:cNvGrpSpPr>
            <a:grpSpLocks/>
          </p:cNvGrpSpPr>
          <p:nvPr>
            <p:custDataLst>
              <p:tags r:id="rId25"/>
            </p:custDataLst>
          </p:nvPr>
        </p:nvGrpSpPr>
        <p:grpSpPr bwMode="auto">
          <a:xfrm>
            <a:off x="1452563" y="1333500"/>
            <a:ext cx="4264025" cy="508000"/>
            <a:chOff x="915" y="710"/>
            <a:chExt cx="2686" cy="320"/>
          </a:xfrm>
        </p:grpSpPr>
        <p:cxnSp>
          <p:nvCxnSpPr>
            <p:cNvPr id="2172982" name="AutoShape 54" hidden="1"/>
            <p:cNvCxnSpPr>
              <a:cxnSpLocks noChangeShapeType="1"/>
              <a:stCxn id="2172983" idx="4"/>
              <a:endCxn id="2172983" idx="6"/>
            </p:cNvCxnSpPr>
            <p:nvPr/>
          </p:nvCxnSpPr>
          <p:spPr bwMode="auto">
            <a:xfrm>
              <a:off x="915" y="1030"/>
              <a:ext cx="2686" cy="0"/>
            </a:xfrm>
            <a:prstGeom prst="straightConnector1">
              <a:avLst/>
            </a:prstGeom>
            <a:noFill/>
            <a:ln w="9525">
              <a:solidFill>
                <a:schemeClr val="tx1"/>
              </a:solidFill>
              <a:round/>
              <a:headEnd/>
              <a:tailEnd/>
            </a:ln>
            <a:effectLst/>
          </p:spPr>
        </p:cxnSp>
        <p:sp>
          <p:nvSpPr>
            <p:cNvPr id="2172983"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r>
                <a:rPr lang="en-ZA" sz="1600" b="1" smtClean="0">
                  <a:latin typeface="Arial" pitchFamily="34" charset="0"/>
                  <a:cs typeface="Arial" pitchFamily="34" charset="0"/>
                </a:rPr>
                <a:t>Title</a:t>
              </a:r>
            </a:p>
            <a:p>
              <a:r>
                <a:rPr lang="en-ZA" sz="1600" smtClean="0">
                  <a:solidFill>
                    <a:srgbClr val="808080"/>
                  </a:solidFill>
                  <a:latin typeface="Arial" pitchFamily="34" charset="0"/>
                  <a:cs typeface="Arial" pitchFamily="34" charset="0"/>
                </a:rPr>
                <a:t>Unit of measure</a:t>
              </a:r>
            </a:p>
          </p:txBody>
        </p:sp>
      </p:grpSp>
      <p:sp>
        <p:nvSpPr>
          <p:cNvPr id="2172984" name="Working Draft" hidden="1"/>
          <p:cNvSpPr txBox="1">
            <a:spLocks noChangeArrowheads="1"/>
          </p:cNvSpPr>
          <p:nvPr>
            <p:custDataLst>
              <p:tags r:id="rId26"/>
            </p:custDataLst>
          </p:nvPr>
        </p:nvSpPr>
        <p:spPr bwMode="auto">
          <a:xfrm rot="5400000">
            <a:off x="8214092" y="2883565"/>
            <a:ext cx="1729641"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Working Draft - Last Modified 30.03.2011 11:36:59</a:t>
            </a:r>
            <a:endParaRPr lang="en-ZA" sz="1600" smtClean="0">
              <a:latin typeface="Arial" pitchFamily="34" charset="0"/>
              <a:cs typeface="Arial" pitchFamily="34" charset="0"/>
            </a:endParaRPr>
          </a:p>
        </p:txBody>
      </p:sp>
      <p:sp>
        <p:nvSpPr>
          <p:cNvPr id="2172985" name="Printed" hidden="1"/>
          <p:cNvSpPr txBox="1">
            <a:spLocks noChangeArrowheads="1"/>
          </p:cNvSpPr>
          <p:nvPr>
            <p:custDataLst>
              <p:tags r:id="rId27"/>
            </p:custDataLst>
          </p:nvPr>
        </p:nvSpPr>
        <p:spPr bwMode="auto">
          <a:xfrm rot="5400000">
            <a:off x="8590798" y="4461540"/>
            <a:ext cx="976229"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Printed 29.03.2011 17:59:11</a:t>
            </a:r>
            <a:endParaRPr lang="en-ZA" sz="1600" smtClean="0">
              <a:latin typeface="Arial" pitchFamily="34" charset="0"/>
              <a:cs typeface="Arial" pitchFamily="34" charset="0"/>
            </a:endParaRPr>
          </a:p>
        </p:txBody>
      </p:sp>
      <p:pic>
        <p:nvPicPr>
          <p:cNvPr id="2172986" name="Picture 58"/>
          <p:cNvPicPr>
            <a:picLocks noChangeArrowheads="1"/>
          </p:cNvPicPr>
          <p:nvPr>
            <p:custDataLst>
              <p:tags r:id="rId28"/>
            </p:custDataLst>
          </p:nvPr>
        </p:nvPicPr>
        <p:blipFill>
          <a:blip r:embed="rId46" cstate="print"/>
          <a:srcRect/>
          <a:stretch>
            <a:fillRect/>
          </a:stretch>
        </p:blipFill>
        <p:spPr bwMode="auto">
          <a:xfrm>
            <a:off x="7662863" y="341313"/>
            <a:ext cx="1173162" cy="295275"/>
          </a:xfrm>
          <a:prstGeom prst="rect">
            <a:avLst/>
          </a:prstGeom>
          <a:noFill/>
          <a:ln w="19050">
            <a:noFill/>
            <a:miter lim="800000"/>
            <a:headEnd/>
            <a:tailEnd/>
          </a:ln>
          <a:effectLst/>
        </p:spPr>
      </p:pic>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spd="slow"/>
  <p:timing>
    <p:tnLst>
      <p:par>
        <p:cTn id="1" dur="indefinite" restart="never" nodeType="tmRoot"/>
      </p:par>
    </p:tnLst>
  </p:timing>
  <p:hf hdr="0" ftr="0" dt="0"/>
  <p:txStyles>
    <p:titleStyle>
      <a:lvl1pPr algn="l" rtl="0" fontAlgn="base">
        <a:lnSpc>
          <a:spcPct val="85000"/>
        </a:lnSpc>
        <a:spcBef>
          <a:spcPct val="0"/>
        </a:spcBef>
        <a:spcAft>
          <a:spcPct val="0"/>
        </a:spcAft>
        <a:defRPr sz="2400">
          <a:solidFill>
            <a:schemeClr val="bg1"/>
          </a:solidFill>
          <a:latin typeface="+mj-lt"/>
          <a:ea typeface="+mj-ea"/>
          <a:cs typeface="+mj-cs"/>
        </a:defRPr>
      </a:lvl1pPr>
      <a:lvl2pPr algn="l" rtl="0" fontAlgn="base">
        <a:lnSpc>
          <a:spcPct val="85000"/>
        </a:lnSpc>
        <a:spcBef>
          <a:spcPct val="0"/>
        </a:spcBef>
        <a:spcAft>
          <a:spcPct val="0"/>
        </a:spcAft>
        <a:defRPr sz="2400">
          <a:solidFill>
            <a:schemeClr val="bg1"/>
          </a:solidFill>
          <a:latin typeface="Arial" pitchFamily="34" charset="0"/>
          <a:cs typeface="Arial" pitchFamily="34" charset="0"/>
        </a:defRPr>
      </a:lvl2pPr>
      <a:lvl3pPr algn="l" rtl="0" fontAlgn="base">
        <a:lnSpc>
          <a:spcPct val="85000"/>
        </a:lnSpc>
        <a:spcBef>
          <a:spcPct val="0"/>
        </a:spcBef>
        <a:spcAft>
          <a:spcPct val="0"/>
        </a:spcAft>
        <a:defRPr sz="2400">
          <a:solidFill>
            <a:schemeClr val="bg1"/>
          </a:solidFill>
          <a:latin typeface="Arial" pitchFamily="34" charset="0"/>
          <a:cs typeface="Arial" pitchFamily="34" charset="0"/>
        </a:defRPr>
      </a:lvl3pPr>
      <a:lvl4pPr algn="l" rtl="0" fontAlgn="base">
        <a:lnSpc>
          <a:spcPct val="85000"/>
        </a:lnSpc>
        <a:spcBef>
          <a:spcPct val="0"/>
        </a:spcBef>
        <a:spcAft>
          <a:spcPct val="0"/>
        </a:spcAft>
        <a:defRPr sz="2400">
          <a:solidFill>
            <a:schemeClr val="bg1"/>
          </a:solidFill>
          <a:latin typeface="Arial" pitchFamily="34" charset="0"/>
          <a:cs typeface="Arial" pitchFamily="34" charset="0"/>
        </a:defRPr>
      </a:lvl4pPr>
      <a:lvl5pPr algn="l" rtl="0" fontAlgn="base">
        <a:lnSpc>
          <a:spcPct val="85000"/>
        </a:lnSpc>
        <a:spcBef>
          <a:spcPct val="0"/>
        </a:spcBef>
        <a:spcAft>
          <a:spcPct val="0"/>
        </a:spcAft>
        <a:defRPr sz="2400">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2400">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2400">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2400">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2400">
          <a:solidFill>
            <a:schemeClr val="bg1"/>
          </a:solidFill>
          <a:latin typeface="Arial" pitchFamily="34" charset="0"/>
          <a:cs typeface="Arial" pitchFamily="34" charset="0"/>
        </a:defRPr>
      </a:lvl9pPr>
    </p:titleStyle>
    <p:bodyStyle>
      <a:lvl1pPr algn="l" rtl="0" fontAlgn="base">
        <a:spcBef>
          <a:spcPct val="0"/>
        </a:spcBef>
        <a:spcAft>
          <a:spcPct val="0"/>
        </a:spcAft>
        <a:buClr>
          <a:srgbClr val="8C7F6D"/>
        </a:buClr>
        <a:defRPr sz="1600">
          <a:solidFill>
            <a:srgbClr val="003896"/>
          </a:solidFill>
          <a:latin typeface="+mn-lt"/>
          <a:ea typeface="+mn-ea"/>
          <a:cs typeface="+mn-cs"/>
        </a:defRPr>
      </a:lvl1pPr>
      <a:lvl2pPr marL="147638" indent="-146050" algn="l" rtl="0" fontAlgn="base">
        <a:spcBef>
          <a:spcPct val="0"/>
        </a:spcBef>
        <a:spcAft>
          <a:spcPct val="0"/>
        </a:spcAft>
        <a:buClr>
          <a:srgbClr val="8C7F6D"/>
        </a:buClr>
        <a:buSzPct val="125000"/>
        <a:buChar char="•"/>
        <a:defRPr sz="1600">
          <a:solidFill>
            <a:srgbClr val="003896"/>
          </a:solidFill>
          <a:latin typeface="+mn-lt"/>
          <a:cs typeface="+mn-cs"/>
        </a:defRPr>
      </a:lvl2pPr>
      <a:lvl3pPr marL="357188" indent="-207963" algn="l" rtl="0" fontAlgn="base">
        <a:spcBef>
          <a:spcPct val="0"/>
        </a:spcBef>
        <a:spcAft>
          <a:spcPct val="0"/>
        </a:spcAft>
        <a:buClr>
          <a:srgbClr val="8C7F6D"/>
        </a:buClr>
        <a:buSzPct val="125000"/>
        <a:buFont typeface="Arial" pitchFamily="34" charset="0"/>
        <a:buChar char="–"/>
        <a:defRPr sz="1600">
          <a:solidFill>
            <a:srgbClr val="003896"/>
          </a:solidFill>
          <a:latin typeface="+mn-lt"/>
          <a:cs typeface="+mn-cs"/>
        </a:defRPr>
      </a:lvl3pPr>
      <a:lvl4pPr marL="481013" indent="-122238" algn="l" rtl="0" fontAlgn="base">
        <a:spcBef>
          <a:spcPct val="0"/>
        </a:spcBef>
        <a:spcAft>
          <a:spcPct val="0"/>
        </a:spcAft>
        <a:buClr>
          <a:srgbClr val="8C7F6D"/>
        </a:buClr>
        <a:buChar char="•"/>
        <a:defRPr sz="1600">
          <a:solidFill>
            <a:srgbClr val="003896"/>
          </a:solidFill>
          <a:latin typeface="+mn-lt"/>
          <a:cs typeface="+mn-cs"/>
        </a:defRPr>
      </a:lvl4pPr>
      <a:lvl5pPr marL="6572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172930"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5063" name="think-cell Slide" r:id="rId44" imgW="0" imgH="0" progId="TCLayout.ActiveDocument.1">
                  <p:embed/>
                </p:oleObj>
              </mc:Choice>
              <mc:Fallback>
                <p:oleObj name="think-cell Slide" r:id="rId44"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72931" name="Picture 3"/>
          <p:cNvPicPr>
            <a:picLocks noChangeArrowheads="1"/>
          </p:cNvPicPr>
          <p:nvPr>
            <p:custDataLst>
              <p:tags r:id="rId15"/>
            </p:custDataLst>
          </p:nvPr>
        </p:nvPicPr>
        <p:blipFill>
          <a:blip r:embed="rId45" cstate="print"/>
          <a:srcRect/>
          <a:stretch>
            <a:fillRect/>
          </a:stretch>
        </p:blipFill>
        <p:spPr bwMode="auto">
          <a:xfrm>
            <a:off x="0" y="0"/>
            <a:ext cx="7591425" cy="969963"/>
          </a:xfrm>
          <a:prstGeom prst="rect">
            <a:avLst/>
          </a:prstGeom>
          <a:noFill/>
          <a:ln w="19050">
            <a:noFill/>
            <a:miter lim="800000"/>
            <a:headEnd/>
            <a:tailEnd/>
          </a:ln>
          <a:effectLst/>
        </p:spPr>
      </p:pic>
      <p:sp>
        <p:nvSpPr>
          <p:cNvPr id="2172932" name="McK 1. Slide Placeholder"/>
          <p:cNvSpPr>
            <a:spLocks noGrp="1" noChangeArrowheads="1"/>
          </p:cNvSpPr>
          <p:nvPr>
            <p:ph type="title"/>
            <p:custDataLst>
              <p:tags r:id="rId16"/>
            </p:custDataLst>
          </p:nvPr>
        </p:nvSpPr>
        <p:spPr bwMode="auto">
          <a:xfrm>
            <a:off x="200025" y="328613"/>
            <a:ext cx="6985000" cy="31115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en-ZA" smtClean="0"/>
              <a:t>Click to edit Master title style</a:t>
            </a:r>
          </a:p>
        </p:txBody>
      </p:sp>
      <p:sp>
        <p:nvSpPr>
          <p:cNvPr id="2172933" name="Rectangle 5"/>
          <p:cNvSpPr>
            <a:spLocks noGrp="1" noChangeArrowheads="1"/>
          </p:cNvSpPr>
          <p:nvPr>
            <p:ph type="body" idx="1"/>
            <p:custDataLst>
              <p:tags r:id="rId17"/>
            </p:custDataLst>
          </p:nvPr>
        </p:nvSpPr>
        <p:spPr bwMode="auto">
          <a:xfrm>
            <a:off x="436563" y="1890713"/>
            <a:ext cx="6784975" cy="12223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2172934" name="Rectangle 6"/>
          <p:cNvSpPr>
            <a:spLocks noGrp="1" noChangeArrowheads="1"/>
          </p:cNvSpPr>
          <p:nvPr>
            <p:ph type="sldNum" sz="quarter" idx="4"/>
            <p:custDataLst>
              <p:tags r:id="rId18"/>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lnSpc>
                <a:spcPct val="100000"/>
              </a:lnSpc>
              <a:defRPr sz="1000" b="0">
                <a:solidFill>
                  <a:srgbClr val="83725B"/>
                </a:solidFill>
              </a:defRPr>
            </a:lvl1pPr>
          </a:lstStyle>
          <a:p>
            <a:fld id="{E05F3737-378A-474A-997B-3F393A4C31A9}" type="slidenum">
              <a:rPr lang="en-ZA" smtClean="0">
                <a:latin typeface="Arial" pitchFamily="34" charset="0"/>
                <a:cs typeface="Arial" pitchFamily="34" charset="0"/>
              </a:rPr>
              <a:pPr/>
              <a:t>‹#›</a:t>
            </a:fld>
            <a:endParaRPr lang="en-ZA" smtClean="0">
              <a:latin typeface="Arial" pitchFamily="34" charset="0"/>
              <a:cs typeface="Arial" pitchFamily="34" charset="0"/>
            </a:endParaRPr>
          </a:p>
        </p:txBody>
      </p:sp>
      <p:sp>
        <p:nvSpPr>
          <p:cNvPr id="2172935" name="McK 2. Unit of measure" hidden="1"/>
          <p:cNvSpPr txBox="1">
            <a:spLocks noChangeArrowheads="1"/>
          </p:cNvSpPr>
          <p:nvPr>
            <p:custDataLst>
              <p:tags r:id="rId19"/>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r>
              <a:rPr lang="en-ZA" sz="1600" b="1" smtClean="0">
                <a:solidFill>
                  <a:srgbClr val="808080"/>
                </a:solidFill>
                <a:latin typeface="Arial" pitchFamily="34" charset="0"/>
                <a:cs typeface="Arial" pitchFamily="34" charset="0"/>
              </a:rPr>
              <a:t>Unit of measure</a:t>
            </a:r>
          </a:p>
        </p:txBody>
      </p:sp>
      <p:grpSp>
        <p:nvGrpSpPr>
          <p:cNvPr id="2" name="McK Slide Elements"/>
          <p:cNvGrpSpPr>
            <a:grpSpLocks/>
          </p:cNvGrpSpPr>
          <p:nvPr userDrawn="1"/>
        </p:nvGrpSpPr>
        <p:grpSpPr bwMode="auto">
          <a:xfrm>
            <a:off x="200025" y="6223000"/>
            <a:ext cx="6985000" cy="349250"/>
            <a:chOff x="126" y="3920"/>
            <a:chExt cx="4400" cy="220"/>
          </a:xfrm>
        </p:grpSpPr>
        <p:sp>
          <p:nvSpPr>
            <p:cNvPr id="2172937"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r>
                <a:rPr lang="en-ZA" sz="1000" smtClean="0">
                  <a:latin typeface="Arial" pitchFamily="34" charset="0"/>
                  <a:cs typeface="Arial" pitchFamily="34" charset="0"/>
                </a:rPr>
                <a:t>1 Footnote</a:t>
              </a:r>
            </a:p>
          </p:txBody>
        </p:sp>
        <p:sp>
          <p:nvSpPr>
            <p:cNvPr id="2172938"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pPr>
              <a:r>
                <a:rPr lang="en-ZA" sz="1000" smtClean="0">
                  <a:latin typeface="Arial" pitchFamily="34" charset="0"/>
                  <a:cs typeface="Arial" pitchFamily="34" charset="0"/>
                </a:rPr>
                <a:t>SOURCE: Source</a:t>
              </a:r>
            </a:p>
          </p:txBody>
        </p:sp>
      </p:grpSp>
      <p:grpSp>
        <p:nvGrpSpPr>
          <p:cNvPr id="3" name="LegendBoxes" hidden="1"/>
          <p:cNvGrpSpPr>
            <a:grpSpLocks/>
          </p:cNvGrpSpPr>
          <p:nvPr>
            <p:custDataLst>
              <p:tags r:id="rId20"/>
            </p:custDataLst>
          </p:nvPr>
        </p:nvGrpSpPr>
        <p:grpSpPr bwMode="auto">
          <a:xfrm>
            <a:off x="7993063" y="1012825"/>
            <a:ext cx="849312" cy="977899"/>
            <a:chOff x="3394" y="518"/>
            <a:chExt cx="535" cy="616"/>
          </a:xfrm>
        </p:grpSpPr>
        <p:sp>
          <p:nvSpPr>
            <p:cNvPr id="2172940"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1"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2"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3"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44" name="Legend1" hidden="1"/>
            <p:cNvSpPr>
              <a:spLocks noChangeArrowheads="1"/>
            </p:cNvSpPr>
            <p:nvPr userDrawn="1"/>
          </p:nvSpPr>
          <p:spPr bwMode="auto">
            <a:xfrm>
              <a:off x="3554" y="5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45" name="Legend2" hidden="1"/>
            <p:cNvSpPr>
              <a:spLocks noChangeArrowheads="1"/>
            </p:cNvSpPr>
            <p:nvPr userDrawn="1"/>
          </p:nvSpPr>
          <p:spPr bwMode="auto">
            <a:xfrm>
              <a:off x="3554" y="68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46" name="Legend3" hidden="1"/>
            <p:cNvSpPr>
              <a:spLocks noChangeArrowheads="1"/>
            </p:cNvSpPr>
            <p:nvPr userDrawn="1"/>
          </p:nvSpPr>
          <p:spPr bwMode="auto">
            <a:xfrm>
              <a:off x="3554" y="84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47" name="Legend4" hidden="1"/>
            <p:cNvSpPr>
              <a:spLocks noChangeArrowheads="1"/>
            </p:cNvSpPr>
            <p:nvPr userDrawn="1"/>
          </p:nvSpPr>
          <p:spPr bwMode="auto">
            <a:xfrm>
              <a:off x="3554" y="1018"/>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grpSp>
      <p:grpSp>
        <p:nvGrpSpPr>
          <p:cNvPr id="4" name="LegendLines" hidden="1"/>
          <p:cNvGrpSpPr>
            <a:grpSpLocks/>
          </p:cNvGrpSpPr>
          <p:nvPr>
            <p:custDataLst>
              <p:tags r:id="rId21"/>
            </p:custDataLst>
          </p:nvPr>
        </p:nvGrpSpPr>
        <p:grpSpPr bwMode="auto">
          <a:xfrm>
            <a:off x="7675563" y="1012822"/>
            <a:ext cx="1166812" cy="708024"/>
            <a:chOff x="2411" y="2749"/>
            <a:chExt cx="735" cy="446"/>
          </a:xfrm>
        </p:grpSpPr>
        <p:sp>
          <p:nvSpPr>
            <p:cNvPr id="2172949"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0"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1"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lnSpc>
                  <a:spcPct val="85000"/>
                </a:lnSpc>
              </a:pPr>
              <a:endParaRPr lang="en-ZA" sz="1600" b="1" smtClean="0">
                <a:solidFill>
                  <a:srgbClr val="FFFFFF"/>
                </a:solidFill>
                <a:latin typeface="Arial" pitchFamily="34" charset="0"/>
                <a:cs typeface="Arial" pitchFamily="34" charset="0"/>
              </a:endParaRPr>
            </a:p>
          </p:txBody>
        </p:sp>
        <p:sp>
          <p:nvSpPr>
            <p:cNvPr id="2172952" name="Legend1" hidden="1"/>
            <p:cNvSpPr>
              <a:spLocks noChangeArrowheads="1"/>
            </p:cNvSpPr>
            <p:nvPr userDrawn="1"/>
          </p:nvSpPr>
          <p:spPr bwMode="auto">
            <a:xfrm>
              <a:off x="2771" y="274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53" name="Legend2" hidden="1"/>
            <p:cNvSpPr>
              <a:spLocks noChangeArrowheads="1"/>
            </p:cNvSpPr>
            <p:nvPr userDrawn="1"/>
          </p:nvSpPr>
          <p:spPr bwMode="auto">
            <a:xfrm>
              <a:off x="2771" y="291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54" name="Legend3" hidden="1"/>
            <p:cNvSpPr>
              <a:spLocks noChangeArrowheads="1"/>
            </p:cNvSpPr>
            <p:nvPr userDrawn="1"/>
          </p:nvSpPr>
          <p:spPr bwMode="auto">
            <a:xfrm>
              <a:off x="2771" y="3079"/>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grpSp>
      <p:grpSp>
        <p:nvGrpSpPr>
          <p:cNvPr id="5" name="LegendMoons" hidden="1"/>
          <p:cNvGrpSpPr>
            <a:grpSpLocks/>
          </p:cNvGrpSpPr>
          <p:nvPr>
            <p:custDataLst>
              <p:tags r:id="rId22"/>
            </p:custDataLst>
          </p:nvPr>
        </p:nvGrpSpPr>
        <p:grpSpPr bwMode="auto">
          <a:xfrm>
            <a:off x="7913688" y="1014413"/>
            <a:ext cx="928687" cy="1306512"/>
            <a:chOff x="1104" y="2704"/>
            <a:chExt cx="585" cy="823"/>
          </a:xfrm>
        </p:grpSpPr>
        <p:grpSp>
          <p:nvGrpSpPr>
            <p:cNvPr id="6" name="MoonLegend1" hidden="1"/>
            <p:cNvGrpSpPr>
              <a:grpSpLocks noChangeAspect="1"/>
            </p:cNvGrpSpPr>
            <p:nvPr>
              <p:custDataLst>
                <p:tags r:id="rId29"/>
              </p:custDataLst>
            </p:nvPr>
          </p:nvGrpSpPr>
          <p:grpSpPr bwMode="auto">
            <a:xfrm>
              <a:off x="1104" y="2704"/>
              <a:ext cx="132" cy="132"/>
              <a:chOff x="4533" y="183"/>
              <a:chExt cx="144" cy="144"/>
            </a:xfrm>
          </p:grpSpPr>
          <p:sp>
            <p:nvSpPr>
              <p:cNvPr id="2172957" name="Oval 29" hidden="1"/>
              <p:cNvSpPr>
                <a:spLocks noChangeAspect="1" noChangeArrowheads="1"/>
              </p:cNvSpPr>
              <p:nvPr>
                <p:custDataLst>
                  <p:tags r:id="rId42"/>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58" name="Arc 30" hidden="1"/>
              <p:cNvSpPr>
                <a:spLocks noChangeAspect="1"/>
              </p:cNvSpPr>
              <p:nvPr>
                <p:custDataLst>
                  <p:tags r:id="rId43"/>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7" name="MoonLegend2" hidden="1"/>
            <p:cNvGrpSpPr>
              <a:grpSpLocks noChangeAspect="1"/>
            </p:cNvGrpSpPr>
            <p:nvPr>
              <p:custDataLst>
                <p:tags r:id="rId30"/>
              </p:custDataLst>
            </p:nvPr>
          </p:nvGrpSpPr>
          <p:grpSpPr bwMode="auto">
            <a:xfrm>
              <a:off x="1104" y="2876"/>
              <a:ext cx="132" cy="132"/>
              <a:chOff x="1694" y="2044"/>
              <a:chExt cx="160" cy="160"/>
            </a:xfrm>
          </p:grpSpPr>
          <p:sp>
            <p:nvSpPr>
              <p:cNvPr id="2172960" name="Oval 32" hidden="1"/>
              <p:cNvSpPr>
                <a:spLocks noChangeAspect="1" noChangeArrowheads="1"/>
              </p:cNvSpPr>
              <p:nvPr>
                <p:custDataLst>
                  <p:tags r:id="rId40"/>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1" name="Arc 33" hidden="1"/>
              <p:cNvSpPr>
                <a:spLocks noChangeAspect="1"/>
              </p:cNvSpPr>
              <p:nvPr>
                <p:custDataLst>
                  <p:tags r:id="rId41"/>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8" name="MoonLegend3" hidden="1"/>
            <p:cNvGrpSpPr>
              <a:grpSpLocks noChangeAspect="1"/>
            </p:cNvGrpSpPr>
            <p:nvPr>
              <p:custDataLst>
                <p:tags r:id="rId31"/>
              </p:custDataLst>
            </p:nvPr>
          </p:nvGrpSpPr>
          <p:grpSpPr bwMode="auto">
            <a:xfrm>
              <a:off x="1104" y="3049"/>
              <a:ext cx="132" cy="132"/>
              <a:chOff x="4495" y="897"/>
              <a:chExt cx="160" cy="160"/>
            </a:xfrm>
          </p:grpSpPr>
          <p:sp>
            <p:nvSpPr>
              <p:cNvPr id="2172963" name="Oval 35" hidden="1"/>
              <p:cNvSpPr>
                <a:spLocks noChangeAspect="1" noChangeArrowheads="1"/>
              </p:cNvSpPr>
              <p:nvPr>
                <p:custDataLst>
                  <p:tags r:id="rId38"/>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4" name="Arc 36" hidden="1"/>
              <p:cNvSpPr>
                <a:spLocks noChangeAspect="1"/>
              </p:cNvSpPr>
              <p:nvPr>
                <p:custDataLst>
                  <p:tags r:id="rId39"/>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9" name="MoonLegend4" hidden="1"/>
            <p:cNvGrpSpPr>
              <a:grpSpLocks noChangeAspect="1"/>
            </p:cNvGrpSpPr>
            <p:nvPr>
              <p:custDataLst>
                <p:tags r:id="rId32"/>
              </p:custDataLst>
            </p:nvPr>
          </p:nvGrpSpPr>
          <p:grpSpPr bwMode="auto">
            <a:xfrm>
              <a:off x="1104" y="3222"/>
              <a:ext cx="132" cy="132"/>
              <a:chOff x="4495" y="1198"/>
              <a:chExt cx="160" cy="160"/>
            </a:xfrm>
          </p:grpSpPr>
          <p:sp>
            <p:nvSpPr>
              <p:cNvPr id="2172966" name="Oval 38" hidden="1"/>
              <p:cNvSpPr>
                <a:spLocks noChangeAspect="1" noChangeArrowheads="1"/>
              </p:cNvSpPr>
              <p:nvPr>
                <p:custDataLst>
                  <p:tags r:id="rId36"/>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67" name="Arc 39" hidden="1"/>
              <p:cNvSpPr>
                <a:spLocks noChangeAspect="1"/>
              </p:cNvSpPr>
              <p:nvPr>
                <p:custDataLst>
                  <p:tags r:id="rId37"/>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grpSp>
          <p:nvGrpSpPr>
            <p:cNvPr id="10" name="MoonLegend5" hidden="1"/>
            <p:cNvGrpSpPr>
              <a:grpSpLocks noChangeAspect="1"/>
            </p:cNvGrpSpPr>
            <p:nvPr>
              <p:custDataLst>
                <p:tags r:id="rId33"/>
              </p:custDataLst>
            </p:nvPr>
          </p:nvGrpSpPr>
          <p:grpSpPr bwMode="auto">
            <a:xfrm>
              <a:off x="1104" y="3395"/>
              <a:ext cx="132" cy="132"/>
              <a:chOff x="4495" y="1440"/>
              <a:chExt cx="160" cy="160"/>
            </a:xfrm>
          </p:grpSpPr>
          <p:sp>
            <p:nvSpPr>
              <p:cNvPr id="2172969" name="Oval 41" hidden="1"/>
              <p:cNvSpPr>
                <a:spLocks noChangeAspect="1" noChangeArrowheads="1"/>
              </p:cNvSpPr>
              <p:nvPr>
                <p:custDataLst>
                  <p:tags r:id="rId34"/>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sp>
            <p:nvSpPr>
              <p:cNvPr id="2172970" name="Oval 42" hidden="1"/>
              <p:cNvSpPr>
                <a:spLocks noChangeAspect="1" noChangeArrowheads="1"/>
              </p:cNvSpPr>
              <p:nvPr>
                <p:custDataLst>
                  <p:tags r:id="rId35"/>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lnSpc>
                    <a:spcPct val="85000"/>
                  </a:lnSpc>
                </a:pPr>
                <a:endParaRPr lang="en-ZA" sz="1600" b="1" smtClean="0">
                  <a:solidFill>
                    <a:srgbClr val="FFFFFF"/>
                  </a:solidFill>
                  <a:latin typeface="Arial" pitchFamily="34" charset="0"/>
                  <a:cs typeface="Arial" pitchFamily="34" charset="0"/>
                </a:endParaRPr>
              </a:p>
            </p:txBody>
          </p:sp>
        </p:grpSp>
        <p:sp>
          <p:nvSpPr>
            <p:cNvPr id="2172971" name="Legend1" hidden="1"/>
            <p:cNvSpPr>
              <a:spLocks noChangeArrowheads="1"/>
            </p:cNvSpPr>
            <p:nvPr userDrawn="1"/>
          </p:nvSpPr>
          <p:spPr bwMode="auto">
            <a:xfrm>
              <a:off x="1314" y="2711"/>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Legend1</a:t>
              </a:r>
            </a:p>
          </p:txBody>
        </p:sp>
        <p:sp>
          <p:nvSpPr>
            <p:cNvPr id="2172972" name="Legend2" hidden="1"/>
            <p:cNvSpPr>
              <a:spLocks noChangeArrowheads="1"/>
            </p:cNvSpPr>
            <p:nvPr userDrawn="1"/>
          </p:nvSpPr>
          <p:spPr bwMode="auto">
            <a:xfrm>
              <a:off x="1314" y="2884"/>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Legend2</a:t>
              </a:r>
            </a:p>
          </p:txBody>
        </p:sp>
        <p:sp>
          <p:nvSpPr>
            <p:cNvPr id="2172973" name="Legend3" hidden="1"/>
            <p:cNvSpPr>
              <a:spLocks noChangeArrowheads="1"/>
            </p:cNvSpPr>
            <p:nvPr userDrawn="1"/>
          </p:nvSpPr>
          <p:spPr bwMode="auto">
            <a:xfrm>
              <a:off x="1314" y="3057"/>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Legend3</a:t>
              </a:r>
            </a:p>
          </p:txBody>
        </p:sp>
        <p:sp>
          <p:nvSpPr>
            <p:cNvPr id="2172974" name="Legend4" hidden="1"/>
            <p:cNvSpPr>
              <a:spLocks noChangeArrowheads="1"/>
            </p:cNvSpPr>
            <p:nvPr userDrawn="1"/>
          </p:nvSpPr>
          <p:spPr bwMode="auto">
            <a:xfrm>
              <a:off x="1314" y="3230"/>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Legend4</a:t>
              </a:r>
            </a:p>
          </p:txBody>
        </p:sp>
        <p:sp>
          <p:nvSpPr>
            <p:cNvPr id="2172975" name="Legend5" hidden="1"/>
            <p:cNvSpPr>
              <a:spLocks noChangeArrowheads="1"/>
            </p:cNvSpPr>
            <p:nvPr userDrawn="1"/>
          </p:nvSpPr>
          <p:spPr bwMode="auto">
            <a:xfrm>
              <a:off x="1314" y="3403"/>
              <a:ext cx="375" cy="116"/>
            </a:xfrm>
            <a:prstGeom prst="rect">
              <a:avLst/>
            </a:prstGeom>
            <a:noFill/>
            <a:ln w="9525">
              <a:noFill/>
              <a:miter lim="800000"/>
              <a:headEnd/>
              <a:tailEnd/>
            </a:ln>
            <a:effectLst/>
          </p:spPr>
          <p:txBody>
            <a:bodyPr wrap="none" lIns="0" tIns="0" rIns="0" bIns="0" anchor="ctr">
              <a:spAutoFit/>
            </a:bodyPr>
            <a:lstStyle/>
            <a:p>
              <a:r>
                <a:rPr lang="en-ZA" sz="1200" smtClean="0">
                  <a:latin typeface="Arial" pitchFamily="34" charset="0"/>
                  <a:cs typeface="Arial" pitchFamily="34" charset="0"/>
                </a:rPr>
                <a:t>Legend5</a:t>
              </a:r>
            </a:p>
          </p:txBody>
        </p:sp>
      </p:grpSp>
      <p:grpSp>
        <p:nvGrpSpPr>
          <p:cNvPr id="11" name="Sticker" hidden="1"/>
          <p:cNvGrpSpPr>
            <a:grpSpLocks/>
          </p:cNvGrpSpPr>
          <p:nvPr>
            <p:custDataLst>
              <p:tags r:id="rId23"/>
            </p:custDataLst>
          </p:nvPr>
        </p:nvGrpSpPr>
        <p:grpSpPr bwMode="auto">
          <a:xfrm>
            <a:off x="7740643" y="1014415"/>
            <a:ext cx="1096961" cy="214313"/>
            <a:chOff x="4876" y="639"/>
            <a:chExt cx="691" cy="135"/>
          </a:xfrm>
        </p:grpSpPr>
        <p:cxnSp>
          <p:nvCxnSpPr>
            <p:cNvPr id="2172977" name="AutoShape 49" hidden="1"/>
            <p:cNvCxnSpPr>
              <a:cxnSpLocks noChangeShapeType="1"/>
              <a:stCxn id="2172978" idx="4"/>
              <a:endCxn id="2172978" idx="6"/>
            </p:cNvCxnSpPr>
            <p:nvPr/>
          </p:nvCxnSpPr>
          <p:spPr bwMode="auto">
            <a:xfrm rot="16200000" flipH="1">
              <a:off x="5222" y="428"/>
              <a:ext cx="1" cy="689"/>
            </a:xfrm>
            <a:prstGeom prst="straightConnector1">
              <a:avLst/>
            </a:prstGeom>
            <a:noFill/>
            <a:ln w="25400">
              <a:solidFill>
                <a:srgbClr val="808080"/>
              </a:solidFill>
              <a:round/>
              <a:headEnd/>
              <a:tailEnd/>
            </a:ln>
            <a:effectLst/>
          </p:spPr>
        </p:cxnSp>
        <p:sp>
          <p:nvSpPr>
            <p:cNvPr id="2172978" name="AutoShape 50" hidden="1"/>
            <p:cNvSpPr>
              <a:spLocks noChangeArrowheads="1"/>
            </p:cNvSpPr>
            <p:nvPr/>
          </p:nvSpPr>
          <p:spPr bwMode="auto">
            <a:xfrm>
              <a:off x="4877" y="639"/>
              <a:ext cx="689" cy="134"/>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rgbClr val="83725B"/>
                </a:buClr>
              </a:pPr>
              <a:r>
                <a:rPr lang="en-ZA" sz="1200" smtClean="0">
                  <a:solidFill>
                    <a:srgbClr val="808080"/>
                  </a:solidFill>
                  <a:latin typeface="Arial" pitchFamily="34" charset="0"/>
                  <a:cs typeface="Arial" pitchFamily="34" charset="0"/>
                </a:rPr>
                <a:t>ILLUSTRATIVE</a:t>
              </a:r>
            </a:p>
          </p:txBody>
        </p:sp>
        <p:cxnSp>
          <p:nvCxnSpPr>
            <p:cNvPr id="2172979" name="AutoShape 51" hidden="1"/>
            <p:cNvCxnSpPr>
              <a:cxnSpLocks noChangeShapeType="1"/>
              <a:stCxn id="2172978" idx="2"/>
              <a:endCxn id="2172978" idx="4"/>
            </p:cNvCxnSpPr>
            <p:nvPr/>
          </p:nvCxnSpPr>
          <p:spPr bwMode="auto">
            <a:xfrm rot="16200000" flipH="1">
              <a:off x="4810" y="706"/>
              <a:ext cx="134" cy="1"/>
            </a:xfrm>
            <a:prstGeom prst="straightConnector1">
              <a:avLst/>
            </a:prstGeom>
            <a:noFill/>
            <a:ln w="9525">
              <a:solidFill>
                <a:srgbClr val="808080"/>
              </a:solidFill>
              <a:round/>
              <a:headEnd/>
              <a:tailEnd/>
            </a:ln>
            <a:effectLst/>
          </p:spPr>
        </p:cxnSp>
      </p:grpSp>
      <p:sp>
        <p:nvSpPr>
          <p:cNvPr id="2172980" name="doc id" hidden="1"/>
          <p:cNvSpPr>
            <a:spLocks noChangeArrowheads="1"/>
          </p:cNvSpPr>
          <p:nvPr>
            <p:custDataLst>
              <p:tags r:id="rId24"/>
            </p:custDataLst>
          </p:nvPr>
        </p:nvSpPr>
        <p:spPr bwMode="auto">
          <a:xfrm>
            <a:off x="8010525" y="47625"/>
            <a:ext cx="995363" cy="215444"/>
          </a:xfrm>
          <a:prstGeom prst="rect">
            <a:avLst/>
          </a:prstGeom>
          <a:noFill/>
          <a:ln w="9525">
            <a:noFill/>
            <a:miter lim="800000"/>
            <a:headEnd/>
            <a:tailEnd/>
          </a:ln>
          <a:effectLst/>
        </p:spPr>
        <p:txBody>
          <a:bodyPr lIns="0" tIns="0" rIns="0" bIns="0">
            <a:spAutoFit/>
          </a:bodyPr>
          <a:lstStyle/>
          <a:p>
            <a:pPr algn="r" defTabSz="895350"/>
            <a:r>
              <a:rPr lang="en-ZA" sz="700" smtClean="0">
                <a:solidFill>
                  <a:srgbClr val="000000"/>
                </a:solidFill>
                <a:latin typeface="Arial" pitchFamily="34" charset="0"/>
                <a:cs typeface="Arial" pitchFamily="34" charset="0"/>
              </a:rPr>
              <a:t>JOH-ESK049-20110303-MF-X1-V1</a:t>
            </a:r>
          </a:p>
        </p:txBody>
      </p:sp>
      <p:grpSp>
        <p:nvGrpSpPr>
          <p:cNvPr id="12" name="ACET" hidden="1"/>
          <p:cNvGrpSpPr>
            <a:grpSpLocks/>
          </p:cNvGrpSpPr>
          <p:nvPr>
            <p:custDataLst>
              <p:tags r:id="rId25"/>
            </p:custDataLst>
          </p:nvPr>
        </p:nvGrpSpPr>
        <p:grpSpPr bwMode="auto">
          <a:xfrm>
            <a:off x="1452563" y="1333500"/>
            <a:ext cx="4264025" cy="508000"/>
            <a:chOff x="915" y="710"/>
            <a:chExt cx="2686" cy="320"/>
          </a:xfrm>
        </p:grpSpPr>
        <p:cxnSp>
          <p:nvCxnSpPr>
            <p:cNvPr id="2172982" name="AutoShape 54" hidden="1"/>
            <p:cNvCxnSpPr>
              <a:cxnSpLocks noChangeShapeType="1"/>
              <a:stCxn id="2172983" idx="4"/>
              <a:endCxn id="2172983" idx="6"/>
            </p:cNvCxnSpPr>
            <p:nvPr/>
          </p:nvCxnSpPr>
          <p:spPr bwMode="auto">
            <a:xfrm>
              <a:off x="915" y="1030"/>
              <a:ext cx="2686" cy="0"/>
            </a:xfrm>
            <a:prstGeom prst="straightConnector1">
              <a:avLst/>
            </a:prstGeom>
            <a:noFill/>
            <a:ln w="9525">
              <a:solidFill>
                <a:schemeClr val="tx1"/>
              </a:solidFill>
              <a:round/>
              <a:headEnd/>
              <a:tailEnd/>
            </a:ln>
            <a:effectLst/>
          </p:spPr>
        </p:cxnSp>
        <p:sp>
          <p:nvSpPr>
            <p:cNvPr id="2172983"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r>
                <a:rPr lang="en-ZA" sz="1600" b="1" smtClean="0">
                  <a:latin typeface="Arial" pitchFamily="34" charset="0"/>
                  <a:cs typeface="Arial" pitchFamily="34" charset="0"/>
                </a:rPr>
                <a:t>Title</a:t>
              </a:r>
            </a:p>
            <a:p>
              <a:r>
                <a:rPr lang="en-ZA" sz="1600" smtClean="0">
                  <a:solidFill>
                    <a:srgbClr val="808080"/>
                  </a:solidFill>
                  <a:latin typeface="Arial" pitchFamily="34" charset="0"/>
                  <a:cs typeface="Arial" pitchFamily="34" charset="0"/>
                </a:rPr>
                <a:t>Unit of measure</a:t>
              </a:r>
            </a:p>
          </p:txBody>
        </p:sp>
      </p:grpSp>
      <p:sp>
        <p:nvSpPr>
          <p:cNvPr id="2172984" name="Working Draft" hidden="1"/>
          <p:cNvSpPr txBox="1">
            <a:spLocks noChangeArrowheads="1"/>
          </p:cNvSpPr>
          <p:nvPr>
            <p:custDataLst>
              <p:tags r:id="rId26"/>
            </p:custDataLst>
          </p:nvPr>
        </p:nvSpPr>
        <p:spPr bwMode="auto">
          <a:xfrm rot="5400000">
            <a:off x="8214092" y="2883565"/>
            <a:ext cx="1729641"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Working Draft - Last Modified 30.03.2011 11:36:59</a:t>
            </a:r>
            <a:endParaRPr lang="en-ZA" sz="1600" smtClean="0">
              <a:latin typeface="Arial" pitchFamily="34" charset="0"/>
              <a:cs typeface="Arial" pitchFamily="34" charset="0"/>
            </a:endParaRPr>
          </a:p>
        </p:txBody>
      </p:sp>
      <p:sp>
        <p:nvSpPr>
          <p:cNvPr id="2172985" name="Printed" hidden="1"/>
          <p:cNvSpPr txBox="1">
            <a:spLocks noChangeArrowheads="1"/>
          </p:cNvSpPr>
          <p:nvPr>
            <p:custDataLst>
              <p:tags r:id="rId27"/>
            </p:custDataLst>
          </p:nvPr>
        </p:nvSpPr>
        <p:spPr bwMode="auto">
          <a:xfrm rot="5400000">
            <a:off x="8590798" y="4461540"/>
            <a:ext cx="976229" cy="92333"/>
          </a:xfrm>
          <a:prstGeom prst="rect">
            <a:avLst/>
          </a:prstGeom>
          <a:noFill/>
          <a:ln w="9525">
            <a:noFill/>
            <a:miter lim="800000"/>
            <a:headEnd/>
            <a:tailEnd/>
          </a:ln>
          <a:effectLst/>
        </p:spPr>
        <p:txBody>
          <a:bodyPr wrap="none" lIns="0" tIns="0" rIns="0" bIns="0">
            <a:spAutoFit/>
          </a:bodyPr>
          <a:lstStyle/>
          <a:p>
            <a:r>
              <a:rPr lang="en-ZA" sz="600" smtClean="0">
                <a:latin typeface="Arial" pitchFamily="34" charset="0"/>
                <a:cs typeface="Arial" pitchFamily="34" charset="0"/>
              </a:rPr>
              <a:t>Printed 29.03.2011 17:59:11</a:t>
            </a:r>
            <a:endParaRPr lang="en-ZA" sz="1600" smtClean="0">
              <a:latin typeface="Arial" pitchFamily="34" charset="0"/>
              <a:cs typeface="Arial" pitchFamily="34" charset="0"/>
            </a:endParaRPr>
          </a:p>
        </p:txBody>
      </p:sp>
      <p:pic>
        <p:nvPicPr>
          <p:cNvPr id="2172986" name="Picture 58"/>
          <p:cNvPicPr>
            <a:picLocks noChangeArrowheads="1"/>
          </p:cNvPicPr>
          <p:nvPr>
            <p:custDataLst>
              <p:tags r:id="rId28"/>
            </p:custDataLst>
          </p:nvPr>
        </p:nvPicPr>
        <p:blipFill>
          <a:blip r:embed="rId46" cstate="print"/>
          <a:srcRect/>
          <a:stretch>
            <a:fillRect/>
          </a:stretch>
        </p:blipFill>
        <p:spPr bwMode="auto">
          <a:xfrm>
            <a:off x="7662863" y="341313"/>
            <a:ext cx="1173162" cy="295275"/>
          </a:xfrm>
          <a:prstGeom prst="rect">
            <a:avLst/>
          </a:prstGeom>
          <a:noFill/>
          <a:ln w="19050">
            <a:noFill/>
            <a:miter lim="800000"/>
            <a:headEnd/>
            <a:tailEnd/>
          </a:ln>
          <a:effectLst/>
        </p:spPr>
      </p:pic>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spd="slow"/>
  <p:timing>
    <p:tnLst>
      <p:par>
        <p:cTn id="1" dur="indefinite" restart="never" nodeType="tmRoot"/>
      </p:par>
    </p:tnLst>
  </p:timing>
  <p:hf hdr="0" ftr="0" dt="0"/>
  <p:txStyles>
    <p:titleStyle>
      <a:lvl1pPr algn="l" rtl="0" fontAlgn="base">
        <a:lnSpc>
          <a:spcPct val="85000"/>
        </a:lnSpc>
        <a:spcBef>
          <a:spcPct val="0"/>
        </a:spcBef>
        <a:spcAft>
          <a:spcPct val="0"/>
        </a:spcAft>
        <a:defRPr sz="2400">
          <a:solidFill>
            <a:schemeClr val="bg1"/>
          </a:solidFill>
          <a:latin typeface="+mj-lt"/>
          <a:ea typeface="+mj-ea"/>
          <a:cs typeface="+mj-cs"/>
        </a:defRPr>
      </a:lvl1pPr>
      <a:lvl2pPr algn="l" rtl="0" fontAlgn="base">
        <a:lnSpc>
          <a:spcPct val="85000"/>
        </a:lnSpc>
        <a:spcBef>
          <a:spcPct val="0"/>
        </a:spcBef>
        <a:spcAft>
          <a:spcPct val="0"/>
        </a:spcAft>
        <a:defRPr sz="2400">
          <a:solidFill>
            <a:schemeClr val="bg1"/>
          </a:solidFill>
          <a:latin typeface="Arial" pitchFamily="34" charset="0"/>
          <a:cs typeface="Arial" pitchFamily="34" charset="0"/>
        </a:defRPr>
      </a:lvl2pPr>
      <a:lvl3pPr algn="l" rtl="0" fontAlgn="base">
        <a:lnSpc>
          <a:spcPct val="85000"/>
        </a:lnSpc>
        <a:spcBef>
          <a:spcPct val="0"/>
        </a:spcBef>
        <a:spcAft>
          <a:spcPct val="0"/>
        </a:spcAft>
        <a:defRPr sz="2400">
          <a:solidFill>
            <a:schemeClr val="bg1"/>
          </a:solidFill>
          <a:latin typeface="Arial" pitchFamily="34" charset="0"/>
          <a:cs typeface="Arial" pitchFamily="34" charset="0"/>
        </a:defRPr>
      </a:lvl3pPr>
      <a:lvl4pPr algn="l" rtl="0" fontAlgn="base">
        <a:lnSpc>
          <a:spcPct val="85000"/>
        </a:lnSpc>
        <a:spcBef>
          <a:spcPct val="0"/>
        </a:spcBef>
        <a:spcAft>
          <a:spcPct val="0"/>
        </a:spcAft>
        <a:defRPr sz="2400">
          <a:solidFill>
            <a:schemeClr val="bg1"/>
          </a:solidFill>
          <a:latin typeface="Arial" pitchFamily="34" charset="0"/>
          <a:cs typeface="Arial" pitchFamily="34" charset="0"/>
        </a:defRPr>
      </a:lvl4pPr>
      <a:lvl5pPr algn="l" rtl="0" fontAlgn="base">
        <a:lnSpc>
          <a:spcPct val="85000"/>
        </a:lnSpc>
        <a:spcBef>
          <a:spcPct val="0"/>
        </a:spcBef>
        <a:spcAft>
          <a:spcPct val="0"/>
        </a:spcAft>
        <a:defRPr sz="2400">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2400">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2400">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2400">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2400">
          <a:solidFill>
            <a:schemeClr val="bg1"/>
          </a:solidFill>
          <a:latin typeface="Arial" pitchFamily="34" charset="0"/>
          <a:cs typeface="Arial" pitchFamily="34" charset="0"/>
        </a:defRPr>
      </a:lvl9pPr>
    </p:titleStyle>
    <p:bodyStyle>
      <a:lvl1pPr algn="l" rtl="0" fontAlgn="base">
        <a:spcBef>
          <a:spcPct val="0"/>
        </a:spcBef>
        <a:spcAft>
          <a:spcPct val="0"/>
        </a:spcAft>
        <a:buClr>
          <a:srgbClr val="8C7F6D"/>
        </a:buClr>
        <a:defRPr sz="1600">
          <a:solidFill>
            <a:srgbClr val="003896"/>
          </a:solidFill>
          <a:latin typeface="+mn-lt"/>
          <a:ea typeface="+mn-ea"/>
          <a:cs typeface="+mn-cs"/>
        </a:defRPr>
      </a:lvl1pPr>
      <a:lvl2pPr marL="147638" indent="-146050" algn="l" rtl="0" fontAlgn="base">
        <a:spcBef>
          <a:spcPct val="0"/>
        </a:spcBef>
        <a:spcAft>
          <a:spcPct val="0"/>
        </a:spcAft>
        <a:buClr>
          <a:srgbClr val="8C7F6D"/>
        </a:buClr>
        <a:buSzPct val="125000"/>
        <a:buChar char="•"/>
        <a:defRPr sz="1600">
          <a:solidFill>
            <a:srgbClr val="003896"/>
          </a:solidFill>
          <a:latin typeface="+mn-lt"/>
          <a:cs typeface="+mn-cs"/>
        </a:defRPr>
      </a:lvl2pPr>
      <a:lvl3pPr marL="357188" indent="-207963" algn="l" rtl="0" fontAlgn="base">
        <a:spcBef>
          <a:spcPct val="0"/>
        </a:spcBef>
        <a:spcAft>
          <a:spcPct val="0"/>
        </a:spcAft>
        <a:buClr>
          <a:srgbClr val="8C7F6D"/>
        </a:buClr>
        <a:buSzPct val="125000"/>
        <a:buFont typeface="Arial" pitchFamily="34" charset="0"/>
        <a:buChar char="–"/>
        <a:defRPr sz="1600">
          <a:solidFill>
            <a:srgbClr val="003896"/>
          </a:solidFill>
          <a:latin typeface="+mn-lt"/>
          <a:cs typeface="+mn-cs"/>
        </a:defRPr>
      </a:lvl3pPr>
      <a:lvl4pPr marL="481013" indent="-122238" algn="l" rtl="0" fontAlgn="base">
        <a:spcBef>
          <a:spcPct val="0"/>
        </a:spcBef>
        <a:spcAft>
          <a:spcPct val="0"/>
        </a:spcAft>
        <a:buClr>
          <a:srgbClr val="8C7F6D"/>
        </a:buClr>
        <a:buChar char="•"/>
        <a:defRPr sz="1600">
          <a:solidFill>
            <a:srgbClr val="003896"/>
          </a:solidFill>
          <a:latin typeface="+mn-lt"/>
          <a:cs typeface="+mn-cs"/>
        </a:defRPr>
      </a:lvl4pPr>
      <a:lvl5pPr marL="6572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pitchFamily="34"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478.xml"/><Relationship Id="rId13" Type="http://schemas.openxmlformats.org/officeDocument/2006/relationships/tags" Target="../tags/tag483.xml"/><Relationship Id="rId18" Type="http://schemas.openxmlformats.org/officeDocument/2006/relationships/tags" Target="../tags/tag488.xml"/><Relationship Id="rId3" Type="http://schemas.openxmlformats.org/officeDocument/2006/relationships/tags" Target="../tags/tag473.xml"/><Relationship Id="rId21" Type="http://schemas.openxmlformats.org/officeDocument/2006/relationships/tags" Target="../tags/tag491.xml"/><Relationship Id="rId7" Type="http://schemas.openxmlformats.org/officeDocument/2006/relationships/tags" Target="../tags/tag477.xml"/><Relationship Id="rId12" Type="http://schemas.openxmlformats.org/officeDocument/2006/relationships/tags" Target="../tags/tag482.xml"/><Relationship Id="rId17" Type="http://schemas.openxmlformats.org/officeDocument/2006/relationships/tags" Target="../tags/tag487.xml"/><Relationship Id="rId2" Type="http://schemas.openxmlformats.org/officeDocument/2006/relationships/tags" Target="../tags/tag472.xml"/><Relationship Id="rId16" Type="http://schemas.openxmlformats.org/officeDocument/2006/relationships/tags" Target="../tags/tag486.xml"/><Relationship Id="rId20" Type="http://schemas.openxmlformats.org/officeDocument/2006/relationships/tags" Target="../tags/tag490.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tags" Target="../tags/tag481.xml"/><Relationship Id="rId24" Type="http://schemas.openxmlformats.org/officeDocument/2006/relationships/notesSlide" Target="../notesSlides/notesSlide4.xml"/><Relationship Id="rId5" Type="http://schemas.openxmlformats.org/officeDocument/2006/relationships/tags" Target="../tags/tag475.xml"/><Relationship Id="rId15" Type="http://schemas.openxmlformats.org/officeDocument/2006/relationships/tags" Target="../tags/tag485.xml"/><Relationship Id="rId23" Type="http://schemas.openxmlformats.org/officeDocument/2006/relationships/slideLayout" Target="../slideLayouts/slideLayout7.xml"/><Relationship Id="rId10" Type="http://schemas.openxmlformats.org/officeDocument/2006/relationships/tags" Target="../tags/tag480.xml"/><Relationship Id="rId19" Type="http://schemas.openxmlformats.org/officeDocument/2006/relationships/tags" Target="../tags/tag489.xml"/><Relationship Id="rId4" Type="http://schemas.openxmlformats.org/officeDocument/2006/relationships/tags" Target="../tags/tag474.xml"/><Relationship Id="rId9" Type="http://schemas.openxmlformats.org/officeDocument/2006/relationships/tags" Target="../tags/tag479.xml"/><Relationship Id="rId14" Type="http://schemas.openxmlformats.org/officeDocument/2006/relationships/tags" Target="../tags/tag484.xml"/><Relationship Id="rId22" Type="http://schemas.openxmlformats.org/officeDocument/2006/relationships/tags" Target="../tags/tag49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95.xml"/><Relationship Id="rId7" Type="http://schemas.openxmlformats.org/officeDocument/2006/relationships/slideLayout" Target="../slideLayouts/slideLayout50.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501.xml"/><Relationship Id="rId7" Type="http://schemas.openxmlformats.org/officeDocument/2006/relationships/slideLayout" Target="../slideLayouts/slideLayout50.xml"/><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tags" Target="../tags/tag504.xml"/><Relationship Id="rId5" Type="http://schemas.openxmlformats.org/officeDocument/2006/relationships/tags" Target="../tags/tag503.xml"/><Relationship Id="rId4" Type="http://schemas.openxmlformats.org/officeDocument/2006/relationships/tags" Target="../tags/tag50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tags" Target="../tags/tag507.xml"/><Relationship Id="rId7" Type="http://schemas.openxmlformats.org/officeDocument/2006/relationships/tags" Target="../tags/tag511.xml"/><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tags" Target="../tags/tag510.xml"/><Relationship Id="rId5" Type="http://schemas.openxmlformats.org/officeDocument/2006/relationships/tags" Target="../tags/tag509.xml"/><Relationship Id="rId4" Type="http://schemas.openxmlformats.org/officeDocument/2006/relationships/tags" Target="../tags/tag508.xml"/><Relationship Id="rId9"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14.xml"/><Relationship Id="rId7" Type="http://schemas.openxmlformats.org/officeDocument/2006/relationships/slideLayout" Target="../slideLayouts/slideLayout50.xml"/><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20.xml"/><Relationship Id="rId7" Type="http://schemas.openxmlformats.org/officeDocument/2006/relationships/slideLayout" Target="../slideLayouts/slideLayout50.xml"/><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tags" Target="../tags/tag523.xml"/><Relationship Id="rId5" Type="http://schemas.openxmlformats.org/officeDocument/2006/relationships/tags" Target="../tags/tag522.xml"/><Relationship Id="rId4" Type="http://schemas.openxmlformats.org/officeDocument/2006/relationships/tags" Target="../tags/tag521.xml"/></Relationships>
</file>

<file path=ppt/slides/_rels/slide16.xml.rels><?xml version="1.0" encoding="UTF-8" standalone="yes"?>
<Relationships xmlns="http://schemas.openxmlformats.org/package/2006/relationships"><Relationship Id="rId3" Type="http://schemas.openxmlformats.org/officeDocument/2006/relationships/tags" Target="../tags/tag526.xml"/><Relationship Id="rId7" Type="http://schemas.openxmlformats.org/officeDocument/2006/relationships/notesSlide" Target="../notesSlides/notesSlide10.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slideLayout" Target="../slideLayouts/slideLayout50.xml"/><Relationship Id="rId5" Type="http://schemas.openxmlformats.org/officeDocument/2006/relationships/tags" Target="../tags/tag528.xml"/><Relationship Id="rId4" Type="http://schemas.openxmlformats.org/officeDocument/2006/relationships/tags" Target="../tags/tag527.xml"/></Relationships>
</file>

<file path=ppt/slides/_rels/slide17.xml.rels><?xml version="1.0" encoding="UTF-8" standalone="yes"?>
<Relationships xmlns="http://schemas.openxmlformats.org/package/2006/relationships"><Relationship Id="rId8" Type="http://schemas.openxmlformats.org/officeDocument/2006/relationships/tags" Target="../tags/tag536.xml"/><Relationship Id="rId13" Type="http://schemas.openxmlformats.org/officeDocument/2006/relationships/tags" Target="../tags/tag541.xml"/><Relationship Id="rId18" Type="http://schemas.openxmlformats.org/officeDocument/2006/relationships/tags" Target="../tags/tag546.xml"/><Relationship Id="rId26" Type="http://schemas.openxmlformats.org/officeDocument/2006/relationships/tags" Target="../tags/tag554.xml"/><Relationship Id="rId3" Type="http://schemas.openxmlformats.org/officeDocument/2006/relationships/tags" Target="../tags/tag531.xml"/><Relationship Id="rId21" Type="http://schemas.openxmlformats.org/officeDocument/2006/relationships/tags" Target="../tags/tag549.xml"/><Relationship Id="rId7" Type="http://schemas.openxmlformats.org/officeDocument/2006/relationships/tags" Target="../tags/tag535.xml"/><Relationship Id="rId12" Type="http://schemas.openxmlformats.org/officeDocument/2006/relationships/tags" Target="../tags/tag540.xml"/><Relationship Id="rId17" Type="http://schemas.openxmlformats.org/officeDocument/2006/relationships/tags" Target="../tags/tag545.xml"/><Relationship Id="rId25" Type="http://schemas.openxmlformats.org/officeDocument/2006/relationships/tags" Target="../tags/tag553.xml"/><Relationship Id="rId2" Type="http://schemas.openxmlformats.org/officeDocument/2006/relationships/tags" Target="../tags/tag530.xml"/><Relationship Id="rId16" Type="http://schemas.openxmlformats.org/officeDocument/2006/relationships/tags" Target="../tags/tag544.xml"/><Relationship Id="rId20" Type="http://schemas.openxmlformats.org/officeDocument/2006/relationships/tags" Target="../tags/tag548.xml"/><Relationship Id="rId29" Type="http://schemas.openxmlformats.org/officeDocument/2006/relationships/slideLayout" Target="../slideLayouts/slideLayout7.xml"/><Relationship Id="rId1" Type="http://schemas.openxmlformats.org/officeDocument/2006/relationships/tags" Target="../tags/tag529.xml"/><Relationship Id="rId6" Type="http://schemas.openxmlformats.org/officeDocument/2006/relationships/tags" Target="../tags/tag534.xml"/><Relationship Id="rId11" Type="http://schemas.openxmlformats.org/officeDocument/2006/relationships/tags" Target="../tags/tag539.xml"/><Relationship Id="rId24" Type="http://schemas.openxmlformats.org/officeDocument/2006/relationships/tags" Target="../tags/tag552.xml"/><Relationship Id="rId5" Type="http://schemas.openxmlformats.org/officeDocument/2006/relationships/tags" Target="../tags/tag533.xml"/><Relationship Id="rId15" Type="http://schemas.openxmlformats.org/officeDocument/2006/relationships/tags" Target="../tags/tag543.xml"/><Relationship Id="rId23" Type="http://schemas.openxmlformats.org/officeDocument/2006/relationships/tags" Target="../tags/tag551.xml"/><Relationship Id="rId28" Type="http://schemas.openxmlformats.org/officeDocument/2006/relationships/tags" Target="../tags/tag556.xml"/><Relationship Id="rId10" Type="http://schemas.openxmlformats.org/officeDocument/2006/relationships/tags" Target="../tags/tag538.xml"/><Relationship Id="rId19" Type="http://schemas.openxmlformats.org/officeDocument/2006/relationships/tags" Target="../tags/tag547.xml"/><Relationship Id="rId4" Type="http://schemas.openxmlformats.org/officeDocument/2006/relationships/tags" Target="../tags/tag532.xml"/><Relationship Id="rId9" Type="http://schemas.openxmlformats.org/officeDocument/2006/relationships/tags" Target="../tags/tag537.xml"/><Relationship Id="rId14" Type="http://schemas.openxmlformats.org/officeDocument/2006/relationships/tags" Target="../tags/tag542.xml"/><Relationship Id="rId22" Type="http://schemas.openxmlformats.org/officeDocument/2006/relationships/tags" Target="../tags/tag550.xml"/><Relationship Id="rId27" Type="http://schemas.openxmlformats.org/officeDocument/2006/relationships/tags" Target="../tags/tag555.xml"/><Relationship Id="rId30"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8" Type="http://schemas.openxmlformats.org/officeDocument/2006/relationships/tags" Target="../tags/tag563.xml"/><Relationship Id="rId13" Type="http://schemas.openxmlformats.org/officeDocument/2006/relationships/tags" Target="../tags/tag568.xml"/><Relationship Id="rId18" Type="http://schemas.openxmlformats.org/officeDocument/2006/relationships/tags" Target="../tags/tag573.xml"/><Relationship Id="rId3" Type="http://schemas.openxmlformats.org/officeDocument/2006/relationships/tags" Target="../tags/tag558.xml"/><Relationship Id="rId21" Type="http://schemas.openxmlformats.org/officeDocument/2006/relationships/tags" Target="../tags/tag576.xml"/><Relationship Id="rId7" Type="http://schemas.openxmlformats.org/officeDocument/2006/relationships/tags" Target="../tags/tag562.xml"/><Relationship Id="rId12" Type="http://schemas.openxmlformats.org/officeDocument/2006/relationships/tags" Target="../tags/tag567.xml"/><Relationship Id="rId17" Type="http://schemas.openxmlformats.org/officeDocument/2006/relationships/tags" Target="../tags/tag572.xml"/><Relationship Id="rId2" Type="http://schemas.openxmlformats.org/officeDocument/2006/relationships/tags" Target="../tags/tag557.xml"/><Relationship Id="rId16" Type="http://schemas.openxmlformats.org/officeDocument/2006/relationships/tags" Target="../tags/tag571.xml"/><Relationship Id="rId20" Type="http://schemas.openxmlformats.org/officeDocument/2006/relationships/tags" Target="../tags/tag575.xml"/><Relationship Id="rId1" Type="http://schemas.openxmlformats.org/officeDocument/2006/relationships/vmlDrawing" Target="../drawings/vmlDrawing20.vml"/><Relationship Id="rId6" Type="http://schemas.openxmlformats.org/officeDocument/2006/relationships/tags" Target="../tags/tag561.xml"/><Relationship Id="rId11" Type="http://schemas.openxmlformats.org/officeDocument/2006/relationships/tags" Target="../tags/tag566.xml"/><Relationship Id="rId24" Type="http://schemas.openxmlformats.org/officeDocument/2006/relationships/oleObject" Target="../embeddings/oleObject20.bin"/><Relationship Id="rId5" Type="http://schemas.openxmlformats.org/officeDocument/2006/relationships/tags" Target="../tags/tag560.xml"/><Relationship Id="rId15" Type="http://schemas.openxmlformats.org/officeDocument/2006/relationships/tags" Target="../tags/tag570.xml"/><Relationship Id="rId23" Type="http://schemas.openxmlformats.org/officeDocument/2006/relationships/slideLayout" Target="../slideLayouts/slideLayout6.xml"/><Relationship Id="rId10" Type="http://schemas.openxmlformats.org/officeDocument/2006/relationships/tags" Target="../tags/tag565.xml"/><Relationship Id="rId19" Type="http://schemas.openxmlformats.org/officeDocument/2006/relationships/tags" Target="../tags/tag574.xml"/><Relationship Id="rId4" Type="http://schemas.openxmlformats.org/officeDocument/2006/relationships/tags" Target="../tags/tag559.xml"/><Relationship Id="rId9" Type="http://schemas.openxmlformats.org/officeDocument/2006/relationships/tags" Target="../tags/tag564.xml"/><Relationship Id="rId14" Type="http://schemas.openxmlformats.org/officeDocument/2006/relationships/tags" Target="../tags/tag569.xml"/><Relationship Id="rId22" Type="http://schemas.openxmlformats.org/officeDocument/2006/relationships/tags" Target="../tags/tag577.xml"/></Relationships>
</file>

<file path=ppt/slides/_rels/slide19.xml.rels><?xml version="1.0" encoding="UTF-8" standalone="yes"?>
<Relationships xmlns="http://schemas.openxmlformats.org/package/2006/relationships"><Relationship Id="rId8" Type="http://schemas.openxmlformats.org/officeDocument/2006/relationships/tags" Target="../tags/tag585.xml"/><Relationship Id="rId3" Type="http://schemas.openxmlformats.org/officeDocument/2006/relationships/tags" Target="../tags/tag580.xml"/><Relationship Id="rId7" Type="http://schemas.openxmlformats.org/officeDocument/2006/relationships/tags" Target="../tags/tag584.xml"/><Relationship Id="rId2" Type="http://schemas.openxmlformats.org/officeDocument/2006/relationships/tags" Target="../tags/tag579.xml"/><Relationship Id="rId1" Type="http://schemas.openxmlformats.org/officeDocument/2006/relationships/tags" Target="../tags/tag578.xml"/><Relationship Id="rId6" Type="http://schemas.openxmlformats.org/officeDocument/2006/relationships/tags" Target="../tags/tag583.xml"/><Relationship Id="rId5" Type="http://schemas.openxmlformats.org/officeDocument/2006/relationships/tags" Target="../tags/tag582.xml"/><Relationship Id="rId10" Type="http://schemas.openxmlformats.org/officeDocument/2006/relationships/notesSlide" Target="../notesSlides/notesSlide12.xml"/><Relationship Id="rId4" Type="http://schemas.openxmlformats.org/officeDocument/2006/relationships/tags" Target="../tags/tag581.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image" Target="../media/image11.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tags" Target="../tags/tag597.xml"/><Relationship Id="rId18" Type="http://schemas.openxmlformats.org/officeDocument/2006/relationships/tags" Target="../tags/tag602.xml"/><Relationship Id="rId26" Type="http://schemas.openxmlformats.org/officeDocument/2006/relationships/tags" Target="../tags/tag610.xml"/><Relationship Id="rId3" Type="http://schemas.openxmlformats.org/officeDocument/2006/relationships/tags" Target="../tags/tag587.xml"/><Relationship Id="rId21" Type="http://schemas.openxmlformats.org/officeDocument/2006/relationships/tags" Target="../tags/tag605.xml"/><Relationship Id="rId34" Type="http://schemas.openxmlformats.org/officeDocument/2006/relationships/oleObject" Target="../embeddings/oleObject22.bin"/><Relationship Id="rId7" Type="http://schemas.openxmlformats.org/officeDocument/2006/relationships/tags" Target="../tags/tag591.xml"/><Relationship Id="rId12" Type="http://schemas.openxmlformats.org/officeDocument/2006/relationships/tags" Target="../tags/tag596.xml"/><Relationship Id="rId17" Type="http://schemas.openxmlformats.org/officeDocument/2006/relationships/tags" Target="../tags/tag601.xml"/><Relationship Id="rId25" Type="http://schemas.openxmlformats.org/officeDocument/2006/relationships/tags" Target="../tags/tag609.xml"/><Relationship Id="rId33" Type="http://schemas.openxmlformats.org/officeDocument/2006/relationships/image" Target="../media/image12.emf"/><Relationship Id="rId38" Type="http://schemas.openxmlformats.org/officeDocument/2006/relationships/image" Target="../media/image14.emf"/><Relationship Id="rId2" Type="http://schemas.openxmlformats.org/officeDocument/2006/relationships/tags" Target="../tags/tag586.xml"/><Relationship Id="rId16" Type="http://schemas.openxmlformats.org/officeDocument/2006/relationships/tags" Target="../tags/tag600.xml"/><Relationship Id="rId20" Type="http://schemas.openxmlformats.org/officeDocument/2006/relationships/tags" Target="../tags/tag604.xml"/><Relationship Id="rId29" Type="http://schemas.openxmlformats.org/officeDocument/2006/relationships/tags" Target="../tags/tag613.xml"/><Relationship Id="rId1" Type="http://schemas.openxmlformats.org/officeDocument/2006/relationships/vmlDrawing" Target="../drawings/vmlDrawing21.vml"/><Relationship Id="rId6" Type="http://schemas.openxmlformats.org/officeDocument/2006/relationships/tags" Target="../tags/tag590.xml"/><Relationship Id="rId11" Type="http://schemas.openxmlformats.org/officeDocument/2006/relationships/tags" Target="../tags/tag595.xml"/><Relationship Id="rId24" Type="http://schemas.openxmlformats.org/officeDocument/2006/relationships/tags" Target="../tags/tag608.xml"/><Relationship Id="rId32" Type="http://schemas.openxmlformats.org/officeDocument/2006/relationships/oleObject" Target="../embeddings/oleObject21.bin"/><Relationship Id="rId37" Type="http://schemas.openxmlformats.org/officeDocument/2006/relationships/oleObject" Target="../embeddings/oleObject24.bin"/><Relationship Id="rId5" Type="http://schemas.openxmlformats.org/officeDocument/2006/relationships/tags" Target="../tags/tag589.xml"/><Relationship Id="rId15" Type="http://schemas.openxmlformats.org/officeDocument/2006/relationships/tags" Target="../tags/tag599.xml"/><Relationship Id="rId23" Type="http://schemas.openxmlformats.org/officeDocument/2006/relationships/tags" Target="../tags/tag607.xml"/><Relationship Id="rId28" Type="http://schemas.openxmlformats.org/officeDocument/2006/relationships/tags" Target="../tags/tag612.xml"/><Relationship Id="rId36" Type="http://schemas.openxmlformats.org/officeDocument/2006/relationships/image" Target="../media/image13.emf"/><Relationship Id="rId10" Type="http://schemas.openxmlformats.org/officeDocument/2006/relationships/tags" Target="../tags/tag594.xml"/><Relationship Id="rId19" Type="http://schemas.openxmlformats.org/officeDocument/2006/relationships/tags" Target="../tags/tag603.xml"/><Relationship Id="rId31" Type="http://schemas.openxmlformats.org/officeDocument/2006/relationships/notesSlide" Target="../notesSlides/notesSlide13.xml"/><Relationship Id="rId4" Type="http://schemas.openxmlformats.org/officeDocument/2006/relationships/tags" Target="../tags/tag588.xml"/><Relationship Id="rId9" Type="http://schemas.openxmlformats.org/officeDocument/2006/relationships/tags" Target="../tags/tag593.xml"/><Relationship Id="rId14" Type="http://schemas.openxmlformats.org/officeDocument/2006/relationships/tags" Target="../tags/tag598.xml"/><Relationship Id="rId22" Type="http://schemas.openxmlformats.org/officeDocument/2006/relationships/tags" Target="../tags/tag606.xml"/><Relationship Id="rId27" Type="http://schemas.openxmlformats.org/officeDocument/2006/relationships/tags" Target="../tags/tag611.xml"/><Relationship Id="rId30" Type="http://schemas.openxmlformats.org/officeDocument/2006/relationships/slideLayout" Target="../slideLayouts/slideLayout2.xml"/><Relationship Id="rId35"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8" Type="http://schemas.openxmlformats.org/officeDocument/2006/relationships/tags" Target="../tags/tag621.xml"/><Relationship Id="rId3" Type="http://schemas.openxmlformats.org/officeDocument/2006/relationships/tags" Target="../tags/tag616.xml"/><Relationship Id="rId7" Type="http://schemas.openxmlformats.org/officeDocument/2006/relationships/tags" Target="../tags/tag620.xml"/><Relationship Id="rId2" Type="http://schemas.openxmlformats.org/officeDocument/2006/relationships/tags" Target="../tags/tag615.xml"/><Relationship Id="rId1" Type="http://schemas.openxmlformats.org/officeDocument/2006/relationships/tags" Target="../tags/tag614.xml"/><Relationship Id="rId6" Type="http://schemas.openxmlformats.org/officeDocument/2006/relationships/tags" Target="../tags/tag619.xml"/><Relationship Id="rId5" Type="http://schemas.openxmlformats.org/officeDocument/2006/relationships/tags" Target="../tags/tag618.xml"/><Relationship Id="rId10" Type="http://schemas.openxmlformats.org/officeDocument/2006/relationships/notesSlide" Target="../notesSlides/notesSlide14.xml"/><Relationship Id="rId4" Type="http://schemas.openxmlformats.org/officeDocument/2006/relationships/tags" Target="../tags/tag617.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629.xml"/><Relationship Id="rId3" Type="http://schemas.openxmlformats.org/officeDocument/2006/relationships/tags" Target="../tags/tag624.xml"/><Relationship Id="rId7" Type="http://schemas.openxmlformats.org/officeDocument/2006/relationships/tags" Target="../tags/tag628.xml"/><Relationship Id="rId2" Type="http://schemas.openxmlformats.org/officeDocument/2006/relationships/tags" Target="../tags/tag623.xml"/><Relationship Id="rId1" Type="http://schemas.openxmlformats.org/officeDocument/2006/relationships/tags" Target="../tags/tag622.xml"/><Relationship Id="rId6" Type="http://schemas.openxmlformats.org/officeDocument/2006/relationships/tags" Target="../tags/tag627.xml"/><Relationship Id="rId5" Type="http://schemas.openxmlformats.org/officeDocument/2006/relationships/tags" Target="../tags/tag626.xml"/><Relationship Id="rId10" Type="http://schemas.openxmlformats.org/officeDocument/2006/relationships/notesSlide" Target="../notesSlides/notesSlide15.xml"/><Relationship Id="rId4" Type="http://schemas.openxmlformats.org/officeDocument/2006/relationships/tags" Target="../tags/tag625.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637.xml"/><Relationship Id="rId3" Type="http://schemas.openxmlformats.org/officeDocument/2006/relationships/tags" Target="../tags/tag632.xml"/><Relationship Id="rId7" Type="http://schemas.openxmlformats.org/officeDocument/2006/relationships/tags" Target="../tags/tag636.xml"/><Relationship Id="rId2" Type="http://schemas.openxmlformats.org/officeDocument/2006/relationships/tags" Target="../tags/tag631.xml"/><Relationship Id="rId1" Type="http://schemas.openxmlformats.org/officeDocument/2006/relationships/tags" Target="../tags/tag630.xml"/><Relationship Id="rId6" Type="http://schemas.openxmlformats.org/officeDocument/2006/relationships/tags" Target="../tags/tag635.xml"/><Relationship Id="rId5" Type="http://schemas.openxmlformats.org/officeDocument/2006/relationships/tags" Target="../tags/tag634.xml"/><Relationship Id="rId10" Type="http://schemas.openxmlformats.org/officeDocument/2006/relationships/notesSlide" Target="../notesSlides/notesSlide16.xml"/><Relationship Id="rId4" Type="http://schemas.openxmlformats.org/officeDocument/2006/relationships/tags" Target="../tags/tag633.xml"/><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645.xml"/><Relationship Id="rId3" Type="http://schemas.openxmlformats.org/officeDocument/2006/relationships/tags" Target="../tags/tag640.xml"/><Relationship Id="rId7" Type="http://schemas.openxmlformats.org/officeDocument/2006/relationships/tags" Target="../tags/tag644.xml"/><Relationship Id="rId2" Type="http://schemas.openxmlformats.org/officeDocument/2006/relationships/tags" Target="../tags/tag639.xml"/><Relationship Id="rId1" Type="http://schemas.openxmlformats.org/officeDocument/2006/relationships/tags" Target="../tags/tag638.xml"/><Relationship Id="rId6" Type="http://schemas.openxmlformats.org/officeDocument/2006/relationships/tags" Target="../tags/tag643.xml"/><Relationship Id="rId5" Type="http://schemas.openxmlformats.org/officeDocument/2006/relationships/tags" Target="../tags/tag642.xml"/><Relationship Id="rId10" Type="http://schemas.openxmlformats.org/officeDocument/2006/relationships/notesSlide" Target="../notesSlides/notesSlide17.xml"/><Relationship Id="rId4" Type="http://schemas.openxmlformats.org/officeDocument/2006/relationships/tags" Target="../tags/tag641.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6" Type="http://schemas.openxmlformats.org/officeDocument/2006/relationships/tags" Target="../tags/tag671.xml"/><Relationship Id="rId117" Type="http://schemas.openxmlformats.org/officeDocument/2006/relationships/tags" Target="../tags/tag762.xml"/><Relationship Id="rId21" Type="http://schemas.openxmlformats.org/officeDocument/2006/relationships/tags" Target="../tags/tag666.xml"/><Relationship Id="rId42" Type="http://schemas.openxmlformats.org/officeDocument/2006/relationships/tags" Target="../tags/tag687.xml"/><Relationship Id="rId47" Type="http://schemas.openxmlformats.org/officeDocument/2006/relationships/tags" Target="../tags/tag692.xml"/><Relationship Id="rId63" Type="http://schemas.openxmlformats.org/officeDocument/2006/relationships/tags" Target="../tags/tag708.xml"/><Relationship Id="rId68" Type="http://schemas.openxmlformats.org/officeDocument/2006/relationships/tags" Target="../tags/tag713.xml"/><Relationship Id="rId84" Type="http://schemas.openxmlformats.org/officeDocument/2006/relationships/tags" Target="../tags/tag729.xml"/><Relationship Id="rId89" Type="http://schemas.openxmlformats.org/officeDocument/2006/relationships/tags" Target="../tags/tag734.xml"/><Relationship Id="rId112" Type="http://schemas.openxmlformats.org/officeDocument/2006/relationships/tags" Target="../tags/tag757.xml"/><Relationship Id="rId16" Type="http://schemas.openxmlformats.org/officeDocument/2006/relationships/tags" Target="../tags/tag661.xml"/><Relationship Id="rId107" Type="http://schemas.openxmlformats.org/officeDocument/2006/relationships/tags" Target="../tags/tag752.xml"/><Relationship Id="rId11" Type="http://schemas.openxmlformats.org/officeDocument/2006/relationships/tags" Target="../tags/tag656.xml"/><Relationship Id="rId32" Type="http://schemas.openxmlformats.org/officeDocument/2006/relationships/tags" Target="../tags/tag677.xml"/><Relationship Id="rId37" Type="http://schemas.openxmlformats.org/officeDocument/2006/relationships/tags" Target="../tags/tag682.xml"/><Relationship Id="rId53" Type="http://schemas.openxmlformats.org/officeDocument/2006/relationships/tags" Target="../tags/tag698.xml"/><Relationship Id="rId58" Type="http://schemas.openxmlformats.org/officeDocument/2006/relationships/tags" Target="../tags/tag703.xml"/><Relationship Id="rId74" Type="http://schemas.openxmlformats.org/officeDocument/2006/relationships/tags" Target="../tags/tag719.xml"/><Relationship Id="rId79" Type="http://schemas.openxmlformats.org/officeDocument/2006/relationships/tags" Target="../tags/tag724.xml"/><Relationship Id="rId102" Type="http://schemas.openxmlformats.org/officeDocument/2006/relationships/tags" Target="../tags/tag747.xml"/><Relationship Id="rId123" Type="http://schemas.openxmlformats.org/officeDocument/2006/relationships/tags" Target="../tags/tag768.xml"/><Relationship Id="rId128" Type="http://schemas.openxmlformats.org/officeDocument/2006/relationships/notesSlide" Target="../notesSlides/notesSlide18.xml"/><Relationship Id="rId5" Type="http://schemas.openxmlformats.org/officeDocument/2006/relationships/tags" Target="../tags/tag650.xml"/><Relationship Id="rId90" Type="http://schemas.openxmlformats.org/officeDocument/2006/relationships/tags" Target="../tags/tag735.xml"/><Relationship Id="rId95" Type="http://schemas.openxmlformats.org/officeDocument/2006/relationships/tags" Target="../tags/tag740.xml"/><Relationship Id="rId19" Type="http://schemas.openxmlformats.org/officeDocument/2006/relationships/tags" Target="../tags/tag664.xml"/><Relationship Id="rId14" Type="http://schemas.openxmlformats.org/officeDocument/2006/relationships/tags" Target="../tags/tag659.xml"/><Relationship Id="rId22" Type="http://schemas.openxmlformats.org/officeDocument/2006/relationships/tags" Target="../tags/tag667.xml"/><Relationship Id="rId27" Type="http://schemas.openxmlformats.org/officeDocument/2006/relationships/tags" Target="../tags/tag672.xml"/><Relationship Id="rId30" Type="http://schemas.openxmlformats.org/officeDocument/2006/relationships/tags" Target="../tags/tag675.xml"/><Relationship Id="rId35" Type="http://schemas.openxmlformats.org/officeDocument/2006/relationships/tags" Target="../tags/tag680.xml"/><Relationship Id="rId43" Type="http://schemas.openxmlformats.org/officeDocument/2006/relationships/tags" Target="../tags/tag688.xml"/><Relationship Id="rId48" Type="http://schemas.openxmlformats.org/officeDocument/2006/relationships/tags" Target="../tags/tag693.xml"/><Relationship Id="rId56" Type="http://schemas.openxmlformats.org/officeDocument/2006/relationships/tags" Target="../tags/tag701.xml"/><Relationship Id="rId64" Type="http://schemas.openxmlformats.org/officeDocument/2006/relationships/tags" Target="../tags/tag709.xml"/><Relationship Id="rId69" Type="http://schemas.openxmlformats.org/officeDocument/2006/relationships/tags" Target="../tags/tag714.xml"/><Relationship Id="rId77" Type="http://schemas.openxmlformats.org/officeDocument/2006/relationships/tags" Target="../tags/tag722.xml"/><Relationship Id="rId100" Type="http://schemas.openxmlformats.org/officeDocument/2006/relationships/tags" Target="../tags/tag745.xml"/><Relationship Id="rId105" Type="http://schemas.openxmlformats.org/officeDocument/2006/relationships/tags" Target="../tags/tag750.xml"/><Relationship Id="rId113" Type="http://schemas.openxmlformats.org/officeDocument/2006/relationships/tags" Target="../tags/tag758.xml"/><Relationship Id="rId118" Type="http://schemas.openxmlformats.org/officeDocument/2006/relationships/tags" Target="../tags/tag763.xml"/><Relationship Id="rId126" Type="http://schemas.openxmlformats.org/officeDocument/2006/relationships/tags" Target="../tags/tag771.xml"/><Relationship Id="rId8" Type="http://schemas.openxmlformats.org/officeDocument/2006/relationships/tags" Target="../tags/tag653.xml"/><Relationship Id="rId51" Type="http://schemas.openxmlformats.org/officeDocument/2006/relationships/tags" Target="../tags/tag696.xml"/><Relationship Id="rId72" Type="http://schemas.openxmlformats.org/officeDocument/2006/relationships/tags" Target="../tags/tag717.xml"/><Relationship Id="rId80" Type="http://schemas.openxmlformats.org/officeDocument/2006/relationships/tags" Target="../tags/tag725.xml"/><Relationship Id="rId85" Type="http://schemas.openxmlformats.org/officeDocument/2006/relationships/tags" Target="../tags/tag730.xml"/><Relationship Id="rId93" Type="http://schemas.openxmlformats.org/officeDocument/2006/relationships/tags" Target="../tags/tag738.xml"/><Relationship Id="rId98" Type="http://schemas.openxmlformats.org/officeDocument/2006/relationships/tags" Target="../tags/tag743.xml"/><Relationship Id="rId121" Type="http://schemas.openxmlformats.org/officeDocument/2006/relationships/tags" Target="../tags/tag766.xml"/><Relationship Id="rId3" Type="http://schemas.openxmlformats.org/officeDocument/2006/relationships/tags" Target="../tags/tag648.xml"/><Relationship Id="rId12" Type="http://schemas.openxmlformats.org/officeDocument/2006/relationships/tags" Target="../tags/tag657.xml"/><Relationship Id="rId17" Type="http://schemas.openxmlformats.org/officeDocument/2006/relationships/tags" Target="../tags/tag662.xml"/><Relationship Id="rId25" Type="http://schemas.openxmlformats.org/officeDocument/2006/relationships/tags" Target="../tags/tag670.xml"/><Relationship Id="rId33" Type="http://schemas.openxmlformats.org/officeDocument/2006/relationships/tags" Target="../tags/tag678.xml"/><Relationship Id="rId38" Type="http://schemas.openxmlformats.org/officeDocument/2006/relationships/tags" Target="../tags/tag683.xml"/><Relationship Id="rId46" Type="http://schemas.openxmlformats.org/officeDocument/2006/relationships/tags" Target="../tags/tag691.xml"/><Relationship Id="rId59" Type="http://schemas.openxmlformats.org/officeDocument/2006/relationships/tags" Target="../tags/tag704.xml"/><Relationship Id="rId67" Type="http://schemas.openxmlformats.org/officeDocument/2006/relationships/tags" Target="../tags/tag712.xml"/><Relationship Id="rId103" Type="http://schemas.openxmlformats.org/officeDocument/2006/relationships/tags" Target="../tags/tag748.xml"/><Relationship Id="rId108" Type="http://schemas.openxmlformats.org/officeDocument/2006/relationships/tags" Target="../tags/tag753.xml"/><Relationship Id="rId116" Type="http://schemas.openxmlformats.org/officeDocument/2006/relationships/tags" Target="../tags/tag761.xml"/><Relationship Id="rId124" Type="http://schemas.openxmlformats.org/officeDocument/2006/relationships/tags" Target="../tags/tag769.xml"/><Relationship Id="rId20" Type="http://schemas.openxmlformats.org/officeDocument/2006/relationships/tags" Target="../tags/tag665.xml"/><Relationship Id="rId41" Type="http://schemas.openxmlformats.org/officeDocument/2006/relationships/tags" Target="../tags/tag686.xml"/><Relationship Id="rId54" Type="http://schemas.openxmlformats.org/officeDocument/2006/relationships/tags" Target="../tags/tag699.xml"/><Relationship Id="rId62" Type="http://schemas.openxmlformats.org/officeDocument/2006/relationships/tags" Target="../tags/tag707.xml"/><Relationship Id="rId70" Type="http://schemas.openxmlformats.org/officeDocument/2006/relationships/tags" Target="../tags/tag715.xml"/><Relationship Id="rId75" Type="http://schemas.openxmlformats.org/officeDocument/2006/relationships/tags" Target="../tags/tag720.xml"/><Relationship Id="rId83" Type="http://schemas.openxmlformats.org/officeDocument/2006/relationships/tags" Target="../tags/tag728.xml"/><Relationship Id="rId88" Type="http://schemas.openxmlformats.org/officeDocument/2006/relationships/tags" Target="../tags/tag733.xml"/><Relationship Id="rId91" Type="http://schemas.openxmlformats.org/officeDocument/2006/relationships/tags" Target="../tags/tag736.xml"/><Relationship Id="rId96" Type="http://schemas.openxmlformats.org/officeDocument/2006/relationships/tags" Target="../tags/tag741.xml"/><Relationship Id="rId111" Type="http://schemas.openxmlformats.org/officeDocument/2006/relationships/tags" Target="../tags/tag756.xml"/><Relationship Id="rId1" Type="http://schemas.openxmlformats.org/officeDocument/2006/relationships/tags" Target="../tags/tag646.xml"/><Relationship Id="rId6" Type="http://schemas.openxmlformats.org/officeDocument/2006/relationships/tags" Target="../tags/tag651.xml"/><Relationship Id="rId15" Type="http://schemas.openxmlformats.org/officeDocument/2006/relationships/tags" Target="../tags/tag660.xml"/><Relationship Id="rId23" Type="http://schemas.openxmlformats.org/officeDocument/2006/relationships/tags" Target="../tags/tag668.xml"/><Relationship Id="rId28" Type="http://schemas.openxmlformats.org/officeDocument/2006/relationships/tags" Target="../tags/tag673.xml"/><Relationship Id="rId36" Type="http://schemas.openxmlformats.org/officeDocument/2006/relationships/tags" Target="../tags/tag681.xml"/><Relationship Id="rId49" Type="http://schemas.openxmlformats.org/officeDocument/2006/relationships/tags" Target="../tags/tag694.xml"/><Relationship Id="rId57" Type="http://schemas.openxmlformats.org/officeDocument/2006/relationships/tags" Target="../tags/tag702.xml"/><Relationship Id="rId106" Type="http://schemas.openxmlformats.org/officeDocument/2006/relationships/tags" Target="../tags/tag751.xml"/><Relationship Id="rId114" Type="http://schemas.openxmlformats.org/officeDocument/2006/relationships/tags" Target="../tags/tag759.xml"/><Relationship Id="rId119" Type="http://schemas.openxmlformats.org/officeDocument/2006/relationships/tags" Target="../tags/tag764.xml"/><Relationship Id="rId127" Type="http://schemas.openxmlformats.org/officeDocument/2006/relationships/slideLayout" Target="../slideLayouts/slideLayout2.xml"/><Relationship Id="rId10" Type="http://schemas.openxmlformats.org/officeDocument/2006/relationships/tags" Target="../tags/tag655.xml"/><Relationship Id="rId31" Type="http://schemas.openxmlformats.org/officeDocument/2006/relationships/tags" Target="../tags/tag676.xml"/><Relationship Id="rId44" Type="http://schemas.openxmlformats.org/officeDocument/2006/relationships/tags" Target="../tags/tag689.xml"/><Relationship Id="rId52" Type="http://schemas.openxmlformats.org/officeDocument/2006/relationships/tags" Target="../tags/tag697.xml"/><Relationship Id="rId60" Type="http://schemas.openxmlformats.org/officeDocument/2006/relationships/tags" Target="../tags/tag705.xml"/><Relationship Id="rId65" Type="http://schemas.openxmlformats.org/officeDocument/2006/relationships/tags" Target="../tags/tag710.xml"/><Relationship Id="rId73" Type="http://schemas.openxmlformats.org/officeDocument/2006/relationships/tags" Target="../tags/tag718.xml"/><Relationship Id="rId78" Type="http://schemas.openxmlformats.org/officeDocument/2006/relationships/tags" Target="../tags/tag723.xml"/><Relationship Id="rId81" Type="http://schemas.openxmlformats.org/officeDocument/2006/relationships/tags" Target="../tags/tag726.xml"/><Relationship Id="rId86" Type="http://schemas.openxmlformats.org/officeDocument/2006/relationships/tags" Target="../tags/tag731.xml"/><Relationship Id="rId94" Type="http://schemas.openxmlformats.org/officeDocument/2006/relationships/tags" Target="../tags/tag739.xml"/><Relationship Id="rId99" Type="http://schemas.openxmlformats.org/officeDocument/2006/relationships/tags" Target="../tags/tag744.xml"/><Relationship Id="rId101" Type="http://schemas.openxmlformats.org/officeDocument/2006/relationships/tags" Target="../tags/tag746.xml"/><Relationship Id="rId122" Type="http://schemas.openxmlformats.org/officeDocument/2006/relationships/tags" Target="../tags/tag767.xml"/><Relationship Id="rId4" Type="http://schemas.openxmlformats.org/officeDocument/2006/relationships/tags" Target="../tags/tag649.xml"/><Relationship Id="rId9" Type="http://schemas.openxmlformats.org/officeDocument/2006/relationships/tags" Target="../tags/tag654.xml"/><Relationship Id="rId13" Type="http://schemas.openxmlformats.org/officeDocument/2006/relationships/tags" Target="../tags/tag658.xml"/><Relationship Id="rId18" Type="http://schemas.openxmlformats.org/officeDocument/2006/relationships/tags" Target="../tags/tag663.xml"/><Relationship Id="rId39" Type="http://schemas.openxmlformats.org/officeDocument/2006/relationships/tags" Target="../tags/tag684.xml"/><Relationship Id="rId109" Type="http://schemas.openxmlformats.org/officeDocument/2006/relationships/tags" Target="../tags/tag754.xml"/><Relationship Id="rId34" Type="http://schemas.openxmlformats.org/officeDocument/2006/relationships/tags" Target="../tags/tag679.xml"/><Relationship Id="rId50" Type="http://schemas.openxmlformats.org/officeDocument/2006/relationships/tags" Target="../tags/tag695.xml"/><Relationship Id="rId55" Type="http://schemas.openxmlformats.org/officeDocument/2006/relationships/tags" Target="../tags/tag700.xml"/><Relationship Id="rId76" Type="http://schemas.openxmlformats.org/officeDocument/2006/relationships/tags" Target="../tags/tag721.xml"/><Relationship Id="rId97" Type="http://schemas.openxmlformats.org/officeDocument/2006/relationships/tags" Target="../tags/tag742.xml"/><Relationship Id="rId104" Type="http://schemas.openxmlformats.org/officeDocument/2006/relationships/tags" Target="../tags/tag749.xml"/><Relationship Id="rId120" Type="http://schemas.openxmlformats.org/officeDocument/2006/relationships/tags" Target="../tags/tag765.xml"/><Relationship Id="rId125" Type="http://schemas.openxmlformats.org/officeDocument/2006/relationships/tags" Target="../tags/tag770.xml"/><Relationship Id="rId7" Type="http://schemas.openxmlformats.org/officeDocument/2006/relationships/tags" Target="../tags/tag652.xml"/><Relationship Id="rId71" Type="http://schemas.openxmlformats.org/officeDocument/2006/relationships/tags" Target="../tags/tag716.xml"/><Relationship Id="rId92" Type="http://schemas.openxmlformats.org/officeDocument/2006/relationships/tags" Target="../tags/tag737.xml"/><Relationship Id="rId2" Type="http://schemas.openxmlformats.org/officeDocument/2006/relationships/tags" Target="../tags/tag647.xml"/><Relationship Id="rId29" Type="http://schemas.openxmlformats.org/officeDocument/2006/relationships/tags" Target="../tags/tag674.xml"/><Relationship Id="rId24" Type="http://schemas.openxmlformats.org/officeDocument/2006/relationships/tags" Target="../tags/tag669.xml"/><Relationship Id="rId40" Type="http://schemas.openxmlformats.org/officeDocument/2006/relationships/tags" Target="../tags/tag685.xml"/><Relationship Id="rId45" Type="http://schemas.openxmlformats.org/officeDocument/2006/relationships/tags" Target="../tags/tag690.xml"/><Relationship Id="rId66" Type="http://schemas.openxmlformats.org/officeDocument/2006/relationships/tags" Target="../tags/tag711.xml"/><Relationship Id="rId87" Type="http://schemas.openxmlformats.org/officeDocument/2006/relationships/tags" Target="../tags/tag732.xml"/><Relationship Id="rId110" Type="http://schemas.openxmlformats.org/officeDocument/2006/relationships/tags" Target="../tags/tag755.xml"/><Relationship Id="rId115" Type="http://schemas.openxmlformats.org/officeDocument/2006/relationships/tags" Target="../tags/tag760.xml"/><Relationship Id="rId61" Type="http://schemas.openxmlformats.org/officeDocument/2006/relationships/tags" Target="../tags/tag706.xml"/><Relationship Id="rId82" Type="http://schemas.openxmlformats.org/officeDocument/2006/relationships/tags" Target="../tags/tag7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8" Type="http://schemas.openxmlformats.org/officeDocument/2006/relationships/tags" Target="../tags/tag779.xml"/><Relationship Id="rId3" Type="http://schemas.openxmlformats.org/officeDocument/2006/relationships/tags" Target="../tags/tag774.xml"/><Relationship Id="rId7" Type="http://schemas.openxmlformats.org/officeDocument/2006/relationships/tags" Target="../tags/tag778.xml"/><Relationship Id="rId2" Type="http://schemas.openxmlformats.org/officeDocument/2006/relationships/tags" Target="../tags/tag773.xml"/><Relationship Id="rId1" Type="http://schemas.openxmlformats.org/officeDocument/2006/relationships/tags" Target="../tags/tag772.xml"/><Relationship Id="rId6" Type="http://schemas.openxmlformats.org/officeDocument/2006/relationships/tags" Target="../tags/tag777.xml"/><Relationship Id="rId5" Type="http://schemas.openxmlformats.org/officeDocument/2006/relationships/tags" Target="../tags/tag776.xml"/><Relationship Id="rId10" Type="http://schemas.openxmlformats.org/officeDocument/2006/relationships/notesSlide" Target="../notesSlides/notesSlide19.xml"/><Relationship Id="rId4" Type="http://schemas.openxmlformats.org/officeDocument/2006/relationships/tags" Target="../tags/tag775.xml"/><Relationship Id="rId9"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tags" Target="../tags/tag787.xml"/><Relationship Id="rId13" Type="http://schemas.openxmlformats.org/officeDocument/2006/relationships/tags" Target="../tags/tag792.xml"/><Relationship Id="rId18" Type="http://schemas.openxmlformats.org/officeDocument/2006/relationships/tags" Target="../tags/tag797.xml"/><Relationship Id="rId26" Type="http://schemas.openxmlformats.org/officeDocument/2006/relationships/tags" Target="../tags/tag805.xml"/><Relationship Id="rId3" Type="http://schemas.openxmlformats.org/officeDocument/2006/relationships/tags" Target="../tags/tag782.xml"/><Relationship Id="rId21" Type="http://schemas.openxmlformats.org/officeDocument/2006/relationships/tags" Target="../tags/tag800.xml"/><Relationship Id="rId34" Type="http://schemas.openxmlformats.org/officeDocument/2006/relationships/slideLayout" Target="../slideLayouts/slideLayout2.xml"/><Relationship Id="rId7" Type="http://schemas.openxmlformats.org/officeDocument/2006/relationships/tags" Target="../tags/tag786.xml"/><Relationship Id="rId12" Type="http://schemas.openxmlformats.org/officeDocument/2006/relationships/tags" Target="../tags/tag791.xml"/><Relationship Id="rId17" Type="http://schemas.openxmlformats.org/officeDocument/2006/relationships/tags" Target="../tags/tag796.xml"/><Relationship Id="rId25" Type="http://schemas.openxmlformats.org/officeDocument/2006/relationships/tags" Target="../tags/tag804.xml"/><Relationship Id="rId33" Type="http://schemas.openxmlformats.org/officeDocument/2006/relationships/tags" Target="../tags/tag812.xml"/><Relationship Id="rId38" Type="http://schemas.openxmlformats.org/officeDocument/2006/relationships/image" Target="../media/image18.jpeg"/><Relationship Id="rId2" Type="http://schemas.openxmlformats.org/officeDocument/2006/relationships/tags" Target="../tags/tag781.xml"/><Relationship Id="rId16" Type="http://schemas.openxmlformats.org/officeDocument/2006/relationships/tags" Target="../tags/tag795.xml"/><Relationship Id="rId20" Type="http://schemas.openxmlformats.org/officeDocument/2006/relationships/tags" Target="../tags/tag799.xml"/><Relationship Id="rId29" Type="http://schemas.openxmlformats.org/officeDocument/2006/relationships/tags" Target="../tags/tag808.xml"/><Relationship Id="rId1" Type="http://schemas.openxmlformats.org/officeDocument/2006/relationships/tags" Target="../tags/tag780.xml"/><Relationship Id="rId6" Type="http://schemas.openxmlformats.org/officeDocument/2006/relationships/tags" Target="../tags/tag785.xml"/><Relationship Id="rId11" Type="http://schemas.openxmlformats.org/officeDocument/2006/relationships/tags" Target="../tags/tag790.xml"/><Relationship Id="rId24" Type="http://schemas.openxmlformats.org/officeDocument/2006/relationships/tags" Target="../tags/tag803.xml"/><Relationship Id="rId32" Type="http://schemas.openxmlformats.org/officeDocument/2006/relationships/tags" Target="../tags/tag811.xml"/><Relationship Id="rId37" Type="http://schemas.openxmlformats.org/officeDocument/2006/relationships/image" Target="../media/image17.jpeg"/><Relationship Id="rId5" Type="http://schemas.openxmlformats.org/officeDocument/2006/relationships/tags" Target="../tags/tag784.xml"/><Relationship Id="rId15" Type="http://schemas.openxmlformats.org/officeDocument/2006/relationships/tags" Target="../tags/tag794.xml"/><Relationship Id="rId23" Type="http://schemas.openxmlformats.org/officeDocument/2006/relationships/tags" Target="../tags/tag802.xml"/><Relationship Id="rId28" Type="http://schemas.openxmlformats.org/officeDocument/2006/relationships/tags" Target="../tags/tag807.xml"/><Relationship Id="rId36" Type="http://schemas.openxmlformats.org/officeDocument/2006/relationships/image" Target="../media/image16.png"/><Relationship Id="rId10" Type="http://schemas.openxmlformats.org/officeDocument/2006/relationships/tags" Target="../tags/tag789.xml"/><Relationship Id="rId19" Type="http://schemas.openxmlformats.org/officeDocument/2006/relationships/tags" Target="../tags/tag798.xml"/><Relationship Id="rId31" Type="http://schemas.openxmlformats.org/officeDocument/2006/relationships/tags" Target="../tags/tag810.xml"/><Relationship Id="rId4" Type="http://schemas.openxmlformats.org/officeDocument/2006/relationships/tags" Target="../tags/tag783.xml"/><Relationship Id="rId9" Type="http://schemas.openxmlformats.org/officeDocument/2006/relationships/tags" Target="../tags/tag788.xml"/><Relationship Id="rId14" Type="http://schemas.openxmlformats.org/officeDocument/2006/relationships/tags" Target="../tags/tag793.xml"/><Relationship Id="rId22" Type="http://schemas.openxmlformats.org/officeDocument/2006/relationships/tags" Target="../tags/tag801.xml"/><Relationship Id="rId27" Type="http://schemas.openxmlformats.org/officeDocument/2006/relationships/tags" Target="../tags/tag806.xml"/><Relationship Id="rId30" Type="http://schemas.openxmlformats.org/officeDocument/2006/relationships/tags" Target="../tags/tag809.xml"/><Relationship Id="rId3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tags" Target="../tags/tag383.xml"/><Relationship Id="rId18" Type="http://schemas.openxmlformats.org/officeDocument/2006/relationships/tags" Target="../tags/tag388.xml"/><Relationship Id="rId26" Type="http://schemas.openxmlformats.org/officeDocument/2006/relationships/tags" Target="../tags/tag396.xml"/><Relationship Id="rId39" Type="http://schemas.openxmlformats.org/officeDocument/2006/relationships/tags" Target="../tags/tag409.xml"/><Relationship Id="rId3" Type="http://schemas.openxmlformats.org/officeDocument/2006/relationships/tags" Target="../tags/tag373.xml"/><Relationship Id="rId21" Type="http://schemas.openxmlformats.org/officeDocument/2006/relationships/tags" Target="../tags/tag391.xml"/><Relationship Id="rId34" Type="http://schemas.openxmlformats.org/officeDocument/2006/relationships/tags" Target="../tags/tag404.xml"/><Relationship Id="rId42" Type="http://schemas.openxmlformats.org/officeDocument/2006/relationships/tags" Target="../tags/tag412.xml"/><Relationship Id="rId47" Type="http://schemas.openxmlformats.org/officeDocument/2006/relationships/tags" Target="../tags/tag417.xml"/><Relationship Id="rId50" Type="http://schemas.openxmlformats.org/officeDocument/2006/relationships/oleObject" Target="../embeddings/oleObject17.bin"/><Relationship Id="rId7" Type="http://schemas.openxmlformats.org/officeDocument/2006/relationships/tags" Target="../tags/tag377.xml"/><Relationship Id="rId12" Type="http://schemas.openxmlformats.org/officeDocument/2006/relationships/tags" Target="../tags/tag382.xml"/><Relationship Id="rId17" Type="http://schemas.openxmlformats.org/officeDocument/2006/relationships/tags" Target="../tags/tag387.xml"/><Relationship Id="rId25" Type="http://schemas.openxmlformats.org/officeDocument/2006/relationships/tags" Target="../tags/tag395.xml"/><Relationship Id="rId33" Type="http://schemas.openxmlformats.org/officeDocument/2006/relationships/tags" Target="../tags/tag403.xml"/><Relationship Id="rId38" Type="http://schemas.openxmlformats.org/officeDocument/2006/relationships/tags" Target="../tags/tag408.xml"/><Relationship Id="rId46" Type="http://schemas.openxmlformats.org/officeDocument/2006/relationships/tags" Target="../tags/tag416.xml"/><Relationship Id="rId2" Type="http://schemas.openxmlformats.org/officeDocument/2006/relationships/tags" Target="../tags/tag372.xml"/><Relationship Id="rId16" Type="http://schemas.openxmlformats.org/officeDocument/2006/relationships/tags" Target="../tags/tag386.xml"/><Relationship Id="rId20" Type="http://schemas.openxmlformats.org/officeDocument/2006/relationships/tags" Target="../tags/tag390.xml"/><Relationship Id="rId29" Type="http://schemas.openxmlformats.org/officeDocument/2006/relationships/tags" Target="../tags/tag399.xml"/><Relationship Id="rId41" Type="http://schemas.openxmlformats.org/officeDocument/2006/relationships/tags" Target="../tags/tag411.xml"/><Relationship Id="rId1" Type="http://schemas.openxmlformats.org/officeDocument/2006/relationships/vmlDrawing" Target="../drawings/vmlDrawing17.vml"/><Relationship Id="rId6" Type="http://schemas.openxmlformats.org/officeDocument/2006/relationships/tags" Target="../tags/tag376.xml"/><Relationship Id="rId11" Type="http://schemas.openxmlformats.org/officeDocument/2006/relationships/tags" Target="../tags/tag381.xml"/><Relationship Id="rId24" Type="http://schemas.openxmlformats.org/officeDocument/2006/relationships/tags" Target="../tags/tag394.xml"/><Relationship Id="rId32" Type="http://schemas.openxmlformats.org/officeDocument/2006/relationships/tags" Target="../tags/tag402.xml"/><Relationship Id="rId37" Type="http://schemas.openxmlformats.org/officeDocument/2006/relationships/tags" Target="../tags/tag407.xml"/><Relationship Id="rId40" Type="http://schemas.openxmlformats.org/officeDocument/2006/relationships/tags" Target="../tags/tag410.xml"/><Relationship Id="rId45" Type="http://schemas.openxmlformats.org/officeDocument/2006/relationships/tags" Target="../tags/tag415.xml"/><Relationship Id="rId5" Type="http://schemas.openxmlformats.org/officeDocument/2006/relationships/tags" Target="../tags/tag375.xml"/><Relationship Id="rId15" Type="http://schemas.openxmlformats.org/officeDocument/2006/relationships/tags" Target="../tags/tag385.xml"/><Relationship Id="rId23" Type="http://schemas.openxmlformats.org/officeDocument/2006/relationships/tags" Target="../tags/tag393.xml"/><Relationship Id="rId28" Type="http://schemas.openxmlformats.org/officeDocument/2006/relationships/tags" Target="../tags/tag398.xml"/><Relationship Id="rId36" Type="http://schemas.openxmlformats.org/officeDocument/2006/relationships/tags" Target="../tags/tag406.xml"/><Relationship Id="rId49" Type="http://schemas.openxmlformats.org/officeDocument/2006/relationships/notesSlide" Target="../notesSlides/notesSlide3.xml"/><Relationship Id="rId10" Type="http://schemas.openxmlformats.org/officeDocument/2006/relationships/tags" Target="../tags/tag380.xml"/><Relationship Id="rId19" Type="http://schemas.openxmlformats.org/officeDocument/2006/relationships/tags" Target="../tags/tag389.xml"/><Relationship Id="rId31" Type="http://schemas.openxmlformats.org/officeDocument/2006/relationships/tags" Target="../tags/tag401.xml"/><Relationship Id="rId44" Type="http://schemas.openxmlformats.org/officeDocument/2006/relationships/tags" Target="../tags/tag414.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 Id="rId22" Type="http://schemas.openxmlformats.org/officeDocument/2006/relationships/tags" Target="../tags/tag392.xml"/><Relationship Id="rId27" Type="http://schemas.openxmlformats.org/officeDocument/2006/relationships/tags" Target="../tags/tag397.xml"/><Relationship Id="rId30" Type="http://schemas.openxmlformats.org/officeDocument/2006/relationships/tags" Target="../tags/tag400.xml"/><Relationship Id="rId35" Type="http://schemas.openxmlformats.org/officeDocument/2006/relationships/tags" Target="../tags/tag405.xml"/><Relationship Id="rId43" Type="http://schemas.openxmlformats.org/officeDocument/2006/relationships/tags" Target="../tags/tag413.xml"/><Relationship Id="rId48" Type="http://schemas.openxmlformats.org/officeDocument/2006/relationships/slideLayout" Target="../slideLayouts/slideLayout2.xml"/><Relationship Id="rId8" Type="http://schemas.openxmlformats.org/officeDocument/2006/relationships/tags" Target="../tags/tag378.xml"/></Relationships>
</file>

<file path=ppt/slides/_rels/slide6.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tags" Target="../tags/tag429.xml"/><Relationship Id="rId18" Type="http://schemas.openxmlformats.org/officeDocument/2006/relationships/tags" Target="../tags/tag434.xml"/><Relationship Id="rId26" Type="http://schemas.openxmlformats.org/officeDocument/2006/relationships/oleObject" Target="../embeddings/oleObject18.bin"/><Relationship Id="rId3" Type="http://schemas.openxmlformats.org/officeDocument/2006/relationships/tags" Target="../tags/tag419.xml"/><Relationship Id="rId21" Type="http://schemas.openxmlformats.org/officeDocument/2006/relationships/tags" Target="../tags/tag437.xml"/><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tags" Target="../tags/tag433.xml"/><Relationship Id="rId25" Type="http://schemas.openxmlformats.org/officeDocument/2006/relationships/slideLayout" Target="../slideLayouts/slideLayout2.xml"/><Relationship Id="rId2" Type="http://schemas.openxmlformats.org/officeDocument/2006/relationships/tags" Target="../tags/tag418.xml"/><Relationship Id="rId16" Type="http://schemas.openxmlformats.org/officeDocument/2006/relationships/tags" Target="../tags/tag432.xml"/><Relationship Id="rId20" Type="http://schemas.openxmlformats.org/officeDocument/2006/relationships/tags" Target="../tags/tag436.xml"/><Relationship Id="rId1" Type="http://schemas.openxmlformats.org/officeDocument/2006/relationships/vmlDrawing" Target="../drawings/vmlDrawing18.vml"/><Relationship Id="rId6" Type="http://schemas.openxmlformats.org/officeDocument/2006/relationships/tags" Target="../tags/tag422.xml"/><Relationship Id="rId11" Type="http://schemas.openxmlformats.org/officeDocument/2006/relationships/tags" Target="../tags/tag427.xml"/><Relationship Id="rId24" Type="http://schemas.openxmlformats.org/officeDocument/2006/relationships/tags" Target="../tags/tag440.xml"/><Relationship Id="rId5" Type="http://schemas.openxmlformats.org/officeDocument/2006/relationships/tags" Target="../tags/tag421.xml"/><Relationship Id="rId15" Type="http://schemas.openxmlformats.org/officeDocument/2006/relationships/tags" Target="../tags/tag431.xml"/><Relationship Id="rId23" Type="http://schemas.openxmlformats.org/officeDocument/2006/relationships/tags" Target="../tags/tag439.xml"/><Relationship Id="rId10" Type="http://schemas.openxmlformats.org/officeDocument/2006/relationships/tags" Target="../tags/tag426.xml"/><Relationship Id="rId19" Type="http://schemas.openxmlformats.org/officeDocument/2006/relationships/tags" Target="../tags/tag435.xml"/><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 Id="rId22" Type="http://schemas.openxmlformats.org/officeDocument/2006/relationships/tags" Target="../tags/tag438.xml"/></Relationships>
</file>

<file path=ppt/slides/_rels/slide7.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tags" Target="../tags/tag452.xml"/><Relationship Id="rId3" Type="http://schemas.openxmlformats.org/officeDocument/2006/relationships/tags" Target="../tags/tag442.xml"/><Relationship Id="rId7" Type="http://schemas.openxmlformats.org/officeDocument/2006/relationships/tags" Target="../tags/tag446.xml"/><Relationship Id="rId12" Type="http://schemas.openxmlformats.org/officeDocument/2006/relationships/tags" Target="../tags/tag451.xml"/><Relationship Id="rId2" Type="http://schemas.openxmlformats.org/officeDocument/2006/relationships/tags" Target="../tags/tag441.xml"/><Relationship Id="rId1" Type="http://schemas.openxmlformats.org/officeDocument/2006/relationships/vmlDrawing" Target="../drawings/vmlDrawing19.vml"/><Relationship Id="rId6" Type="http://schemas.openxmlformats.org/officeDocument/2006/relationships/tags" Target="../tags/tag445.xml"/><Relationship Id="rId11" Type="http://schemas.openxmlformats.org/officeDocument/2006/relationships/tags" Target="../tags/tag450.xml"/><Relationship Id="rId5" Type="http://schemas.openxmlformats.org/officeDocument/2006/relationships/tags" Target="../tags/tag444.xml"/><Relationship Id="rId15" Type="http://schemas.openxmlformats.org/officeDocument/2006/relationships/oleObject" Target="../embeddings/oleObject19.bin"/><Relationship Id="rId10" Type="http://schemas.openxmlformats.org/officeDocument/2006/relationships/tags" Target="../tags/tag449.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460.xml"/><Relationship Id="rId13" Type="http://schemas.openxmlformats.org/officeDocument/2006/relationships/tags" Target="../tags/tag465.xml"/><Relationship Id="rId18" Type="http://schemas.openxmlformats.org/officeDocument/2006/relationships/tags" Target="../tags/tag470.xml"/><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tags" Target="../tags/tag464.xml"/><Relationship Id="rId17" Type="http://schemas.openxmlformats.org/officeDocument/2006/relationships/tags" Target="../tags/tag469.xml"/><Relationship Id="rId2" Type="http://schemas.openxmlformats.org/officeDocument/2006/relationships/tags" Target="../tags/tag454.xml"/><Relationship Id="rId16" Type="http://schemas.openxmlformats.org/officeDocument/2006/relationships/tags" Target="../tags/tag468.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tags" Target="../tags/tag463.xml"/><Relationship Id="rId5" Type="http://schemas.openxmlformats.org/officeDocument/2006/relationships/tags" Target="../tags/tag457.xml"/><Relationship Id="rId15" Type="http://schemas.openxmlformats.org/officeDocument/2006/relationships/tags" Target="../tags/tag467.xml"/><Relationship Id="rId10" Type="http://schemas.openxmlformats.org/officeDocument/2006/relationships/tags" Target="../tags/tag462.xml"/><Relationship Id="rId19" Type="http://schemas.openxmlformats.org/officeDocument/2006/relationships/slideLayout" Target="../slideLayouts/slideLayout46.xml"/><Relationship Id="rId4" Type="http://schemas.openxmlformats.org/officeDocument/2006/relationships/tags" Target="../tags/tag456.xml"/><Relationship Id="rId9" Type="http://schemas.openxmlformats.org/officeDocument/2006/relationships/tags" Target="../tags/tag461.xml"/><Relationship Id="rId14" Type="http://schemas.openxmlformats.org/officeDocument/2006/relationships/tags" Target="../tags/tag4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937164" y="1206855"/>
            <a:ext cx="5888181" cy="2499994"/>
          </a:xfrm>
          <a:prstGeom prst="rect">
            <a:avLst/>
          </a:prstGeom>
          <a:noFill/>
          <a:ln w="9525">
            <a:noFill/>
            <a:miter lim="800000"/>
            <a:headEnd/>
            <a:tailEnd/>
          </a:ln>
        </p:spPr>
        <p:txBody>
          <a:bodyPr vert="horz" wrap="square" lIns="0" tIns="42203" rIns="0" bIns="42203" numCol="1" anchor="ctr" anchorCtr="0" compatLnSpc="1">
            <a:prstTxWarp prst="textNoShape">
              <a:avLst/>
            </a:prstTxWarp>
            <a:spAutoFit/>
          </a:bodyPr>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a:lstStyle>
          <a:p>
            <a:pPr eaLnBrk="1" hangingPunct="1"/>
            <a:r>
              <a:rPr lang="en-GB" altLang="en-US" sz="3692" kern="0" dirty="0" smtClean="0">
                <a:solidFill>
                  <a:schemeClr val="accent4"/>
                </a:solidFill>
              </a:rPr>
              <a:t>National Workshop of Industrial Involvement </a:t>
            </a:r>
            <a:br>
              <a:rPr lang="en-GB" altLang="en-US" sz="3692" kern="0" dirty="0" smtClean="0">
                <a:solidFill>
                  <a:schemeClr val="accent4"/>
                </a:solidFill>
              </a:rPr>
            </a:br>
            <a:r>
              <a:rPr lang="en-GB" altLang="en-US" sz="3692" kern="0" dirty="0" smtClean="0">
                <a:solidFill>
                  <a:schemeClr val="accent4"/>
                </a:solidFill>
              </a:rPr>
              <a:t/>
            </a:r>
            <a:br>
              <a:rPr lang="en-GB" altLang="en-US" sz="3692" kern="0" dirty="0" smtClean="0">
                <a:solidFill>
                  <a:schemeClr val="accent4"/>
                </a:solidFill>
              </a:rPr>
            </a:br>
            <a:r>
              <a:rPr lang="en-GB" altLang="en-US" sz="3692" kern="0" dirty="0" smtClean="0">
                <a:solidFill>
                  <a:schemeClr val="accent4"/>
                </a:solidFill>
              </a:rPr>
              <a:t>Industrial Involvement Policy Considerations</a:t>
            </a:r>
            <a:endParaRPr lang="en-GB" altLang="en-US" sz="3692" kern="0" dirty="0">
              <a:solidFill>
                <a:schemeClr val="accent4"/>
              </a:solidFill>
            </a:endParaRPr>
          </a:p>
        </p:txBody>
      </p:sp>
      <p:sp>
        <p:nvSpPr>
          <p:cNvPr id="6" name="Rectangle 3"/>
          <p:cNvSpPr txBox="1">
            <a:spLocks noChangeArrowheads="1"/>
          </p:cNvSpPr>
          <p:nvPr/>
        </p:nvSpPr>
        <p:spPr bwMode="auto">
          <a:xfrm>
            <a:off x="5292436" y="4458366"/>
            <a:ext cx="3532909" cy="5000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9pPr>
          </a:lstStyle>
          <a:p>
            <a:pPr marL="0" indent="0" eaLnBrk="1" hangingPunct="1">
              <a:lnSpc>
                <a:spcPct val="80000"/>
              </a:lnSpc>
              <a:buFontTx/>
              <a:buNone/>
            </a:pPr>
            <a:r>
              <a:rPr lang="en-GB" altLang="en-US" sz="2031" kern="0" dirty="0" smtClean="0">
                <a:solidFill>
                  <a:srgbClr val="CC0000"/>
                </a:solidFill>
              </a:rPr>
              <a:t>Sadika Touffie</a:t>
            </a:r>
          </a:p>
          <a:p>
            <a:pPr marL="0" indent="0" eaLnBrk="1" hangingPunct="1">
              <a:lnSpc>
                <a:spcPct val="80000"/>
              </a:lnSpc>
              <a:buFontTx/>
              <a:buNone/>
            </a:pPr>
            <a:r>
              <a:rPr lang="en-GB" altLang="en-US" sz="2031" kern="0" dirty="0" smtClean="0">
                <a:solidFill>
                  <a:schemeClr val="bg2"/>
                </a:solidFill>
              </a:rPr>
              <a:t>Jakarta  - 25 February 2020</a:t>
            </a:r>
            <a:endParaRPr lang="en-GB" altLang="en-US" sz="2031" kern="0" dirty="0">
              <a:solidFill>
                <a:schemeClr val="bg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p:cNvSpPr>
            <a:spLocks noGrp="1"/>
          </p:cNvSpPr>
          <p:nvPr>
            <p:ph type="sldNum" sz="quarter" idx="10"/>
          </p:nvPr>
        </p:nvSpPr>
        <p:spPr>
          <a:xfrm>
            <a:off x="7185025" y="6626225"/>
            <a:ext cx="1651000" cy="152400"/>
          </a:xfrm>
        </p:spPr>
        <p:txBody>
          <a:bodyPr/>
          <a:lstStyle/>
          <a:p>
            <a:fld id="{45A6A3FA-5FF9-4740-BD14-A62920867F45}" type="slidenum">
              <a:rPr lang="en-ZA" smtClean="0"/>
              <a:pPr/>
              <a:t>10</a:t>
            </a:fld>
            <a:r>
              <a:rPr lang="en-ZA" smtClean="0"/>
              <a:t> </a:t>
            </a:r>
            <a:endParaRPr lang="en-ZA"/>
          </a:p>
        </p:txBody>
      </p:sp>
      <p:sp>
        <p:nvSpPr>
          <p:cNvPr id="3570690" name="Rectangle 2"/>
          <p:cNvSpPr>
            <a:spLocks noChangeArrowheads="1"/>
          </p:cNvSpPr>
          <p:nvPr>
            <p:custDataLst>
              <p:tags r:id="rId2"/>
            </p:custDataLst>
          </p:nvPr>
        </p:nvSpPr>
        <p:spPr bwMode="gray">
          <a:xfrm>
            <a:off x="58798" y="1046864"/>
            <a:ext cx="853656" cy="5558652"/>
          </a:xfrm>
          <a:prstGeom prst="rect">
            <a:avLst/>
          </a:prstGeom>
          <a:solidFill>
            <a:schemeClr val="accent2"/>
          </a:solidFill>
          <a:ln w="9525">
            <a:noFill/>
            <a:miter lim="800000"/>
            <a:headEnd/>
            <a:tailEnd/>
          </a:ln>
          <a:effectLst/>
        </p:spPr>
        <p:txBody>
          <a:bodyPr wrap="none" lIns="93296" tIns="46648" rIns="93296" bIns="46648" anchor="ctr"/>
          <a:lstStyle/>
          <a:p>
            <a:endParaRPr lang="en-ZA"/>
          </a:p>
        </p:txBody>
      </p:sp>
      <p:sp>
        <p:nvSpPr>
          <p:cNvPr id="3570691" name="Rectangle 2"/>
          <p:cNvSpPr>
            <a:spLocks noGrp="1" noChangeArrowheads="1"/>
          </p:cNvSpPr>
          <p:nvPr>
            <p:ph type="title" idx="4294967295"/>
          </p:nvPr>
        </p:nvSpPr>
        <p:spPr bwMode="gray">
          <a:xfrm>
            <a:off x="283473" y="183331"/>
            <a:ext cx="7154557" cy="627864"/>
          </a:xfrm>
        </p:spPr>
        <p:txBody>
          <a:bodyPr/>
          <a:lstStyle/>
          <a:p>
            <a:r>
              <a:rPr lang="en-ZA" dirty="0" smtClean="0"/>
              <a:t>Eskom, like all state-owned enterprises, operates in a complex policy and legislative environment</a:t>
            </a:r>
            <a:endParaRPr lang="en-ZA" dirty="0"/>
          </a:p>
        </p:txBody>
      </p:sp>
      <p:sp>
        <p:nvSpPr>
          <p:cNvPr id="3570692" name="McK 5. Source"/>
          <p:cNvSpPr>
            <a:spLocks noChangeArrowheads="1"/>
          </p:cNvSpPr>
          <p:nvPr/>
        </p:nvSpPr>
        <p:spPr bwMode="gray">
          <a:xfrm>
            <a:off x="121488" y="6626225"/>
            <a:ext cx="8001786" cy="123111"/>
          </a:xfrm>
          <a:prstGeom prst="rect">
            <a:avLst/>
          </a:prstGeom>
          <a:noFill/>
          <a:ln w="9525">
            <a:noFill/>
            <a:miter lim="800000"/>
            <a:headEnd/>
            <a:tailEnd/>
          </a:ln>
        </p:spPr>
        <p:txBody>
          <a:bodyPr wrap="square" lIns="0" tIns="0" rIns="0" bIns="0" anchor="ctr">
            <a:spAutoFit/>
          </a:bodyPr>
          <a:lstStyle/>
          <a:p>
            <a:pPr marL="621975" indent="-621975" defTabSz="913526">
              <a:tabLst>
                <a:tab pos="625214" algn="l"/>
              </a:tabLst>
            </a:pPr>
            <a:r>
              <a:rPr lang="en-ZA" sz="800" smtClean="0">
                <a:solidFill>
                  <a:schemeClr val="tx1"/>
                </a:solidFill>
                <a:ea typeface="MS PGothic" pitchFamily="34" charset="-128"/>
              </a:rPr>
              <a:t>SOURCE: New Growth Path; 2011/12 – 2013/14 Industrial Policy Action Plan; Introduction to the Competitive Supplier Development Programme; Government reports</a:t>
            </a:r>
            <a:endParaRPr lang="en-ZA" sz="800">
              <a:solidFill>
                <a:schemeClr val="tx1"/>
              </a:solidFill>
              <a:ea typeface="MS PGothic" pitchFamily="34" charset="-128"/>
            </a:endParaRPr>
          </a:p>
        </p:txBody>
      </p:sp>
      <p:sp>
        <p:nvSpPr>
          <p:cNvPr id="3570693" name="Rectangle 29"/>
          <p:cNvSpPr>
            <a:spLocks noChangeArrowheads="1"/>
          </p:cNvSpPr>
          <p:nvPr>
            <p:custDataLst>
              <p:tags r:id="rId3"/>
            </p:custDataLst>
          </p:nvPr>
        </p:nvSpPr>
        <p:spPr bwMode="gray">
          <a:xfrm>
            <a:off x="1114209" y="1390116"/>
            <a:ext cx="5165030" cy="1468769"/>
          </a:xfrm>
          <a:prstGeom prst="rect">
            <a:avLst/>
          </a:prstGeom>
          <a:noFill/>
          <a:ln w="9525">
            <a:noFill/>
            <a:miter lim="800000"/>
            <a:headEnd/>
            <a:tailEnd/>
          </a:ln>
        </p:spPr>
        <p:txBody>
          <a:bodyPr lIns="0" tIns="0" rIns="0" bIns="0"/>
          <a:lstStyle/>
          <a:p>
            <a:pPr marL="180975" lvl="1" indent="-179388">
              <a:spcBef>
                <a:spcPct val="20000"/>
              </a:spcBef>
              <a:buClr>
                <a:srgbClr val="8C7F6D"/>
              </a:buClr>
              <a:buSzPct val="125000"/>
              <a:buFont typeface="Arial" pitchFamily="34" charset="0"/>
              <a:buChar char="▪"/>
            </a:pPr>
            <a:r>
              <a:rPr lang="en-ZA" sz="1000" smtClean="0"/>
              <a:t>The NGP developed by the </a:t>
            </a:r>
            <a:r>
              <a:rPr lang="en-ZA" sz="1000" b="1" smtClean="0"/>
              <a:t>Economic Development Department in 2010 </a:t>
            </a:r>
            <a:r>
              <a:rPr lang="en-ZA" sz="1000" smtClean="0"/>
              <a:t>frames a </a:t>
            </a:r>
            <a:r>
              <a:rPr lang="en-ZA" sz="1000" b="1" smtClean="0"/>
              <a:t>new approach </a:t>
            </a:r>
            <a:r>
              <a:rPr lang="en-ZA" sz="1000" smtClean="0"/>
              <a:t>to unlocking economic growth</a:t>
            </a:r>
          </a:p>
          <a:p>
            <a:pPr marL="180975" lvl="1" indent="-179388">
              <a:spcBef>
                <a:spcPct val="20000"/>
              </a:spcBef>
              <a:buClr>
                <a:srgbClr val="8C7F6D"/>
              </a:buClr>
              <a:buSzPct val="125000"/>
              <a:buFont typeface="Arial" pitchFamily="34" charset="0"/>
              <a:buChar char="▪"/>
            </a:pPr>
            <a:r>
              <a:rPr lang="en-ZA" sz="1000" smtClean="0"/>
              <a:t>In essence the </a:t>
            </a:r>
            <a:r>
              <a:rPr lang="en-ZA" sz="1000" b="1" smtClean="0"/>
              <a:t>aim is to target limited capital and capacity</a:t>
            </a:r>
            <a:r>
              <a:rPr lang="en-ZA" sz="1000" smtClean="0"/>
              <a:t> at activities that maximise the creation of decent work opportunities</a:t>
            </a:r>
          </a:p>
          <a:p>
            <a:pPr marL="180975" lvl="1" indent="-179388">
              <a:spcBef>
                <a:spcPct val="20000"/>
              </a:spcBef>
              <a:buClr>
                <a:srgbClr val="8C7F6D"/>
              </a:buClr>
              <a:buSzPct val="125000"/>
              <a:buFont typeface="Arial" pitchFamily="34" charset="0"/>
              <a:buChar char="▪"/>
            </a:pPr>
            <a:r>
              <a:rPr lang="en-ZA" sz="1000" b="1" smtClean="0"/>
              <a:t>Growth path areas include: </a:t>
            </a:r>
            <a:r>
              <a:rPr lang="en-ZA" sz="1000" smtClean="0"/>
              <a:t>Strengthening competition policy, Procurement reform to support local procurement, Reform of broad-based BEE, Stepping up skills development, African regional development, Tourism, Creation of employment, Strategy for the green economy, Reducing cost drivers across the economy, Long-run perspective on mining development, including directions for infrastructure and skills, Youth employment, Spatial development within South Africa, Greater focus on Enterprise Development.</a:t>
            </a:r>
          </a:p>
        </p:txBody>
      </p:sp>
      <p:sp>
        <p:nvSpPr>
          <p:cNvPr id="3570694" name="Rectangle 30"/>
          <p:cNvSpPr>
            <a:spLocks noChangeArrowheads="1"/>
          </p:cNvSpPr>
          <p:nvPr>
            <p:custDataLst>
              <p:tags r:id="rId4"/>
            </p:custDataLst>
          </p:nvPr>
        </p:nvSpPr>
        <p:spPr bwMode="gray">
          <a:xfrm>
            <a:off x="6477961" y="1390116"/>
            <a:ext cx="2556000" cy="646331"/>
          </a:xfrm>
          <a:prstGeom prst="rect">
            <a:avLst/>
          </a:prstGeom>
          <a:noFill/>
          <a:ln w="9525">
            <a:noFill/>
            <a:miter lim="800000"/>
            <a:headEnd/>
            <a:tailEnd/>
          </a:ln>
        </p:spPr>
        <p:txBody>
          <a:bodyPr lIns="0" tIns="0" rIns="0" bIns="0">
            <a:spAutoFit/>
          </a:bodyPr>
          <a:lstStyle/>
          <a:p>
            <a:pPr marL="147638" lvl="1" indent="-146050">
              <a:spcBef>
                <a:spcPct val="20000"/>
              </a:spcBef>
              <a:buClr>
                <a:srgbClr val="8C7F6D"/>
              </a:buClr>
              <a:buSzPct val="125000"/>
              <a:buFont typeface="Arial" pitchFamily="34" charset="0"/>
              <a:buChar char="▪"/>
            </a:pPr>
            <a:r>
              <a:rPr lang="en-ZA" sz="1000" b="1" smtClean="0"/>
              <a:t>Targets</a:t>
            </a:r>
          </a:p>
          <a:p>
            <a:pPr marL="360363" lvl="2" indent="-146050">
              <a:spcBef>
                <a:spcPct val="20000"/>
              </a:spcBef>
              <a:buClr>
                <a:srgbClr val="8C7F6D"/>
              </a:buClr>
              <a:buSzPct val="125000"/>
              <a:buFont typeface="Arial" pitchFamily="34" charset="0"/>
              <a:buChar char="▪"/>
            </a:pPr>
            <a:r>
              <a:rPr lang="en-ZA" sz="1000" b="1" smtClean="0"/>
              <a:t>Five million jobs by 2020 - </a:t>
            </a:r>
            <a:r>
              <a:rPr lang="en-ZA" sz="1000" smtClean="0"/>
              <a:t>reduce unemployment from 25% to 15%</a:t>
            </a:r>
            <a:endParaRPr lang="en-ZA" sz="1000" b="1" smtClean="0"/>
          </a:p>
          <a:p>
            <a:pPr marL="197607" lvl="1" indent="-195987" defTabSz="913526">
              <a:buClr>
                <a:schemeClr val="tx2"/>
              </a:buClr>
              <a:buSzPct val="125000"/>
            </a:pPr>
            <a:endParaRPr lang="en-ZA" sz="1000">
              <a:ea typeface="MS PGothic" pitchFamily="34" charset="-128"/>
            </a:endParaRPr>
          </a:p>
        </p:txBody>
      </p:sp>
      <p:sp>
        <p:nvSpPr>
          <p:cNvPr id="3570696" name="Rectangle 29"/>
          <p:cNvSpPr>
            <a:spLocks noChangeArrowheads="1"/>
          </p:cNvSpPr>
          <p:nvPr>
            <p:custDataLst>
              <p:tags r:id="rId5"/>
            </p:custDataLst>
          </p:nvPr>
        </p:nvSpPr>
        <p:spPr bwMode="gray">
          <a:xfrm>
            <a:off x="1114209" y="3110949"/>
            <a:ext cx="5165030" cy="942436"/>
          </a:xfrm>
          <a:prstGeom prst="rect">
            <a:avLst/>
          </a:prstGeom>
          <a:noFill/>
          <a:ln w="9525">
            <a:noFill/>
            <a:miter lim="800000"/>
            <a:headEnd/>
            <a:tailEnd/>
          </a:ln>
        </p:spPr>
        <p:txBody>
          <a:bodyPr lIns="0" tIns="0" rIns="0" bIns="0"/>
          <a:lstStyle/>
          <a:p>
            <a:pPr marL="180975" lvl="1" indent="-179388" defTabSz="895350">
              <a:buClr>
                <a:schemeClr val="tx2"/>
              </a:buClr>
              <a:buSzPct val="125000"/>
              <a:buFont typeface="Arial" pitchFamily="34" charset="0"/>
              <a:buChar char="▪"/>
            </a:pPr>
            <a:r>
              <a:rPr lang="en-ZA" sz="1000" smtClean="0">
                <a:ea typeface="MS PGothic" pitchFamily="34" charset="-128"/>
              </a:rPr>
              <a:t>Policy to implement the strategic NGP ideas with specialised action plans for the major industries that have the biggest impact with respect to the NGP goals </a:t>
            </a:r>
          </a:p>
          <a:p>
            <a:pPr marL="180975" lvl="1" indent="-179388" defTabSz="895350">
              <a:buClr>
                <a:schemeClr val="tx2"/>
              </a:buClr>
              <a:buSzPct val="125000"/>
              <a:buFont typeface="Arial" pitchFamily="34" charset="0"/>
              <a:buChar char="▪"/>
            </a:pPr>
            <a:r>
              <a:rPr lang="en-ZA" sz="1000" smtClean="0">
                <a:ea typeface="MS PGothic" pitchFamily="34" charset="-128"/>
              </a:rPr>
              <a:t>Defines time lines and responsible government departments for action plans </a:t>
            </a:r>
          </a:p>
          <a:p>
            <a:pPr marL="180975" lvl="1" indent="-179388" defTabSz="895350">
              <a:buClr>
                <a:schemeClr val="tx2"/>
              </a:buClr>
              <a:buSzPct val="125000"/>
              <a:buFont typeface="Arial" pitchFamily="34" charset="0"/>
              <a:buChar char="▪"/>
            </a:pPr>
            <a:r>
              <a:rPr lang="en-ZA" sz="1000" b="1" smtClean="0"/>
              <a:t>Focuses on manufacturing and other value-added sectors.</a:t>
            </a:r>
          </a:p>
          <a:p>
            <a:pPr marL="180975" lvl="1" indent="-179388" defTabSz="895350">
              <a:buClr>
                <a:schemeClr val="tx2"/>
              </a:buClr>
              <a:buSzPct val="125000"/>
              <a:buFont typeface="Arial" pitchFamily="34" charset="0"/>
              <a:buChar char="▪"/>
            </a:pPr>
            <a:r>
              <a:rPr lang="en-ZA" sz="1000" b="1" smtClean="0">
                <a:ea typeface="MS PGothic" pitchFamily="34" charset="-128"/>
              </a:rPr>
              <a:t>Areas of influence for Eskom include: Fleet procurement (Coal, steel power pylons), Green industries (Wind, Solar) and Advanced manufacturing (Nuclear).</a:t>
            </a:r>
            <a:endParaRPr lang="en-ZA" sz="1000">
              <a:ea typeface="MS PGothic" pitchFamily="34" charset="-128"/>
            </a:endParaRPr>
          </a:p>
        </p:txBody>
      </p:sp>
      <p:sp>
        <p:nvSpPr>
          <p:cNvPr id="3570697" name="Rectangle 30"/>
          <p:cNvSpPr>
            <a:spLocks noChangeArrowheads="1"/>
          </p:cNvSpPr>
          <p:nvPr>
            <p:custDataLst>
              <p:tags r:id="rId6"/>
            </p:custDataLst>
          </p:nvPr>
        </p:nvSpPr>
        <p:spPr bwMode="gray">
          <a:xfrm>
            <a:off x="6477961" y="3110949"/>
            <a:ext cx="2556000" cy="307777"/>
          </a:xfrm>
          <a:prstGeom prst="rect">
            <a:avLst/>
          </a:prstGeom>
          <a:noFill/>
          <a:ln w="9525">
            <a:noFill/>
            <a:miter lim="800000"/>
            <a:headEnd/>
            <a:tailEnd/>
          </a:ln>
        </p:spPr>
        <p:txBody>
          <a:bodyPr lIns="0" tIns="0" rIns="0" bIns="0">
            <a:spAutoFit/>
          </a:bodyPr>
          <a:lstStyle/>
          <a:p>
            <a:pPr marL="197607" lvl="1" indent="-195987" defTabSz="913526">
              <a:buClr>
                <a:schemeClr val="tx2"/>
              </a:buClr>
              <a:buSzPct val="125000"/>
              <a:buFont typeface="Arial" pitchFamily="34" charset="0"/>
              <a:buChar char="▪"/>
            </a:pPr>
            <a:r>
              <a:rPr lang="en-ZA" sz="1000" smtClean="0"/>
              <a:t>IPAP 2 has a target of</a:t>
            </a:r>
            <a:r>
              <a:rPr lang="en-ZA" sz="1000" b="1" smtClean="0"/>
              <a:t> 129,000 jobs </a:t>
            </a:r>
            <a:r>
              <a:rPr lang="en-ZA" sz="1000" smtClean="0"/>
              <a:t>over the next three years</a:t>
            </a:r>
            <a:endParaRPr lang="en-ZA" sz="1000">
              <a:ea typeface="MS PGothic" pitchFamily="34" charset="-128"/>
            </a:endParaRPr>
          </a:p>
        </p:txBody>
      </p:sp>
      <p:sp>
        <p:nvSpPr>
          <p:cNvPr id="3570699" name="Rectangle 29"/>
          <p:cNvSpPr>
            <a:spLocks noChangeArrowheads="1"/>
          </p:cNvSpPr>
          <p:nvPr>
            <p:custDataLst>
              <p:tags r:id="rId7"/>
            </p:custDataLst>
          </p:nvPr>
        </p:nvSpPr>
        <p:spPr bwMode="gray">
          <a:xfrm>
            <a:off x="1114209" y="4104156"/>
            <a:ext cx="5165030" cy="769441"/>
          </a:xfrm>
          <a:prstGeom prst="rect">
            <a:avLst/>
          </a:prstGeom>
          <a:noFill/>
          <a:ln w="9525">
            <a:noFill/>
            <a:miter lim="800000"/>
            <a:headEnd/>
            <a:tailEnd/>
          </a:ln>
        </p:spPr>
        <p:txBody>
          <a:bodyPr wrap="square" lIns="0" tIns="0" rIns="0" bIns="0">
            <a:spAutoFit/>
          </a:bodyPr>
          <a:lstStyle/>
          <a:p>
            <a:pPr marL="180975" lvl="1" indent="-180975" defTabSz="913526">
              <a:buClr>
                <a:schemeClr val="tx2"/>
              </a:buClr>
              <a:buSzPct val="125000"/>
              <a:buFont typeface="Arial" pitchFamily="34" charset="0"/>
              <a:buChar char="▪"/>
            </a:pPr>
            <a:r>
              <a:rPr lang="en-ZA" sz="1000" smtClean="0">
                <a:ea typeface="MS PGothic" pitchFamily="34" charset="-128"/>
              </a:rPr>
              <a:t>Allows for investment in the supplier’s own supply chain to help reduce cost and develop the supplier</a:t>
            </a:r>
          </a:p>
          <a:p>
            <a:pPr marL="180975" lvl="1" indent="-180975" defTabSz="913526">
              <a:buClr>
                <a:schemeClr val="tx2"/>
              </a:buClr>
              <a:buSzPct val="125000"/>
              <a:buFont typeface="Arial" pitchFamily="34" charset="0"/>
              <a:buChar char="▪"/>
            </a:pPr>
            <a:r>
              <a:rPr lang="en-ZA" sz="1000" smtClean="0">
                <a:ea typeface="MS PGothic" pitchFamily="34" charset="-128"/>
              </a:rPr>
              <a:t>Supplier development plans consist of usage of specification, procurement and strategic sourcing by SOEs towards local supplier development</a:t>
            </a:r>
          </a:p>
          <a:p>
            <a:pPr marL="180975" lvl="1" indent="-180975" defTabSz="913526">
              <a:buClr>
                <a:schemeClr val="tx2"/>
              </a:buClr>
              <a:buSzPct val="125000"/>
              <a:buFont typeface="Arial" pitchFamily="34" charset="0"/>
              <a:buChar char="▪"/>
            </a:pPr>
            <a:r>
              <a:rPr lang="en-ZA" sz="1000" smtClean="0">
                <a:ea typeface="MS PGothic" pitchFamily="34" charset="-128"/>
              </a:rPr>
              <a:t>Policy developed by DPE and key SOEs</a:t>
            </a:r>
          </a:p>
        </p:txBody>
      </p:sp>
      <p:sp>
        <p:nvSpPr>
          <p:cNvPr id="3570700" name="Rectangle 30"/>
          <p:cNvSpPr>
            <a:spLocks noChangeArrowheads="1"/>
          </p:cNvSpPr>
          <p:nvPr>
            <p:custDataLst>
              <p:tags r:id="rId8"/>
            </p:custDataLst>
          </p:nvPr>
        </p:nvSpPr>
        <p:spPr bwMode="gray">
          <a:xfrm>
            <a:off x="6477961" y="4104156"/>
            <a:ext cx="2556000" cy="923330"/>
          </a:xfrm>
          <a:prstGeom prst="rect">
            <a:avLst/>
          </a:prstGeom>
          <a:noFill/>
          <a:ln w="9525">
            <a:noFill/>
            <a:miter lim="800000"/>
            <a:headEnd/>
            <a:tailEnd/>
          </a:ln>
        </p:spPr>
        <p:txBody>
          <a:bodyPr lIns="0" tIns="0" rIns="0" bIns="0">
            <a:spAutoFit/>
          </a:bodyPr>
          <a:lstStyle/>
          <a:p>
            <a:pPr marL="197607" lvl="1" indent="-195987" defTabSz="913526">
              <a:buClr>
                <a:schemeClr val="tx2"/>
              </a:buClr>
              <a:buSzPct val="125000"/>
              <a:buFont typeface="Arial" pitchFamily="34" charset="0"/>
              <a:buChar char="▪"/>
            </a:pPr>
            <a:r>
              <a:rPr lang="en-ZA" sz="1000" smtClean="0">
                <a:ea typeface="MS PGothic" pitchFamily="34" charset="-128"/>
              </a:rPr>
              <a:t>Local industry growth by increasing the participation of the local industry from 60% to 70% of the SOE capex and opex expenditures by 2012</a:t>
            </a:r>
          </a:p>
          <a:p>
            <a:pPr marL="197607" lvl="1" indent="-195987" defTabSz="913526">
              <a:buClr>
                <a:schemeClr val="tx2"/>
              </a:buClr>
              <a:buSzPct val="125000"/>
              <a:buFont typeface="Arial" pitchFamily="34" charset="0"/>
              <a:buChar char="▪"/>
            </a:pPr>
            <a:r>
              <a:rPr lang="en-ZA" sz="1000" smtClean="0">
                <a:ea typeface="MS PGothic" pitchFamily="34" charset="-128"/>
              </a:rPr>
              <a:t>Achieve competitiveness and increase local capability and capacity</a:t>
            </a:r>
            <a:endParaRPr lang="en-ZA" sz="1000">
              <a:ea typeface="MS PGothic" pitchFamily="34" charset="-128"/>
            </a:endParaRPr>
          </a:p>
        </p:txBody>
      </p:sp>
      <p:sp>
        <p:nvSpPr>
          <p:cNvPr id="45" name="Rectangle 16"/>
          <p:cNvSpPr>
            <a:spLocks noChangeArrowheads="1"/>
          </p:cNvSpPr>
          <p:nvPr/>
        </p:nvSpPr>
        <p:spPr bwMode="gray">
          <a:xfrm>
            <a:off x="128765" y="4104156"/>
            <a:ext cx="936000" cy="504000"/>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defTabSz="913526">
              <a:buClr>
                <a:schemeClr val="tx2"/>
              </a:buClr>
            </a:pPr>
            <a:r>
              <a:rPr lang="en-ZA" sz="1000" b="1" smtClean="0">
                <a:solidFill>
                  <a:schemeClr val="bg1"/>
                </a:solidFill>
                <a:ea typeface="MS PGothic" pitchFamily="34" charset="-128"/>
              </a:rPr>
              <a:t>CSDP</a:t>
            </a:r>
          </a:p>
          <a:p>
            <a:pPr defTabSz="913526">
              <a:buClr>
                <a:schemeClr val="tx2"/>
              </a:buClr>
            </a:pPr>
            <a:r>
              <a:rPr lang="en-ZA" sz="1000" i="1" smtClean="0">
                <a:solidFill>
                  <a:schemeClr val="bg1"/>
                </a:solidFill>
                <a:ea typeface="MS PGothic" pitchFamily="34" charset="-128"/>
              </a:rPr>
              <a:t>DPE</a:t>
            </a:r>
            <a:endParaRPr lang="en-ZA" sz="1000" i="1">
              <a:solidFill>
                <a:schemeClr val="bg1"/>
              </a:solidFill>
              <a:ea typeface="MS PGothic" pitchFamily="34" charset="-128"/>
            </a:endParaRPr>
          </a:p>
        </p:txBody>
      </p:sp>
      <p:sp>
        <p:nvSpPr>
          <p:cNvPr id="3570705" name="Rectangle 8"/>
          <p:cNvSpPr>
            <a:spLocks noChangeArrowheads="1"/>
          </p:cNvSpPr>
          <p:nvPr>
            <p:custDataLst>
              <p:tags r:id="rId9"/>
            </p:custDataLst>
          </p:nvPr>
        </p:nvSpPr>
        <p:spPr bwMode="gray">
          <a:xfrm>
            <a:off x="116629" y="1050103"/>
            <a:ext cx="8938280" cy="5541765"/>
          </a:xfrm>
          <a:prstGeom prst="rect">
            <a:avLst/>
          </a:prstGeom>
          <a:noFill/>
          <a:ln w="19050">
            <a:solidFill>
              <a:schemeClr val="accent2"/>
            </a:solidFill>
            <a:miter lim="800000"/>
            <a:headEnd/>
            <a:tailEnd/>
          </a:ln>
        </p:spPr>
        <p:txBody>
          <a:bodyPr wrap="none" lIns="93296" tIns="46648" rIns="93296" bIns="46648" anchor="ctr"/>
          <a:lstStyle/>
          <a:p>
            <a:endParaRPr lang="en-ZA"/>
          </a:p>
        </p:txBody>
      </p:sp>
      <p:sp>
        <p:nvSpPr>
          <p:cNvPr id="3570706" name="Rectangle 8"/>
          <p:cNvSpPr>
            <a:spLocks noChangeArrowheads="1"/>
          </p:cNvSpPr>
          <p:nvPr/>
        </p:nvSpPr>
        <p:spPr bwMode="gray">
          <a:xfrm>
            <a:off x="140927" y="1072994"/>
            <a:ext cx="818019" cy="307777"/>
          </a:xfrm>
          <a:prstGeom prst="rect">
            <a:avLst/>
          </a:prstGeom>
          <a:noFill/>
          <a:ln w="9525">
            <a:noFill/>
            <a:miter lim="800000"/>
            <a:headEnd/>
            <a:tailEnd/>
          </a:ln>
        </p:spPr>
        <p:txBody>
          <a:bodyPr lIns="0" tIns="0" rIns="0" bIns="0" anchor="b">
            <a:spAutoFit/>
          </a:bodyPr>
          <a:lstStyle/>
          <a:p>
            <a:r>
              <a:rPr lang="en-ZA" sz="1000" b="1" smtClean="0">
                <a:solidFill>
                  <a:schemeClr val="bg1"/>
                </a:solidFill>
                <a:ea typeface="MS PGothic" pitchFamily="34" charset="-128"/>
              </a:rPr>
              <a:t>NGP linked policy</a:t>
            </a:r>
            <a:endParaRPr lang="en-ZA" sz="1000" b="1">
              <a:solidFill>
                <a:schemeClr val="bg1"/>
              </a:solidFill>
              <a:ea typeface="MS PGothic" pitchFamily="34" charset="-128"/>
            </a:endParaRPr>
          </a:p>
        </p:txBody>
      </p:sp>
      <p:sp>
        <p:nvSpPr>
          <p:cNvPr id="3570707" name="Rectangle 20"/>
          <p:cNvSpPr>
            <a:spLocks noChangeArrowheads="1"/>
          </p:cNvSpPr>
          <p:nvPr/>
        </p:nvSpPr>
        <p:spPr bwMode="gray">
          <a:xfrm>
            <a:off x="1086914" y="1158482"/>
            <a:ext cx="639599" cy="153888"/>
          </a:xfrm>
          <a:prstGeom prst="rect">
            <a:avLst/>
          </a:prstGeom>
          <a:noFill/>
          <a:ln w="9525">
            <a:noFill/>
            <a:miter lim="800000"/>
            <a:headEnd/>
            <a:tailEnd/>
          </a:ln>
        </p:spPr>
        <p:txBody>
          <a:bodyPr wrap="none" lIns="0" tIns="0" rIns="0" bIns="0" anchor="b">
            <a:spAutoFit/>
          </a:bodyPr>
          <a:lstStyle/>
          <a:p>
            <a:r>
              <a:rPr lang="en-ZA" sz="1000" smtClean="0">
                <a:ea typeface="MS PGothic" pitchFamily="34" charset="-128"/>
              </a:rPr>
              <a:t>Description</a:t>
            </a:r>
            <a:endParaRPr lang="en-ZA" sz="1000">
              <a:ea typeface="MS PGothic" pitchFamily="34" charset="-128"/>
            </a:endParaRPr>
          </a:p>
        </p:txBody>
      </p:sp>
      <p:sp>
        <p:nvSpPr>
          <p:cNvPr id="3570708" name="Line 21"/>
          <p:cNvSpPr>
            <a:spLocks noChangeShapeType="1"/>
          </p:cNvSpPr>
          <p:nvPr/>
        </p:nvSpPr>
        <p:spPr bwMode="gray">
          <a:xfrm>
            <a:off x="1086914" y="1349624"/>
            <a:ext cx="5218352" cy="0"/>
          </a:xfrm>
          <a:prstGeom prst="line">
            <a:avLst/>
          </a:prstGeom>
          <a:noFill/>
          <a:ln w="9525">
            <a:solidFill>
              <a:schemeClr val="tx1"/>
            </a:solidFill>
            <a:round/>
            <a:headEnd/>
            <a:tailEnd/>
          </a:ln>
        </p:spPr>
        <p:txBody>
          <a:bodyPr lIns="93296" tIns="46648" rIns="93296" bIns="46648"/>
          <a:lstStyle/>
          <a:p>
            <a:endParaRPr lang="en-ZA"/>
          </a:p>
        </p:txBody>
      </p:sp>
      <p:sp>
        <p:nvSpPr>
          <p:cNvPr id="3570709" name="Rectangle 23"/>
          <p:cNvSpPr>
            <a:spLocks noChangeArrowheads="1"/>
          </p:cNvSpPr>
          <p:nvPr/>
        </p:nvSpPr>
        <p:spPr bwMode="gray">
          <a:xfrm>
            <a:off x="6477961" y="1158482"/>
            <a:ext cx="1126912" cy="153888"/>
          </a:xfrm>
          <a:prstGeom prst="rect">
            <a:avLst/>
          </a:prstGeom>
          <a:noFill/>
          <a:ln w="9525">
            <a:noFill/>
            <a:miter lim="800000"/>
            <a:headEnd/>
            <a:tailEnd/>
          </a:ln>
        </p:spPr>
        <p:txBody>
          <a:bodyPr wrap="none" lIns="0" tIns="0" rIns="0" bIns="0" anchor="b">
            <a:spAutoFit/>
          </a:bodyPr>
          <a:lstStyle/>
          <a:p>
            <a:r>
              <a:rPr lang="en-ZA" sz="1000" smtClean="0">
                <a:ea typeface="MS PGothic" pitchFamily="34" charset="-128"/>
              </a:rPr>
              <a:t>Stated priority goals</a:t>
            </a:r>
            <a:endParaRPr lang="en-ZA" sz="1000">
              <a:ea typeface="MS PGothic" pitchFamily="34" charset="-128"/>
            </a:endParaRPr>
          </a:p>
        </p:txBody>
      </p:sp>
      <p:sp>
        <p:nvSpPr>
          <p:cNvPr id="3570711" name="Line 21"/>
          <p:cNvSpPr>
            <a:spLocks noChangeShapeType="1"/>
          </p:cNvSpPr>
          <p:nvPr/>
        </p:nvSpPr>
        <p:spPr bwMode="gray">
          <a:xfrm>
            <a:off x="6477961" y="1349624"/>
            <a:ext cx="2269396" cy="0"/>
          </a:xfrm>
          <a:prstGeom prst="line">
            <a:avLst/>
          </a:prstGeom>
          <a:noFill/>
          <a:ln w="9525">
            <a:solidFill>
              <a:schemeClr val="tx1"/>
            </a:solidFill>
            <a:round/>
            <a:headEnd/>
            <a:tailEnd/>
          </a:ln>
        </p:spPr>
        <p:txBody>
          <a:bodyPr lIns="93296" tIns="46648" rIns="93296" bIns="46648"/>
          <a:lstStyle/>
          <a:p>
            <a:endParaRPr lang="en-ZA"/>
          </a:p>
        </p:txBody>
      </p:sp>
      <p:sp>
        <p:nvSpPr>
          <p:cNvPr id="3570716" name="Rectangle 28"/>
          <p:cNvSpPr>
            <a:spLocks noChangeArrowheads="1"/>
          </p:cNvSpPr>
          <p:nvPr>
            <p:custDataLst>
              <p:tags r:id="rId10"/>
            </p:custDataLst>
          </p:nvPr>
        </p:nvSpPr>
        <p:spPr bwMode="gray">
          <a:xfrm>
            <a:off x="746747" y="3032496"/>
            <a:ext cx="8267666" cy="43733"/>
          </a:xfrm>
          <a:prstGeom prst="rect">
            <a:avLst/>
          </a:prstGeom>
          <a:gradFill rotWithShape="1">
            <a:gsLst>
              <a:gs pos="0">
                <a:schemeClr val="accent2"/>
              </a:gs>
              <a:gs pos="100000">
                <a:schemeClr val="bg1"/>
              </a:gs>
            </a:gsLst>
            <a:lin ang="0" scaled="1"/>
          </a:gradFill>
          <a:ln w="9525">
            <a:noFill/>
            <a:miter lim="800000"/>
            <a:headEnd/>
            <a:tailEnd/>
          </a:ln>
          <a:effectLst/>
        </p:spPr>
        <p:txBody>
          <a:bodyPr wrap="none" lIns="93296" tIns="46648" rIns="93296" bIns="46648" anchor="ctr"/>
          <a:lstStyle/>
          <a:p>
            <a:endParaRPr lang="en-ZA"/>
          </a:p>
        </p:txBody>
      </p:sp>
      <p:sp>
        <p:nvSpPr>
          <p:cNvPr id="3570717" name="Rectangle 29"/>
          <p:cNvSpPr>
            <a:spLocks noChangeArrowheads="1"/>
          </p:cNvSpPr>
          <p:nvPr>
            <p:custDataLst>
              <p:tags r:id="rId11"/>
            </p:custDataLst>
          </p:nvPr>
        </p:nvSpPr>
        <p:spPr bwMode="gray">
          <a:xfrm>
            <a:off x="746747" y="4047466"/>
            <a:ext cx="8267666" cy="43733"/>
          </a:xfrm>
          <a:prstGeom prst="rect">
            <a:avLst/>
          </a:prstGeom>
          <a:gradFill rotWithShape="1">
            <a:gsLst>
              <a:gs pos="0">
                <a:schemeClr val="accent2"/>
              </a:gs>
              <a:gs pos="100000">
                <a:schemeClr val="bg1"/>
              </a:gs>
            </a:gsLst>
            <a:lin ang="0" scaled="1"/>
          </a:gradFill>
          <a:ln w="9525">
            <a:noFill/>
            <a:miter lim="800000"/>
            <a:headEnd/>
            <a:tailEnd/>
          </a:ln>
          <a:effectLst/>
        </p:spPr>
        <p:txBody>
          <a:bodyPr wrap="none" lIns="93296" tIns="46648" rIns="93296" bIns="46648" anchor="ctr"/>
          <a:lstStyle/>
          <a:p>
            <a:endParaRPr lang="en-ZA"/>
          </a:p>
        </p:txBody>
      </p:sp>
      <p:sp>
        <p:nvSpPr>
          <p:cNvPr id="2" name="Rectangle 16"/>
          <p:cNvSpPr>
            <a:spLocks noChangeArrowheads="1"/>
          </p:cNvSpPr>
          <p:nvPr/>
        </p:nvSpPr>
        <p:spPr bwMode="gray">
          <a:xfrm>
            <a:off x="128765" y="3110949"/>
            <a:ext cx="936000" cy="504000"/>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defTabSz="913526">
              <a:buClr>
                <a:schemeClr val="tx2"/>
              </a:buClr>
            </a:pPr>
            <a:r>
              <a:rPr lang="en-ZA" sz="1000" b="1" smtClean="0">
                <a:solidFill>
                  <a:schemeClr val="bg1"/>
                </a:solidFill>
                <a:ea typeface="MS PGothic" pitchFamily="34" charset="-128"/>
              </a:rPr>
              <a:t>IPAP 2</a:t>
            </a:r>
          </a:p>
          <a:p>
            <a:pPr defTabSz="913526">
              <a:buClr>
                <a:schemeClr val="tx2"/>
              </a:buClr>
            </a:pPr>
            <a:r>
              <a:rPr lang="en-ZA" sz="1000" i="1" smtClean="0">
                <a:solidFill>
                  <a:schemeClr val="bg1"/>
                </a:solidFill>
                <a:ea typeface="MS PGothic" pitchFamily="34" charset="-128"/>
              </a:rPr>
              <a:t>the dti</a:t>
            </a:r>
            <a:endParaRPr lang="en-ZA" sz="1000" i="1">
              <a:solidFill>
                <a:schemeClr val="bg1"/>
              </a:solidFill>
              <a:ea typeface="MS PGothic" pitchFamily="34" charset="-128"/>
            </a:endParaRPr>
          </a:p>
        </p:txBody>
      </p:sp>
      <p:sp>
        <p:nvSpPr>
          <p:cNvPr id="3" name="Rectangle 16"/>
          <p:cNvSpPr>
            <a:spLocks noChangeArrowheads="1"/>
          </p:cNvSpPr>
          <p:nvPr/>
        </p:nvSpPr>
        <p:spPr bwMode="gray">
          <a:xfrm>
            <a:off x="128765" y="1390116"/>
            <a:ext cx="936000" cy="504000"/>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defTabSz="913526">
              <a:buClr>
                <a:schemeClr val="tx2"/>
              </a:buClr>
            </a:pPr>
            <a:r>
              <a:rPr lang="en-ZA" sz="1000" b="1" smtClean="0">
                <a:solidFill>
                  <a:schemeClr val="bg1"/>
                </a:solidFill>
                <a:ea typeface="MS PGothic" pitchFamily="34" charset="-128"/>
              </a:rPr>
              <a:t>New Growth Path</a:t>
            </a:r>
          </a:p>
          <a:p>
            <a:pPr defTabSz="913526">
              <a:buClr>
                <a:schemeClr val="tx2"/>
              </a:buClr>
            </a:pPr>
            <a:r>
              <a:rPr lang="en-ZA" sz="1000" i="1" smtClean="0">
                <a:solidFill>
                  <a:schemeClr val="bg1"/>
                </a:solidFill>
                <a:ea typeface="MS PGothic" pitchFamily="34" charset="-128"/>
              </a:rPr>
              <a:t>Presidency</a:t>
            </a:r>
            <a:endParaRPr lang="en-ZA" sz="1000" i="1">
              <a:solidFill>
                <a:schemeClr val="bg1"/>
              </a:solidFill>
              <a:ea typeface="MS PGothic" pitchFamily="34" charset="-128"/>
            </a:endParaRPr>
          </a:p>
        </p:txBody>
      </p:sp>
      <p:sp>
        <p:nvSpPr>
          <p:cNvPr id="35" name="Rectangle 29"/>
          <p:cNvSpPr>
            <a:spLocks noChangeArrowheads="1"/>
          </p:cNvSpPr>
          <p:nvPr>
            <p:custDataLst>
              <p:tags r:id="rId12"/>
            </p:custDataLst>
          </p:nvPr>
        </p:nvSpPr>
        <p:spPr bwMode="gray">
          <a:xfrm>
            <a:off x="1114209" y="5182703"/>
            <a:ext cx="5166000" cy="615553"/>
          </a:xfrm>
          <a:prstGeom prst="rect">
            <a:avLst/>
          </a:prstGeom>
          <a:noFill/>
          <a:ln w="9525">
            <a:noFill/>
            <a:miter lim="800000"/>
            <a:headEnd/>
            <a:tailEnd/>
          </a:ln>
        </p:spPr>
        <p:txBody>
          <a:bodyPr wrap="square" lIns="0" tIns="0" rIns="0" bIns="0">
            <a:spAutoFit/>
          </a:bodyPr>
          <a:lstStyle/>
          <a:p>
            <a:pPr marL="197607" lvl="1" indent="-195987" defTabSz="913526">
              <a:buClr>
                <a:schemeClr val="tx2"/>
              </a:buClr>
              <a:buSzPct val="125000"/>
              <a:buFont typeface="Arial" pitchFamily="34" charset="0"/>
              <a:buChar char="▪"/>
            </a:pPr>
            <a:r>
              <a:rPr lang="en-ZA" sz="1000" smtClean="0">
                <a:ea typeface="MS PGothic" pitchFamily="34" charset="-128"/>
              </a:rPr>
              <a:t>Embeds BEE in PPPFA guidelines so that public entities consider black economic empowerment within their preferential procurements</a:t>
            </a:r>
          </a:p>
          <a:p>
            <a:pPr marL="197607" lvl="1" indent="-195987" defTabSz="913526">
              <a:buClr>
                <a:schemeClr val="tx2"/>
              </a:buClr>
              <a:buSzPct val="125000"/>
              <a:buFont typeface="Arial" pitchFamily="34" charset="0"/>
              <a:buChar char="▪"/>
            </a:pPr>
            <a:r>
              <a:rPr lang="en-ZA" sz="1000" smtClean="0">
                <a:ea typeface="MS PGothic" pitchFamily="34" charset="-128"/>
              </a:rPr>
              <a:t>Aligned preference points system which allows to split preference points between B-BBEE and other goals like local supplier development</a:t>
            </a:r>
            <a:endParaRPr lang="en-ZA" sz="1000">
              <a:ea typeface="MS PGothic" pitchFamily="34" charset="-128"/>
            </a:endParaRPr>
          </a:p>
        </p:txBody>
      </p:sp>
      <p:sp>
        <p:nvSpPr>
          <p:cNvPr id="36" name="Rectangle 31"/>
          <p:cNvSpPr>
            <a:spLocks noChangeArrowheads="1"/>
          </p:cNvSpPr>
          <p:nvPr>
            <p:custDataLst>
              <p:tags r:id="rId13"/>
            </p:custDataLst>
          </p:nvPr>
        </p:nvSpPr>
        <p:spPr bwMode="gray">
          <a:xfrm>
            <a:off x="6477961" y="5182703"/>
            <a:ext cx="2556000" cy="307777"/>
          </a:xfrm>
          <a:prstGeom prst="rect">
            <a:avLst/>
          </a:prstGeom>
          <a:noFill/>
          <a:ln w="9525">
            <a:noFill/>
            <a:miter lim="800000"/>
            <a:headEnd/>
            <a:tailEnd/>
          </a:ln>
        </p:spPr>
        <p:txBody>
          <a:bodyPr lIns="0" tIns="0" rIns="0" bIns="0">
            <a:spAutoFit/>
          </a:bodyPr>
          <a:lstStyle/>
          <a:p>
            <a:pPr marL="197607" lvl="1" indent="-195987" defTabSz="913526">
              <a:buClr>
                <a:schemeClr val="tx2"/>
              </a:buClr>
              <a:buSzPct val="125000"/>
              <a:buFont typeface="Arial" pitchFamily="34" charset="0"/>
              <a:buChar char="▪"/>
            </a:pPr>
            <a:r>
              <a:rPr lang="en-ZA" sz="1000" smtClean="0">
                <a:ea typeface="MS PGothic" pitchFamily="34" charset="-128"/>
              </a:rPr>
              <a:t>Facilitate broad based black economic empowerment</a:t>
            </a:r>
            <a:endParaRPr lang="en-ZA" sz="1000">
              <a:ea typeface="MS PGothic" pitchFamily="34" charset="-128"/>
            </a:endParaRPr>
          </a:p>
        </p:txBody>
      </p:sp>
      <p:sp>
        <p:nvSpPr>
          <p:cNvPr id="37" name="Rectangle 15"/>
          <p:cNvSpPr>
            <a:spLocks noChangeArrowheads="1"/>
          </p:cNvSpPr>
          <p:nvPr/>
        </p:nvSpPr>
        <p:spPr bwMode="gray">
          <a:xfrm>
            <a:off x="128765" y="5182703"/>
            <a:ext cx="936000" cy="504000"/>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defTabSz="913526">
              <a:buClr>
                <a:schemeClr val="tx2"/>
              </a:buClr>
            </a:pPr>
            <a:r>
              <a:rPr lang="en-ZA" sz="1000" b="1" smtClean="0">
                <a:solidFill>
                  <a:schemeClr val="bg1"/>
                </a:solidFill>
                <a:ea typeface="MS PGothic" pitchFamily="34" charset="-128"/>
              </a:rPr>
              <a:t>B-BBEE</a:t>
            </a:r>
          </a:p>
          <a:p>
            <a:pPr defTabSz="913526">
              <a:buClr>
                <a:schemeClr val="tx2"/>
              </a:buClr>
            </a:pPr>
            <a:r>
              <a:rPr lang="en-ZA" sz="1000" i="1" smtClean="0">
                <a:solidFill>
                  <a:schemeClr val="bg1"/>
                </a:solidFill>
                <a:ea typeface="MS PGothic" pitchFamily="34" charset="-128"/>
              </a:rPr>
              <a:t>the dti</a:t>
            </a:r>
            <a:endParaRPr lang="en-ZA" sz="1000" i="1">
              <a:solidFill>
                <a:schemeClr val="bg1"/>
              </a:solidFill>
              <a:ea typeface="MS PGothic" pitchFamily="34" charset="-128"/>
            </a:endParaRPr>
          </a:p>
        </p:txBody>
      </p:sp>
      <p:sp>
        <p:nvSpPr>
          <p:cNvPr id="38" name="Rectangle 34"/>
          <p:cNvSpPr>
            <a:spLocks noChangeArrowheads="1"/>
          </p:cNvSpPr>
          <p:nvPr>
            <p:custDataLst>
              <p:tags r:id="rId14"/>
            </p:custDataLst>
          </p:nvPr>
        </p:nvSpPr>
        <p:spPr bwMode="gray">
          <a:xfrm>
            <a:off x="746747" y="5058269"/>
            <a:ext cx="8267666" cy="43733"/>
          </a:xfrm>
          <a:prstGeom prst="rect">
            <a:avLst/>
          </a:prstGeom>
          <a:gradFill rotWithShape="1">
            <a:gsLst>
              <a:gs pos="0">
                <a:schemeClr val="accent2"/>
              </a:gs>
              <a:gs pos="100000">
                <a:schemeClr val="bg1"/>
              </a:gs>
            </a:gsLst>
            <a:lin ang="0" scaled="1"/>
          </a:gradFill>
          <a:ln w="9525">
            <a:noFill/>
            <a:miter lim="800000"/>
            <a:headEnd/>
            <a:tailEnd/>
          </a:ln>
          <a:effectLst/>
        </p:spPr>
        <p:txBody>
          <a:bodyPr wrap="none" lIns="93296" tIns="46648" rIns="93296" bIns="46648" anchor="ctr"/>
          <a:lstStyle/>
          <a:p>
            <a:endParaRPr lang="en-ZA"/>
          </a:p>
        </p:txBody>
      </p:sp>
      <p:sp>
        <p:nvSpPr>
          <p:cNvPr id="39" name="Rectangle 29"/>
          <p:cNvSpPr>
            <a:spLocks noChangeArrowheads="1"/>
          </p:cNvSpPr>
          <p:nvPr>
            <p:custDataLst>
              <p:tags r:id="rId15"/>
            </p:custDataLst>
          </p:nvPr>
        </p:nvSpPr>
        <p:spPr bwMode="gray">
          <a:xfrm>
            <a:off x="1107114" y="5974671"/>
            <a:ext cx="5166000" cy="461665"/>
          </a:xfrm>
          <a:prstGeom prst="rect">
            <a:avLst/>
          </a:prstGeom>
          <a:noFill/>
          <a:ln w="9525">
            <a:noFill/>
            <a:miter lim="800000"/>
            <a:headEnd/>
            <a:tailEnd/>
          </a:ln>
        </p:spPr>
        <p:txBody>
          <a:bodyPr wrap="square" lIns="0" tIns="0" rIns="0" bIns="0">
            <a:spAutoFit/>
          </a:bodyPr>
          <a:lstStyle/>
          <a:p>
            <a:pPr marL="197607" lvl="1" indent="-195987" defTabSz="913526">
              <a:buClr>
                <a:schemeClr val="tx2"/>
              </a:buClr>
              <a:buSzPct val="125000"/>
              <a:buFont typeface="Arial" pitchFamily="34" charset="0"/>
              <a:buChar char="▪"/>
            </a:pPr>
            <a:r>
              <a:rPr lang="en-ZA" sz="1000" smtClean="0">
                <a:ea typeface="MS PGothic" pitchFamily="34" charset="-128"/>
              </a:rPr>
              <a:t>Integrated Resource Plan (IRP) for South Africa, initiated by the Department of</a:t>
            </a:r>
          </a:p>
          <a:p>
            <a:pPr marL="197607" lvl="1" indent="-195987" defTabSz="913526">
              <a:buClr>
                <a:schemeClr val="tx2"/>
              </a:buClr>
              <a:buSzPct val="125000"/>
              <a:buFont typeface="Arial" pitchFamily="34" charset="0"/>
              <a:buChar char="▪"/>
            </a:pPr>
            <a:r>
              <a:rPr lang="en-ZA" sz="1000" smtClean="0">
                <a:ea typeface="MS PGothic" pitchFamily="34" charset="-128"/>
              </a:rPr>
              <a:t>Energy (DoE) revised every two years, lays out the proposed generation new build fleet for South Africa for the period 2010 to 2030.</a:t>
            </a:r>
            <a:endParaRPr lang="en-ZA" sz="1000">
              <a:ea typeface="MS PGothic" pitchFamily="34" charset="-128"/>
            </a:endParaRPr>
          </a:p>
        </p:txBody>
      </p:sp>
      <p:sp>
        <p:nvSpPr>
          <p:cNvPr id="40" name="Rectangle 31"/>
          <p:cNvSpPr>
            <a:spLocks noChangeArrowheads="1"/>
          </p:cNvSpPr>
          <p:nvPr>
            <p:custDataLst>
              <p:tags r:id="rId16"/>
            </p:custDataLst>
          </p:nvPr>
        </p:nvSpPr>
        <p:spPr bwMode="gray">
          <a:xfrm>
            <a:off x="6470866" y="5974671"/>
            <a:ext cx="2556000" cy="615553"/>
          </a:xfrm>
          <a:prstGeom prst="rect">
            <a:avLst/>
          </a:prstGeom>
          <a:noFill/>
          <a:ln w="9525">
            <a:noFill/>
            <a:miter lim="800000"/>
            <a:headEnd/>
            <a:tailEnd/>
          </a:ln>
        </p:spPr>
        <p:txBody>
          <a:bodyPr wrap="square" lIns="0" tIns="0" rIns="0" bIns="0">
            <a:spAutoFit/>
          </a:bodyPr>
          <a:lstStyle/>
          <a:p>
            <a:pPr marL="197607" lvl="1" indent="-195987" defTabSz="913526">
              <a:buClr>
                <a:schemeClr val="tx2"/>
              </a:buClr>
              <a:buSzPct val="125000"/>
              <a:buFont typeface="Arial" pitchFamily="34" charset="0"/>
              <a:buChar char="▪"/>
            </a:pPr>
            <a:r>
              <a:rPr lang="en-ZA" sz="1000" dirty="0" smtClean="0">
                <a:ea typeface="MS PGothic" pitchFamily="34" charset="-128"/>
              </a:rPr>
              <a:t>Includes a new build of 9,6 GW of nuclear; 6,3 GW of coal; 17,8 GW of renewables; and 8,9 GW of other generation sources.</a:t>
            </a:r>
            <a:endParaRPr lang="en-ZA" sz="1000" dirty="0">
              <a:ea typeface="MS PGothic" pitchFamily="34" charset="-128"/>
            </a:endParaRPr>
          </a:p>
        </p:txBody>
      </p:sp>
      <p:sp>
        <p:nvSpPr>
          <p:cNvPr id="41" name="Rectangle 15"/>
          <p:cNvSpPr>
            <a:spLocks noChangeArrowheads="1"/>
          </p:cNvSpPr>
          <p:nvPr/>
        </p:nvSpPr>
        <p:spPr bwMode="gray">
          <a:xfrm>
            <a:off x="128765" y="5974671"/>
            <a:ext cx="936000" cy="504000"/>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defTabSz="913526">
              <a:buClr>
                <a:schemeClr val="tx2"/>
              </a:buClr>
            </a:pPr>
            <a:r>
              <a:rPr lang="en-ZA" sz="1000" b="1" smtClean="0">
                <a:solidFill>
                  <a:schemeClr val="bg1"/>
                </a:solidFill>
                <a:ea typeface="MS PGothic" pitchFamily="34" charset="-128"/>
              </a:rPr>
              <a:t>IRP</a:t>
            </a:r>
          </a:p>
          <a:p>
            <a:pPr defTabSz="913526">
              <a:buClr>
                <a:schemeClr val="tx2"/>
              </a:buClr>
            </a:pPr>
            <a:r>
              <a:rPr lang="en-ZA" sz="1000" i="1" smtClean="0">
                <a:solidFill>
                  <a:schemeClr val="bg1"/>
                </a:solidFill>
                <a:ea typeface="MS PGothic" pitchFamily="34" charset="-128"/>
              </a:rPr>
              <a:t>DoE</a:t>
            </a:r>
            <a:endParaRPr lang="en-ZA" sz="1000" i="1">
              <a:solidFill>
                <a:schemeClr val="bg1"/>
              </a:solidFill>
              <a:ea typeface="MS PGothic" pitchFamily="34" charset="-128"/>
            </a:endParaRPr>
          </a:p>
        </p:txBody>
      </p:sp>
      <p:sp>
        <p:nvSpPr>
          <p:cNvPr id="42" name="Rectangle 34"/>
          <p:cNvSpPr>
            <a:spLocks noChangeArrowheads="1"/>
          </p:cNvSpPr>
          <p:nvPr>
            <p:custDataLst>
              <p:tags r:id="rId17"/>
            </p:custDataLst>
          </p:nvPr>
        </p:nvSpPr>
        <p:spPr bwMode="gray">
          <a:xfrm>
            <a:off x="739652" y="5850237"/>
            <a:ext cx="8267666" cy="43733"/>
          </a:xfrm>
          <a:prstGeom prst="rect">
            <a:avLst/>
          </a:prstGeom>
          <a:gradFill rotWithShape="1">
            <a:gsLst>
              <a:gs pos="0">
                <a:schemeClr val="accent2"/>
              </a:gs>
              <a:gs pos="100000">
                <a:schemeClr val="bg1"/>
              </a:gs>
            </a:gsLst>
            <a:lin ang="0" scaled="1"/>
          </a:gradFill>
          <a:ln w="9525">
            <a:noFill/>
            <a:miter lim="800000"/>
            <a:headEnd/>
            <a:tailEnd/>
          </a:ln>
          <a:effectLst/>
        </p:spPr>
        <p:txBody>
          <a:bodyPr wrap="none" lIns="93296" tIns="46648" rIns="93296" bIns="46648" anchor="ctr"/>
          <a:lstStyle/>
          <a:p>
            <a:endParaRPr lang="en-ZA"/>
          </a:p>
        </p:txBody>
      </p:sp>
      <p:sp>
        <p:nvSpPr>
          <p:cNvPr id="31" name="Oval 44"/>
          <p:cNvSpPr>
            <a:spLocks noChangeArrowheads="1"/>
          </p:cNvSpPr>
          <p:nvPr>
            <p:custDataLst>
              <p:tags r:id="rId18"/>
            </p:custDataLst>
          </p:nvPr>
        </p:nvSpPr>
        <p:spPr bwMode="auto">
          <a:xfrm>
            <a:off x="27296" y="1360530"/>
            <a:ext cx="180000" cy="180000"/>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800" b="1" smtClean="0">
                <a:solidFill>
                  <a:schemeClr val="tx1"/>
                </a:solidFill>
              </a:rPr>
              <a:t>1</a:t>
            </a:r>
            <a:endParaRPr lang="en-ZA" sz="800" b="1">
              <a:solidFill>
                <a:schemeClr val="tx1"/>
              </a:solidFill>
            </a:endParaRPr>
          </a:p>
        </p:txBody>
      </p:sp>
      <p:sp>
        <p:nvSpPr>
          <p:cNvPr id="32" name="Oval 44"/>
          <p:cNvSpPr>
            <a:spLocks noChangeArrowheads="1"/>
          </p:cNvSpPr>
          <p:nvPr>
            <p:custDataLst>
              <p:tags r:id="rId19"/>
            </p:custDataLst>
          </p:nvPr>
        </p:nvSpPr>
        <p:spPr bwMode="auto">
          <a:xfrm>
            <a:off x="27296" y="3055128"/>
            <a:ext cx="180000" cy="180000"/>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800" b="1" smtClean="0">
                <a:solidFill>
                  <a:schemeClr val="tx1"/>
                </a:solidFill>
              </a:rPr>
              <a:t>2</a:t>
            </a:r>
            <a:endParaRPr lang="en-ZA" sz="800" b="1">
              <a:solidFill>
                <a:schemeClr val="tx1"/>
              </a:solidFill>
            </a:endParaRPr>
          </a:p>
        </p:txBody>
      </p:sp>
      <p:sp>
        <p:nvSpPr>
          <p:cNvPr id="33" name="Oval 44"/>
          <p:cNvSpPr>
            <a:spLocks noChangeArrowheads="1"/>
          </p:cNvSpPr>
          <p:nvPr>
            <p:custDataLst>
              <p:tags r:id="rId20"/>
            </p:custDataLst>
          </p:nvPr>
        </p:nvSpPr>
        <p:spPr bwMode="auto">
          <a:xfrm>
            <a:off x="27296" y="4040041"/>
            <a:ext cx="180000" cy="180000"/>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800" b="1" smtClean="0">
                <a:solidFill>
                  <a:schemeClr val="tx1"/>
                </a:solidFill>
              </a:rPr>
              <a:t>3</a:t>
            </a:r>
            <a:endParaRPr lang="en-ZA" sz="800" b="1">
              <a:solidFill>
                <a:schemeClr val="tx1"/>
              </a:solidFill>
            </a:endParaRPr>
          </a:p>
        </p:txBody>
      </p:sp>
      <p:sp>
        <p:nvSpPr>
          <p:cNvPr id="43" name="Oval 44"/>
          <p:cNvSpPr>
            <a:spLocks noChangeArrowheads="1"/>
          </p:cNvSpPr>
          <p:nvPr>
            <p:custDataLst>
              <p:tags r:id="rId21"/>
            </p:custDataLst>
          </p:nvPr>
        </p:nvSpPr>
        <p:spPr bwMode="auto">
          <a:xfrm>
            <a:off x="27296" y="5118215"/>
            <a:ext cx="180000" cy="180000"/>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800" b="1" smtClean="0">
                <a:solidFill>
                  <a:schemeClr val="tx1"/>
                </a:solidFill>
              </a:rPr>
              <a:t>4</a:t>
            </a:r>
            <a:endParaRPr lang="en-ZA" sz="800" b="1">
              <a:solidFill>
                <a:schemeClr val="tx1"/>
              </a:solidFill>
            </a:endParaRPr>
          </a:p>
        </p:txBody>
      </p:sp>
      <p:sp>
        <p:nvSpPr>
          <p:cNvPr id="44" name="Oval 44"/>
          <p:cNvSpPr>
            <a:spLocks noChangeArrowheads="1"/>
          </p:cNvSpPr>
          <p:nvPr>
            <p:custDataLst>
              <p:tags r:id="rId22"/>
            </p:custDataLst>
          </p:nvPr>
        </p:nvSpPr>
        <p:spPr bwMode="auto">
          <a:xfrm>
            <a:off x="27296" y="5923432"/>
            <a:ext cx="180000" cy="180000"/>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800" b="1" smtClean="0">
                <a:solidFill>
                  <a:schemeClr val="tx1"/>
                </a:solidFill>
              </a:rPr>
              <a:t>5</a:t>
            </a:r>
            <a:endParaRPr lang="en-ZA" sz="800" b="1">
              <a:solidFill>
                <a:schemeClr val="tx1"/>
              </a:solidFill>
            </a:endParaRPr>
          </a:p>
        </p:txBody>
      </p:sp>
    </p:spTree>
    <p:custDataLst>
      <p:tags r:id="rId1"/>
    </p:custDataLst>
    <p:extLst>
      <p:ext uri="{BB962C8B-B14F-4D97-AF65-F5344CB8AC3E}">
        <p14:creationId xmlns:p14="http://schemas.microsoft.com/office/powerpoint/2010/main" val="77665574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55600"/>
            <a:r>
              <a:rPr lang="en-ZA" smtClean="0"/>
              <a:t>New Growth Path</a:t>
            </a:r>
            <a:endParaRPr lang="en-ZA"/>
          </a:p>
        </p:txBody>
      </p:sp>
      <p:sp>
        <p:nvSpPr>
          <p:cNvPr id="3" name="Slide Number Placeholder 2"/>
          <p:cNvSpPr>
            <a:spLocks noGrp="1"/>
          </p:cNvSpPr>
          <p:nvPr>
            <p:ph type="sldNum" sz="quarter" idx="10"/>
          </p:nvPr>
        </p:nvSpPr>
        <p:spPr/>
        <p:txBody>
          <a:bodyPr/>
          <a:lstStyle/>
          <a:p>
            <a:pPr>
              <a:defRPr/>
            </a:pPr>
            <a:fld id="{0DFA0F16-C053-4308-8A3F-13F724CC5374}" type="slidenum">
              <a:rPr lang="en-ZA" smtClean="0"/>
              <a:pPr>
                <a:defRPr/>
              </a:pPr>
              <a:t>11</a:t>
            </a:fld>
            <a:endParaRPr lang="en-ZA"/>
          </a:p>
        </p:txBody>
      </p:sp>
      <p:sp>
        <p:nvSpPr>
          <p:cNvPr id="4" name="Rectangle 3"/>
          <p:cNvSpPr>
            <a:spLocks noChangeArrowheads="1"/>
          </p:cNvSpPr>
          <p:nvPr>
            <p:custDataLst>
              <p:tags r:id="rId1"/>
            </p:custDataLst>
          </p:nvPr>
        </p:nvSpPr>
        <p:spPr bwMode="auto">
          <a:xfrm>
            <a:off x="142847" y="1263752"/>
            <a:ext cx="928694" cy="5214974"/>
          </a:xfrm>
          <a:prstGeom prst="rect">
            <a:avLst/>
          </a:prstGeom>
          <a:solidFill>
            <a:schemeClr val="accent2">
              <a:lumMod val="50000"/>
            </a:schemeClr>
          </a:solidFill>
          <a:ln w="9525">
            <a:noFill/>
            <a:miter lim="800000"/>
            <a:headEnd/>
            <a:tailEnd/>
          </a:ln>
          <a:effectLst/>
        </p:spPr>
        <p:txBody>
          <a:bodyPr/>
          <a:lstStyle/>
          <a:p>
            <a:pPr marL="1588" lvl="1" fontAlgn="base">
              <a:spcBef>
                <a:spcPct val="40000"/>
              </a:spcBef>
              <a:spcAft>
                <a:spcPct val="0"/>
              </a:spcAft>
            </a:pPr>
            <a:endParaRPr lang="en-ZA" sz="1200">
              <a:solidFill>
                <a:srgbClr val="000000"/>
              </a:solidFill>
              <a:ea typeface="MS PGothic" charset="-128"/>
            </a:endParaRPr>
          </a:p>
        </p:txBody>
      </p:sp>
      <p:sp>
        <p:nvSpPr>
          <p:cNvPr id="5" name="Line 9"/>
          <p:cNvSpPr>
            <a:spLocks noChangeShapeType="1"/>
          </p:cNvSpPr>
          <p:nvPr>
            <p:custDataLst>
              <p:tags r:id="rId2"/>
            </p:custDataLst>
          </p:nvPr>
        </p:nvSpPr>
        <p:spPr bwMode="auto">
          <a:xfrm>
            <a:off x="2100280" y="1285427"/>
            <a:ext cx="68400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6" name="Text Box 10"/>
          <p:cNvSpPr txBox="1">
            <a:spLocks noChangeArrowheads="1"/>
          </p:cNvSpPr>
          <p:nvPr>
            <p:custDataLst>
              <p:tags r:id="rId3"/>
            </p:custDataLst>
          </p:nvPr>
        </p:nvSpPr>
        <p:spPr bwMode="auto">
          <a:xfrm>
            <a:off x="2100280" y="1004440"/>
            <a:ext cx="1108294" cy="279180"/>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ZA" sz="1200" b="1" smtClean="0">
                <a:solidFill>
                  <a:srgbClr val="000000"/>
                </a:solidFill>
                <a:ea typeface="MS PGothic" charset="-128"/>
              </a:rPr>
              <a:t>Description </a:t>
            </a:r>
            <a:endParaRPr lang="en-ZA" sz="1200" b="1">
              <a:solidFill>
                <a:srgbClr val="000000"/>
              </a:solidFill>
              <a:ea typeface="MS PGothic" charset="-128"/>
            </a:endParaRPr>
          </a:p>
        </p:txBody>
      </p:sp>
      <p:sp>
        <p:nvSpPr>
          <p:cNvPr id="7" name="Rectangle 6"/>
          <p:cNvSpPr>
            <a:spLocks noChangeArrowheads="1"/>
          </p:cNvSpPr>
          <p:nvPr>
            <p:custDataLst>
              <p:tags r:id="rId4"/>
            </p:custDataLst>
          </p:nvPr>
        </p:nvSpPr>
        <p:spPr bwMode="auto">
          <a:xfrm>
            <a:off x="357159" y="1437826"/>
            <a:ext cx="1357322" cy="719138"/>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marL="1588" lvl="1" algn="ctr" defTabSz="913526">
              <a:buClr>
                <a:schemeClr val="tx2"/>
              </a:buClr>
            </a:pPr>
            <a:r>
              <a:rPr lang="en-ZA" sz="1200" b="1" smtClean="0">
                <a:solidFill>
                  <a:schemeClr val="bg1"/>
                </a:solidFill>
                <a:ea typeface="MS PGothic" pitchFamily="34" charset="-128"/>
              </a:rPr>
              <a:t>New Growth Plan</a:t>
            </a:r>
          </a:p>
          <a:p>
            <a:pPr marL="1588" lvl="1" algn="ctr" defTabSz="913526">
              <a:buClr>
                <a:schemeClr val="tx2"/>
              </a:buClr>
            </a:pPr>
            <a:r>
              <a:rPr lang="en-ZA" sz="1200" b="1" smtClean="0">
                <a:solidFill>
                  <a:schemeClr val="bg1"/>
                </a:solidFill>
                <a:ea typeface="MS PGothic" pitchFamily="34" charset="-128"/>
              </a:rPr>
              <a:t>(Presidency) </a:t>
            </a:r>
            <a:endParaRPr lang="en-ZA" sz="1200" b="1">
              <a:solidFill>
                <a:schemeClr val="bg1"/>
              </a:solidFill>
              <a:ea typeface="MS PGothic" pitchFamily="34" charset="-128"/>
            </a:endParaRPr>
          </a:p>
        </p:txBody>
      </p:sp>
      <p:sp>
        <p:nvSpPr>
          <p:cNvPr id="8" name="Rectangle 7"/>
          <p:cNvSpPr/>
          <p:nvPr/>
        </p:nvSpPr>
        <p:spPr>
          <a:xfrm>
            <a:off x="2100280" y="1314996"/>
            <a:ext cx="6840000" cy="5170646"/>
          </a:xfrm>
          <a:prstGeom prst="rect">
            <a:avLst/>
          </a:prstGeom>
        </p:spPr>
        <p:txBody>
          <a:bodyPr wrap="square">
            <a:spAutoFit/>
          </a:bodyPr>
          <a:lstStyle/>
          <a:p>
            <a:pPr marL="95250" indent="-95250" algn="just" fontAlgn="base">
              <a:spcBef>
                <a:spcPct val="0"/>
              </a:spcBef>
              <a:spcAft>
                <a:spcPct val="0"/>
              </a:spcAft>
              <a:buFont typeface="Arial" pitchFamily="34" charset="0"/>
              <a:buChar char="•"/>
            </a:pPr>
            <a:r>
              <a:rPr lang="en-ZA" sz="1000" b="1" smtClean="0">
                <a:solidFill>
                  <a:schemeClr val="tx1"/>
                </a:solidFill>
                <a:ea typeface="MS PGothic" charset="-128"/>
              </a:rPr>
              <a:t>Focus: </a:t>
            </a:r>
            <a:r>
              <a:rPr lang="en-ZA" sz="1000" smtClean="0">
                <a:solidFill>
                  <a:schemeClr val="tx1"/>
                </a:solidFill>
                <a:ea typeface="MS PGothic" charset="-128"/>
              </a:rPr>
              <a:t>Job Creation through:</a:t>
            </a:r>
          </a:p>
          <a:p>
            <a:pPr marL="552450" lvl="1" indent="-95250" algn="just">
              <a:buFont typeface="Arial" pitchFamily="34" charset="0"/>
              <a:buChar char="•"/>
            </a:pPr>
            <a:r>
              <a:rPr lang="en-ZA" sz="1000" smtClean="0">
                <a:solidFill>
                  <a:schemeClr val="tx1"/>
                </a:solidFill>
                <a:ea typeface="MS PGothic" charset="-128"/>
              </a:rPr>
              <a:t>accelerating employment creation primarily through direct employment schemes, targeted subsidies and/or a more</a:t>
            </a:r>
          </a:p>
          <a:p>
            <a:pPr marL="552450" lvl="1" indent="-95250" algn="just">
              <a:buFont typeface="Arial" pitchFamily="34" charset="0"/>
              <a:buChar char="•"/>
            </a:pPr>
            <a:r>
              <a:rPr lang="en-ZA" sz="1000" smtClean="0">
                <a:solidFill>
                  <a:schemeClr val="tx1"/>
                </a:solidFill>
                <a:ea typeface="MS PGothic" charset="-128"/>
              </a:rPr>
              <a:t>expansionary macroeconomic package.</a:t>
            </a:r>
          </a:p>
          <a:p>
            <a:pPr marL="552450" lvl="1" indent="-95250" algn="just">
              <a:buFont typeface="Arial" pitchFamily="34" charset="0"/>
              <a:buChar char="•"/>
            </a:pPr>
            <a:r>
              <a:rPr lang="en-ZA" sz="1000" smtClean="0">
                <a:solidFill>
                  <a:schemeClr val="tx1"/>
                </a:solidFill>
                <a:ea typeface="MS PGothic" charset="-128"/>
              </a:rPr>
              <a:t>supporting labour-absorbing activities, especially in the agricultural value chain, light manufacturing and services, to generate large scale employment.</a:t>
            </a:r>
          </a:p>
          <a:p>
            <a:pPr marL="552450" lvl="1" indent="-95250" algn="just">
              <a:buFont typeface="Arial" pitchFamily="34" charset="0"/>
              <a:buChar char="•"/>
            </a:pPr>
            <a:r>
              <a:rPr lang="en-ZA" sz="1000" smtClean="0">
                <a:solidFill>
                  <a:schemeClr val="tx1"/>
                </a:solidFill>
                <a:ea typeface="MS PGothic" charset="-128"/>
              </a:rPr>
              <a:t>increasingly supporting knowledge- and capital-intensive sectors in order to remain competitive.</a:t>
            </a:r>
          </a:p>
          <a:p>
            <a:pPr marL="95250" indent="-95250" algn="just" fontAlgn="base">
              <a:spcBef>
                <a:spcPct val="0"/>
              </a:spcBef>
              <a:spcAft>
                <a:spcPct val="0"/>
              </a:spcAft>
              <a:buFont typeface="Arial" pitchFamily="34" charset="0"/>
              <a:buChar char="•"/>
            </a:pPr>
            <a:endParaRPr lang="en-ZA" sz="1000" smtClean="0">
              <a:solidFill>
                <a:schemeClr val="tx1"/>
              </a:solidFill>
              <a:ea typeface="MS PGothic" charset="-128"/>
            </a:endParaRPr>
          </a:p>
          <a:p>
            <a:pPr marL="95250" indent="-95250" algn="just" fontAlgn="base">
              <a:spcBef>
                <a:spcPct val="0"/>
              </a:spcBef>
              <a:spcAft>
                <a:spcPct val="0"/>
              </a:spcAft>
              <a:buFont typeface="Arial" pitchFamily="34" charset="0"/>
              <a:buChar char="•"/>
            </a:pPr>
            <a:r>
              <a:rPr lang="en-ZA" sz="1000" b="1" smtClean="0">
                <a:solidFill>
                  <a:schemeClr val="tx1"/>
                </a:solidFill>
                <a:ea typeface="MS PGothic" charset="-128"/>
              </a:rPr>
              <a:t>Focus: </a:t>
            </a:r>
            <a:r>
              <a:rPr lang="en-ZA" sz="1000" smtClean="0">
                <a:solidFill>
                  <a:schemeClr val="tx1"/>
                </a:solidFill>
                <a:ea typeface="MS PGothic" charset="-128"/>
              </a:rPr>
              <a:t>Deeping the domestic and regional market by growing employment, increasing incomes and undertaking other measures to improve equity and income distribution, and to widen the market for South African goods and services through a stronger focus on exports to the region and other rapidly growing economies.</a:t>
            </a:r>
          </a:p>
          <a:p>
            <a:pPr marL="95250" indent="-95250" algn="just" fontAlgn="base">
              <a:spcBef>
                <a:spcPct val="0"/>
              </a:spcBef>
              <a:spcAft>
                <a:spcPct val="0"/>
              </a:spcAft>
              <a:buFont typeface="Arial" pitchFamily="34" charset="0"/>
              <a:buChar char="•"/>
            </a:pPr>
            <a:endParaRPr lang="en-ZA" sz="1000" smtClean="0">
              <a:solidFill>
                <a:schemeClr val="tx1"/>
              </a:solidFill>
              <a:latin typeface="Times New Roman" pitchFamily="18" charset="0"/>
              <a:ea typeface="MS PGothic" charset="-128"/>
            </a:endParaRPr>
          </a:p>
          <a:p>
            <a:pPr marL="95250" indent="-95250" algn="just" fontAlgn="base">
              <a:spcBef>
                <a:spcPct val="0"/>
              </a:spcBef>
              <a:spcAft>
                <a:spcPct val="0"/>
              </a:spcAft>
              <a:buFont typeface="Arial" pitchFamily="34" charset="0"/>
              <a:buChar char="•"/>
            </a:pPr>
            <a:r>
              <a:rPr lang="en-ZA" sz="1000" b="1" smtClean="0">
                <a:solidFill>
                  <a:schemeClr val="tx1"/>
                </a:solidFill>
                <a:ea typeface="MS PGothic" charset="-128"/>
                <a:cs typeface="Tahoma" pitchFamily="34" charset="0"/>
              </a:rPr>
              <a:t>Focus: </a:t>
            </a:r>
            <a:r>
              <a:rPr lang="en-ZA" sz="1000" smtClean="0">
                <a:solidFill>
                  <a:schemeClr val="tx1"/>
                </a:solidFill>
                <a:ea typeface="MS PGothic" charset="-128"/>
                <a:cs typeface="Tahoma" pitchFamily="34" charset="0"/>
              </a:rPr>
              <a:t>Developmental state to transform towards a more equitable, decent work-generating and green economy, leveraging its resource and regulatory capacity, to align market outcomes with development needs though identified economic challenges and innovative solutions. Accordingly, </a:t>
            </a:r>
            <a:r>
              <a:rPr lang="en-ZA" sz="1000" i="1" smtClean="0">
                <a:solidFill>
                  <a:schemeClr val="tx1"/>
                </a:solidFill>
                <a:ea typeface="MS PGothic" charset="-128"/>
                <a:cs typeface="Tahoma" pitchFamily="34" charset="0"/>
              </a:rPr>
              <a:t>the document mentions re-orientation of the state agencies including the SOE's to achieve the development goals.</a:t>
            </a:r>
          </a:p>
          <a:p>
            <a:pPr marL="95250" indent="-95250" algn="just" fontAlgn="base">
              <a:spcBef>
                <a:spcPct val="0"/>
              </a:spcBef>
              <a:spcAft>
                <a:spcPct val="0"/>
              </a:spcAft>
            </a:pPr>
            <a:endParaRPr lang="en-ZA" sz="1000" smtClean="0">
              <a:solidFill>
                <a:schemeClr val="tx1"/>
              </a:solidFill>
              <a:ea typeface="MS PGothic" charset="-128"/>
            </a:endParaRPr>
          </a:p>
          <a:p>
            <a:pPr marL="95250" indent="-95250" algn="just" fontAlgn="base">
              <a:spcBef>
                <a:spcPct val="0"/>
              </a:spcBef>
              <a:spcAft>
                <a:spcPct val="0"/>
              </a:spcAft>
              <a:buFont typeface="Arial" pitchFamily="34" charset="0"/>
              <a:buChar char="•"/>
            </a:pPr>
            <a:r>
              <a:rPr lang="en-ZA" sz="1000" b="1" smtClean="0">
                <a:solidFill>
                  <a:schemeClr val="tx1"/>
                </a:solidFill>
                <a:ea typeface="MS PGothic" charset="-128"/>
              </a:rPr>
              <a:t>Growth path areas include</a:t>
            </a:r>
          </a:p>
          <a:p>
            <a:pPr marL="552450" lvl="1" indent="-95250" algn="just">
              <a:buFont typeface="Arial" pitchFamily="34" charset="0"/>
              <a:buChar char="•"/>
            </a:pPr>
            <a:r>
              <a:rPr lang="en-ZA" sz="1000" smtClean="0">
                <a:solidFill>
                  <a:schemeClr val="tx1"/>
                </a:solidFill>
                <a:ea typeface="MS PGothic" charset="-128"/>
              </a:rPr>
              <a:t>Strengthening competition policy</a:t>
            </a:r>
          </a:p>
          <a:p>
            <a:pPr marL="552450" lvl="1" indent="-95250" algn="just">
              <a:buFont typeface="Arial" pitchFamily="34" charset="0"/>
              <a:buChar char="•"/>
            </a:pPr>
            <a:r>
              <a:rPr lang="en-ZA" sz="1000" smtClean="0">
                <a:solidFill>
                  <a:schemeClr val="tx1"/>
                </a:solidFill>
                <a:ea typeface="MS PGothic" charset="-128"/>
              </a:rPr>
              <a:t>Procurement reform to support local procurement</a:t>
            </a:r>
          </a:p>
          <a:p>
            <a:pPr marL="552450" lvl="1" indent="-95250" algn="just">
              <a:buFont typeface="Arial" pitchFamily="34" charset="0"/>
              <a:buChar char="•"/>
            </a:pPr>
            <a:r>
              <a:rPr lang="en-ZA" sz="1000" smtClean="0">
                <a:solidFill>
                  <a:schemeClr val="tx1"/>
                </a:solidFill>
                <a:ea typeface="MS PGothic" charset="-128"/>
              </a:rPr>
              <a:t>Reform of broad-based BEE to support employment creation and broad-based equity and ensure alignment across all economic sectors</a:t>
            </a:r>
          </a:p>
          <a:p>
            <a:pPr marL="552450" lvl="1" indent="-95250" algn="just">
              <a:buFont typeface="Arial" pitchFamily="34" charset="0"/>
              <a:buChar char="•"/>
            </a:pPr>
            <a:r>
              <a:rPr lang="en-ZA" sz="1000" smtClean="0">
                <a:solidFill>
                  <a:schemeClr val="tx1"/>
                </a:solidFill>
                <a:ea typeface="MS PGothic" charset="-128"/>
              </a:rPr>
              <a:t>Stepping up skills development, including through reform of the SETA system and the National Skills Development Strategy</a:t>
            </a:r>
          </a:p>
          <a:p>
            <a:pPr marL="552450" lvl="1" indent="-95250" algn="just">
              <a:buFont typeface="Arial" pitchFamily="34" charset="0"/>
              <a:buChar char="•"/>
            </a:pPr>
            <a:r>
              <a:rPr lang="en-ZA" sz="1000" smtClean="0">
                <a:solidFill>
                  <a:schemeClr val="tx1"/>
                </a:solidFill>
                <a:ea typeface="MS PGothic" charset="-128"/>
              </a:rPr>
              <a:t>African regional development</a:t>
            </a:r>
          </a:p>
          <a:p>
            <a:pPr marL="552450" lvl="1" indent="-95250" algn="just">
              <a:buFont typeface="Arial" pitchFamily="34" charset="0"/>
              <a:buChar char="•"/>
            </a:pPr>
            <a:r>
              <a:rPr lang="en-ZA" sz="1000" smtClean="0">
                <a:solidFill>
                  <a:schemeClr val="tx1"/>
                </a:solidFill>
                <a:ea typeface="MS PGothic" charset="-128"/>
              </a:rPr>
              <a:t>Tourism</a:t>
            </a:r>
          </a:p>
          <a:p>
            <a:pPr marL="552450" lvl="1" indent="-95250" algn="just">
              <a:buFont typeface="Arial" pitchFamily="34" charset="0"/>
              <a:buChar char="•"/>
            </a:pPr>
            <a:r>
              <a:rPr lang="en-ZA" sz="1000" smtClean="0">
                <a:solidFill>
                  <a:schemeClr val="tx1"/>
                </a:solidFill>
                <a:ea typeface="MS PGothic" charset="-128"/>
              </a:rPr>
              <a:t>Creation of employment through agriculture, agro-processing and rural development</a:t>
            </a:r>
          </a:p>
          <a:p>
            <a:pPr marL="552450" lvl="1" indent="-95250" algn="just">
              <a:buFont typeface="Arial" pitchFamily="34" charset="0"/>
              <a:buChar char="•"/>
            </a:pPr>
            <a:r>
              <a:rPr lang="en-ZA" sz="1000" smtClean="0">
                <a:solidFill>
                  <a:schemeClr val="tx1"/>
                </a:solidFill>
                <a:ea typeface="MS PGothic" charset="-128"/>
              </a:rPr>
              <a:t>Strategy for the green economy</a:t>
            </a:r>
          </a:p>
          <a:p>
            <a:pPr marL="552450" lvl="1" indent="-95250" algn="just">
              <a:buFont typeface="Arial" pitchFamily="34" charset="0"/>
              <a:buChar char="•"/>
            </a:pPr>
            <a:r>
              <a:rPr lang="en-ZA" sz="1000" smtClean="0">
                <a:solidFill>
                  <a:schemeClr val="tx1"/>
                </a:solidFill>
                <a:ea typeface="MS PGothic" charset="-128"/>
              </a:rPr>
              <a:t>Reducing cost drivers across the economy</a:t>
            </a:r>
          </a:p>
          <a:p>
            <a:pPr marL="552450" lvl="1" indent="-95250" algn="just">
              <a:buFont typeface="Arial" pitchFamily="34" charset="0"/>
              <a:buChar char="•"/>
            </a:pPr>
            <a:r>
              <a:rPr lang="en-ZA" sz="1000" smtClean="0">
                <a:solidFill>
                  <a:schemeClr val="tx1"/>
                </a:solidFill>
                <a:ea typeface="MS PGothic" charset="-128"/>
              </a:rPr>
              <a:t>Long-run perspective on mining development, including directions for infrastructure and skills</a:t>
            </a:r>
          </a:p>
          <a:p>
            <a:pPr marL="552450" lvl="1" indent="-95250" algn="just">
              <a:buFont typeface="Arial" pitchFamily="34" charset="0"/>
              <a:buChar char="•"/>
            </a:pPr>
            <a:r>
              <a:rPr lang="en-ZA" sz="1000" smtClean="0">
                <a:solidFill>
                  <a:schemeClr val="tx1"/>
                </a:solidFill>
                <a:ea typeface="MS PGothic" charset="-128"/>
              </a:rPr>
              <a:t>Youth employment</a:t>
            </a:r>
          </a:p>
          <a:p>
            <a:pPr marL="552450" lvl="1" indent="-95250" algn="just">
              <a:buFont typeface="Arial" pitchFamily="34" charset="0"/>
              <a:buChar char="•"/>
            </a:pPr>
            <a:r>
              <a:rPr lang="en-ZA" sz="1000" smtClean="0">
                <a:solidFill>
                  <a:schemeClr val="tx1"/>
                </a:solidFill>
                <a:ea typeface="MS PGothic" charset="-128"/>
              </a:rPr>
              <a:t>Spatial development within South Africa.</a:t>
            </a:r>
          </a:p>
          <a:p>
            <a:pPr marL="552450" lvl="1" indent="-95250" algn="just">
              <a:buFont typeface="Arial" pitchFamily="34" charset="0"/>
              <a:buChar char="•"/>
            </a:pPr>
            <a:r>
              <a:rPr lang="en-ZA" sz="1000" smtClean="0">
                <a:solidFill>
                  <a:schemeClr val="tx1"/>
                </a:solidFill>
                <a:ea typeface="MS PGothic" charset="-128"/>
              </a:rPr>
              <a:t>Greater focus on Enterprise Development.</a:t>
            </a:r>
            <a:endParaRPr lang="en-ZA" sz="1000">
              <a:solidFill>
                <a:schemeClr val="tx1"/>
              </a:solidFill>
              <a:ea typeface="MS PGothic" charset="-128"/>
            </a:endParaRPr>
          </a:p>
        </p:txBody>
      </p:sp>
      <p:sp>
        <p:nvSpPr>
          <p:cNvPr id="9" name="AutoShape 7"/>
          <p:cNvSpPr>
            <a:spLocks noChangeArrowheads="1"/>
          </p:cNvSpPr>
          <p:nvPr/>
        </p:nvSpPr>
        <p:spPr bwMode="auto">
          <a:xfrm rot="5400000">
            <a:off x="1527191" y="1725167"/>
            <a:ext cx="719138" cy="144462"/>
          </a:xfrm>
          <a:prstGeom prst="triangle">
            <a:avLst>
              <a:gd name="adj" fmla="val 50000"/>
            </a:avLst>
          </a:prstGeom>
          <a:solidFill>
            <a:schemeClr val="tx1">
              <a:lumMod val="75000"/>
            </a:schemeClr>
          </a:solidFill>
          <a:ln w="9525">
            <a:noFill/>
            <a:miter lim="800000"/>
            <a:headEnd/>
            <a:tailEnd/>
          </a:ln>
          <a:effectLst/>
        </p:spPr>
        <p:txBody>
          <a:bodyPr rot="10800000" vert="eaVert" wrap="none" lIns="90000" tIns="46800" rIns="90000" bIns="46800" anchor="ctr"/>
          <a:lstStyle/>
          <a:p>
            <a:pPr algn="ct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10" name="Oval 44"/>
          <p:cNvSpPr>
            <a:spLocks noChangeArrowheads="1"/>
          </p:cNvSpPr>
          <p:nvPr>
            <p:custDataLst>
              <p:tags r:id="rId5"/>
            </p:custDataLst>
          </p:nvPr>
        </p:nvSpPr>
        <p:spPr bwMode="auto">
          <a:xfrm>
            <a:off x="170128" y="293415"/>
            <a:ext cx="314325" cy="314325"/>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2000" b="1" smtClean="0">
                <a:solidFill>
                  <a:schemeClr val="tx1"/>
                </a:solidFill>
              </a:rPr>
              <a:t>1</a:t>
            </a:r>
            <a:endParaRPr lang="en-ZA" sz="2000" b="1">
              <a:solidFill>
                <a:schemeClr val="tx1"/>
              </a:solidFill>
            </a:endParaRPr>
          </a:p>
        </p:txBody>
      </p:sp>
      <p:sp>
        <p:nvSpPr>
          <p:cNvPr id="11" name="McK 4. Source"/>
          <p:cNvSpPr>
            <a:spLocks noChangeArrowheads="1"/>
          </p:cNvSpPr>
          <p:nvPr>
            <p:custDataLst>
              <p:tags r:id="rId6"/>
            </p:custDataLst>
          </p:nvPr>
        </p:nvSpPr>
        <p:spPr bwMode="gray">
          <a:xfrm>
            <a:off x="272960" y="6626225"/>
            <a:ext cx="6985000" cy="152400"/>
          </a:xfrm>
          <a:prstGeom prst="rect">
            <a:avLst/>
          </a:prstGeom>
          <a:noFill/>
          <a:ln w="9525" algn="ctr">
            <a:noFill/>
            <a:miter lim="800000"/>
            <a:headEnd/>
            <a:tailEnd/>
          </a:ln>
        </p:spPr>
        <p:txBody>
          <a:bodyPr lIns="0" tIns="0" rIns="0" bIns="0"/>
          <a:lstStyle/>
          <a:p>
            <a:pPr marL="609600" indent="-609600" defTabSz="895350">
              <a:tabLst>
                <a:tab pos="612775" algn="l"/>
              </a:tabLst>
            </a:pPr>
            <a:r>
              <a:rPr lang="en-ZA" sz="1000" smtClean="0">
                <a:solidFill>
                  <a:schemeClr val="tx1"/>
                </a:solidFill>
              </a:rPr>
              <a:t>SOURCE: New Growth Path</a:t>
            </a:r>
            <a:endParaRPr lang="en-ZA" sz="10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55600"/>
            <a:r>
              <a:rPr lang="en-ZA" smtClean="0"/>
              <a:t>Industrial Policy Action Plan 2 2011/12 – 13/14</a:t>
            </a:r>
            <a:endParaRPr lang="en-ZA"/>
          </a:p>
        </p:txBody>
      </p:sp>
      <p:sp>
        <p:nvSpPr>
          <p:cNvPr id="3" name="Slide Number Placeholder 2"/>
          <p:cNvSpPr>
            <a:spLocks noGrp="1"/>
          </p:cNvSpPr>
          <p:nvPr>
            <p:ph type="sldNum" sz="quarter" idx="10"/>
          </p:nvPr>
        </p:nvSpPr>
        <p:spPr/>
        <p:txBody>
          <a:bodyPr/>
          <a:lstStyle/>
          <a:p>
            <a:pPr>
              <a:defRPr/>
            </a:pPr>
            <a:fld id="{0DFA0F16-C053-4308-8A3F-13F724CC5374}" type="slidenum">
              <a:rPr lang="en-ZA" smtClean="0"/>
              <a:pPr>
                <a:defRPr/>
              </a:pPr>
              <a:t>12</a:t>
            </a:fld>
            <a:endParaRPr lang="en-ZA"/>
          </a:p>
        </p:txBody>
      </p:sp>
      <p:sp>
        <p:nvSpPr>
          <p:cNvPr id="4" name="Rectangle 3"/>
          <p:cNvSpPr>
            <a:spLocks noChangeArrowheads="1"/>
          </p:cNvSpPr>
          <p:nvPr>
            <p:custDataLst>
              <p:tags r:id="rId1"/>
            </p:custDataLst>
          </p:nvPr>
        </p:nvSpPr>
        <p:spPr bwMode="auto">
          <a:xfrm>
            <a:off x="142847" y="1263752"/>
            <a:ext cx="928694" cy="5214974"/>
          </a:xfrm>
          <a:prstGeom prst="rect">
            <a:avLst/>
          </a:prstGeom>
          <a:solidFill>
            <a:schemeClr val="accent2">
              <a:lumMod val="50000"/>
            </a:schemeClr>
          </a:solidFill>
          <a:ln w="9525">
            <a:noFill/>
            <a:miter lim="800000"/>
            <a:headEnd/>
            <a:tailEnd/>
          </a:ln>
          <a:effectLst/>
        </p:spPr>
        <p:txBody>
          <a:bodyPr/>
          <a:lstStyle/>
          <a:p>
            <a:pPr marL="1588" lvl="1" fontAlgn="base">
              <a:spcBef>
                <a:spcPct val="40000"/>
              </a:spcBef>
              <a:spcAft>
                <a:spcPct val="0"/>
              </a:spcAft>
            </a:pPr>
            <a:endParaRPr lang="en-ZA" sz="1200">
              <a:solidFill>
                <a:srgbClr val="000000"/>
              </a:solidFill>
              <a:ea typeface="MS PGothic" charset="-128"/>
            </a:endParaRPr>
          </a:p>
        </p:txBody>
      </p:sp>
      <p:sp>
        <p:nvSpPr>
          <p:cNvPr id="5" name="Line 9"/>
          <p:cNvSpPr>
            <a:spLocks noChangeShapeType="1"/>
          </p:cNvSpPr>
          <p:nvPr>
            <p:custDataLst>
              <p:tags r:id="rId2"/>
            </p:custDataLst>
          </p:nvPr>
        </p:nvSpPr>
        <p:spPr bwMode="auto">
          <a:xfrm>
            <a:off x="2100280" y="1285427"/>
            <a:ext cx="68400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6" name="Text Box 10"/>
          <p:cNvSpPr txBox="1">
            <a:spLocks noChangeArrowheads="1"/>
          </p:cNvSpPr>
          <p:nvPr>
            <p:custDataLst>
              <p:tags r:id="rId3"/>
            </p:custDataLst>
          </p:nvPr>
        </p:nvSpPr>
        <p:spPr bwMode="auto">
          <a:xfrm>
            <a:off x="2100280" y="1004440"/>
            <a:ext cx="1108294" cy="279180"/>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ZA" sz="1200" b="1" smtClean="0">
                <a:solidFill>
                  <a:srgbClr val="000000"/>
                </a:solidFill>
                <a:ea typeface="MS PGothic" charset="-128"/>
              </a:rPr>
              <a:t>Description </a:t>
            </a:r>
            <a:endParaRPr lang="en-ZA" sz="1200" b="1">
              <a:solidFill>
                <a:srgbClr val="000000"/>
              </a:solidFill>
              <a:ea typeface="MS PGothic" charset="-128"/>
            </a:endParaRPr>
          </a:p>
        </p:txBody>
      </p:sp>
      <p:sp>
        <p:nvSpPr>
          <p:cNvPr id="7" name="Rectangle 6"/>
          <p:cNvSpPr>
            <a:spLocks noChangeArrowheads="1"/>
          </p:cNvSpPr>
          <p:nvPr>
            <p:custDataLst>
              <p:tags r:id="rId4"/>
            </p:custDataLst>
          </p:nvPr>
        </p:nvSpPr>
        <p:spPr bwMode="auto">
          <a:xfrm>
            <a:off x="357159" y="1437826"/>
            <a:ext cx="1357322" cy="719138"/>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marL="1588" lvl="1" algn="ctr" defTabSz="913526">
              <a:buClr>
                <a:schemeClr val="tx2"/>
              </a:buClr>
            </a:pPr>
            <a:r>
              <a:rPr lang="en-ZA" sz="1200" b="1" smtClean="0">
                <a:solidFill>
                  <a:schemeClr val="bg1"/>
                </a:solidFill>
                <a:ea typeface="MS PGothic" pitchFamily="34" charset="-128"/>
              </a:rPr>
              <a:t>IPAP 2</a:t>
            </a:r>
          </a:p>
          <a:p>
            <a:pPr marL="1588" lvl="1" algn="ctr" defTabSz="913526">
              <a:buClr>
                <a:schemeClr val="tx2"/>
              </a:buClr>
            </a:pPr>
            <a:r>
              <a:rPr lang="en-ZA" sz="1200" b="1" smtClean="0">
                <a:solidFill>
                  <a:schemeClr val="bg1"/>
                </a:solidFill>
                <a:ea typeface="MS PGothic" pitchFamily="34" charset="-128"/>
              </a:rPr>
              <a:t>(the dti) </a:t>
            </a:r>
            <a:endParaRPr lang="en-ZA" sz="1200" b="1">
              <a:solidFill>
                <a:schemeClr val="bg1"/>
              </a:solidFill>
              <a:ea typeface="MS PGothic" pitchFamily="34" charset="-128"/>
            </a:endParaRPr>
          </a:p>
        </p:txBody>
      </p:sp>
      <p:sp>
        <p:nvSpPr>
          <p:cNvPr id="8" name="Rectangle 7"/>
          <p:cNvSpPr/>
          <p:nvPr/>
        </p:nvSpPr>
        <p:spPr>
          <a:xfrm>
            <a:off x="2100280" y="1314996"/>
            <a:ext cx="6840000" cy="5016758"/>
          </a:xfrm>
          <a:prstGeom prst="rect">
            <a:avLst/>
          </a:prstGeom>
        </p:spPr>
        <p:txBody>
          <a:bodyPr wrap="square">
            <a:spAutoFit/>
          </a:bodyPr>
          <a:lstStyle/>
          <a:p>
            <a:pPr marL="196850" lvl="1" indent="-195263" defTabSz="912813">
              <a:buClr>
                <a:schemeClr val="tx2"/>
              </a:buClr>
              <a:buSzPct val="125000"/>
              <a:buFontTx/>
              <a:buChar char="•"/>
            </a:pPr>
            <a:r>
              <a:rPr lang="en-ZA" sz="1000" b="1" smtClean="0">
                <a:solidFill>
                  <a:schemeClr val="tx1"/>
                </a:solidFill>
                <a:ea typeface="MS PGothic" charset="-128"/>
              </a:rPr>
              <a:t>Key Points: </a:t>
            </a:r>
          </a:p>
          <a:p>
            <a:pPr marL="654050" lvl="2" indent="-195263" defTabSz="912813">
              <a:buClr>
                <a:schemeClr val="tx2"/>
              </a:buClr>
              <a:buSzPct val="125000"/>
              <a:buFontTx/>
              <a:buChar char="•"/>
            </a:pPr>
            <a:r>
              <a:rPr lang="en-ZA" sz="1000" smtClean="0"/>
              <a:t>Encouragement of localisation and supplier development within SOE’s has lead to new policies, processes and systems and increased capacity-building to embed supplier procurement leverage more systematically.</a:t>
            </a:r>
          </a:p>
          <a:p>
            <a:pPr marL="654050" lvl="2" indent="-195263" defTabSz="912813">
              <a:buClr>
                <a:schemeClr val="tx2"/>
              </a:buClr>
              <a:buSzPct val="125000"/>
              <a:buFontTx/>
              <a:buChar char="•"/>
            </a:pPr>
            <a:r>
              <a:rPr lang="en-ZA" sz="1000" smtClean="0"/>
              <a:t>Important for the sector-specific training programmes (SETA &amp; NSF) and skills facilities to emerge directly from industry demands in relation to detailed Customised Sector Programmes.</a:t>
            </a:r>
          </a:p>
          <a:p>
            <a:pPr marL="654050" lvl="2" indent="-195263" defTabSz="912813">
              <a:buClr>
                <a:schemeClr val="tx2"/>
              </a:buClr>
              <a:buSzPct val="125000"/>
              <a:buFontTx/>
              <a:buChar char="•"/>
            </a:pPr>
            <a:r>
              <a:rPr lang="en-ZA" sz="1000" smtClean="0"/>
              <a:t>Champion the South African Renewables Initiative (SARi) aimed at drawing in international concessional funding to achieve greater critical mass of renewable energy generation hand-in-hand with localisation of manufacturing related to renewables.</a:t>
            </a:r>
          </a:p>
          <a:p>
            <a:pPr marL="196850" lvl="1" indent="-195263" defTabSz="912813">
              <a:buClr>
                <a:schemeClr val="tx2"/>
              </a:buClr>
              <a:buSzPct val="125000"/>
            </a:pPr>
            <a:endParaRPr lang="en-ZA" sz="1000" smtClean="0"/>
          </a:p>
          <a:p>
            <a:pPr marL="196850" lvl="1" indent="-195263" defTabSz="912813">
              <a:buClr>
                <a:schemeClr val="tx2"/>
              </a:buClr>
              <a:buSzPct val="125000"/>
              <a:buFontTx/>
              <a:buChar char="•"/>
            </a:pPr>
            <a:r>
              <a:rPr lang="en-ZA" sz="1000" b="1" smtClean="0"/>
              <a:t>Action Items:</a:t>
            </a:r>
          </a:p>
          <a:p>
            <a:pPr marL="654050" lvl="2" indent="-195263" defTabSz="912813">
              <a:buClr>
                <a:schemeClr val="tx2"/>
              </a:buClr>
              <a:buSzPct val="125000"/>
              <a:buFontTx/>
              <a:buChar char="•"/>
            </a:pPr>
            <a:r>
              <a:rPr lang="en-ZA" sz="1000" smtClean="0"/>
              <a:t>Amendment of regulations to the Preferential Procurement Policy Framework Act (PPPFA) to empower the dti to </a:t>
            </a:r>
            <a:r>
              <a:rPr lang="en-ZA" sz="1000" b="1" smtClean="0"/>
              <a:t>designate sectors </a:t>
            </a:r>
            <a:r>
              <a:rPr lang="en-ZA" sz="1000" smtClean="0"/>
              <a:t>of critical importance.</a:t>
            </a:r>
          </a:p>
          <a:p>
            <a:pPr marL="654050" lvl="2" indent="-195263" defTabSz="912813">
              <a:buClr>
                <a:schemeClr val="tx2"/>
              </a:buClr>
              <a:buSzPct val="125000"/>
              <a:buFontTx/>
              <a:buChar char="•"/>
            </a:pPr>
            <a:r>
              <a:rPr lang="en-ZA" sz="1000" smtClean="0"/>
              <a:t>Proposals for a </a:t>
            </a:r>
            <a:r>
              <a:rPr lang="en-ZA" sz="1000" b="1" smtClean="0"/>
              <a:t>revised National Industrial Participation Programme (NIPP)</a:t>
            </a:r>
            <a:r>
              <a:rPr lang="en-ZA" sz="1000" smtClean="0"/>
              <a:t>, which includes the Competitive Supplier Development Programme (CSDP), will seek to introduce Fleet, Indirect and Direct procurement provisions. Pre-tender processes in relation to strategic tenders, with domestic production and supplier development requirements built up-front into strategic tenders, will be embodied in the revised framework.</a:t>
            </a:r>
          </a:p>
          <a:p>
            <a:pPr marL="654050" lvl="2" indent="-195263" defTabSz="912813">
              <a:buClr>
                <a:schemeClr val="tx2"/>
              </a:buClr>
              <a:buSzPct val="125000"/>
              <a:buFontTx/>
              <a:buChar char="•"/>
            </a:pPr>
            <a:r>
              <a:rPr lang="en-ZA" sz="1000" smtClean="0"/>
              <a:t>The </a:t>
            </a:r>
            <a:r>
              <a:rPr lang="en-ZA" sz="1000" b="1" smtClean="0"/>
              <a:t>NEDLAC Crisis Response Process </a:t>
            </a:r>
            <a:r>
              <a:rPr lang="en-ZA" sz="1000" smtClean="0"/>
              <a:t>has re-emphasised the need to consider lowering tariffs on intermediate inputs into manufacturing and other productive sectors. It has also identified scope for the selective use of tariffs under the following circumstances:</a:t>
            </a:r>
          </a:p>
          <a:p>
            <a:pPr marL="1111250" lvl="3" indent="-195263" defTabSz="912813">
              <a:buClr>
                <a:schemeClr val="tx2"/>
              </a:buClr>
              <a:buSzPct val="125000"/>
              <a:buFontTx/>
              <a:buChar char="•"/>
            </a:pPr>
            <a:r>
              <a:rPr lang="en-ZA" sz="1000" smtClean="0"/>
              <a:t>Potential for significant creation and/or retention of sustainable jobs;</a:t>
            </a:r>
          </a:p>
          <a:p>
            <a:pPr marL="1111250" lvl="3" indent="-195263" defTabSz="912813">
              <a:buClr>
                <a:schemeClr val="tx2"/>
              </a:buClr>
              <a:buSzPct val="125000"/>
              <a:buFontTx/>
              <a:buChar char="•"/>
            </a:pPr>
            <a:r>
              <a:rPr lang="en-ZA" sz="1000" smtClean="0"/>
              <a:t>Potential for significant import replacement.</a:t>
            </a:r>
          </a:p>
          <a:p>
            <a:pPr marL="654050" lvl="2" indent="-195263" defTabSz="912813">
              <a:buClr>
                <a:schemeClr val="tx2"/>
              </a:buClr>
              <a:buSzPct val="125000"/>
              <a:buFontTx/>
              <a:buChar char="•"/>
            </a:pPr>
            <a:r>
              <a:rPr lang="en-ZA" sz="1000" smtClean="0"/>
              <a:t>Streamline the skills delivery system through SOE-Skills Delivery Fora and dedicated Industry-Skills Partnerships for artisans, technicians and engineers in growth and new or ‘emerging’ sectors.</a:t>
            </a:r>
          </a:p>
          <a:p>
            <a:pPr marL="654050" lvl="2" indent="-195263" defTabSz="912813">
              <a:buClr>
                <a:schemeClr val="tx2"/>
              </a:buClr>
              <a:buSzPct val="125000"/>
              <a:buFontTx/>
              <a:buChar char="•"/>
            </a:pPr>
            <a:r>
              <a:rPr lang="en-ZA" sz="1000" smtClean="0"/>
              <a:t>Support of the National Centres of Excellence to integrate sector competitiveness and skills needs.</a:t>
            </a:r>
          </a:p>
          <a:p>
            <a:pPr marL="196850" lvl="1" indent="-195263" defTabSz="912813">
              <a:buClr>
                <a:schemeClr val="tx2"/>
              </a:buClr>
              <a:buSzPct val="125000"/>
              <a:buFontTx/>
              <a:buChar char="•"/>
            </a:pPr>
            <a:endParaRPr lang="en-ZA" sz="1000" smtClean="0"/>
          </a:p>
          <a:p>
            <a:pPr marL="196850" lvl="1" indent="-195263" defTabSz="912813">
              <a:buClr>
                <a:schemeClr val="tx2"/>
              </a:buClr>
              <a:buSzPct val="125000"/>
              <a:buFont typeface="Arial" pitchFamily="34" charset="0"/>
              <a:buChar char="•"/>
            </a:pPr>
            <a:r>
              <a:rPr lang="en-ZA" sz="1000" b="1" smtClean="0"/>
              <a:t>Focus: </a:t>
            </a:r>
            <a:r>
              <a:rPr lang="en-ZA" sz="1000" smtClean="0"/>
              <a:t>Identification of strategic procurement ‘fleets’ and development of long-term procurement and local-content plans</a:t>
            </a:r>
          </a:p>
          <a:p>
            <a:pPr marL="654050" lvl="2" indent="-195263" defTabSz="912813">
              <a:buClr>
                <a:schemeClr val="tx2"/>
              </a:buClr>
              <a:buSzPct val="125000"/>
              <a:buFontTx/>
              <a:buChar char="•"/>
            </a:pPr>
            <a:r>
              <a:rPr lang="en-ZA" sz="1000" smtClean="0"/>
              <a:t>Key elements of the </a:t>
            </a:r>
            <a:r>
              <a:rPr lang="en-ZA" sz="1000" b="1" smtClean="0"/>
              <a:t>coal-fired electricity building programme </a:t>
            </a:r>
            <a:r>
              <a:rPr lang="en-ZA" sz="1000" smtClean="0"/>
              <a:t>procured by Eskom;</a:t>
            </a:r>
          </a:p>
          <a:p>
            <a:pPr marL="654050" lvl="2" indent="-195263" defTabSz="912813">
              <a:buClr>
                <a:schemeClr val="tx2"/>
              </a:buClr>
              <a:buSzPct val="125000"/>
              <a:buFontTx/>
              <a:buChar char="•"/>
            </a:pPr>
            <a:r>
              <a:rPr lang="en-ZA" sz="1000" smtClean="0"/>
              <a:t>Key elements of the </a:t>
            </a:r>
            <a:r>
              <a:rPr lang="en-ZA" sz="1000" b="1" smtClean="0"/>
              <a:t>nuclear electricity building programme </a:t>
            </a:r>
            <a:r>
              <a:rPr lang="en-ZA" sz="1000" smtClean="0"/>
              <a:t>procured by Eskom;</a:t>
            </a:r>
          </a:p>
          <a:p>
            <a:pPr marL="654050" lvl="2" indent="-195263" defTabSz="912813">
              <a:buClr>
                <a:schemeClr val="tx2"/>
              </a:buClr>
              <a:buSzPct val="125000"/>
              <a:buFontTx/>
              <a:buChar char="•"/>
            </a:pPr>
            <a:r>
              <a:rPr lang="en-ZA" sz="1000" smtClean="0"/>
              <a:t>Work with procuring entities to identify local procurement plus supplier development requirements in tenders.</a:t>
            </a:r>
          </a:p>
        </p:txBody>
      </p:sp>
      <p:sp>
        <p:nvSpPr>
          <p:cNvPr id="9" name="AutoShape 7"/>
          <p:cNvSpPr>
            <a:spLocks noChangeArrowheads="1"/>
          </p:cNvSpPr>
          <p:nvPr/>
        </p:nvSpPr>
        <p:spPr bwMode="auto">
          <a:xfrm rot="5400000">
            <a:off x="1527191" y="1725167"/>
            <a:ext cx="719138" cy="144462"/>
          </a:xfrm>
          <a:prstGeom prst="triangle">
            <a:avLst>
              <a:gd name="adj" fmla="val 50000"/>
            </a:avLst>
          </a:prstGeom>
          <a:solidFill>
            <a:schemeClr val="tx1">
              <a:lumMod val="75000"/>
            </a:schemeClr>
          </a:solidFill>
          <a:ln w="9525">
            <a:noFill/>
            <a:miter lim="800000"/>
            <a:headEnd/>
            <a:tailEnd/>
          </a:ln>
          <a:effectLst/>
        </p:spPr>
        <p:txBody>
          <a:bodyPr rot="10800000" vert="eaVert" wrap="none" lIns="90000" tIns="46800" rIns="90000" bIns="46800" anchor="ctr"/>
          <a:lstStyle/>
          <a:p>
            <a:pPr algn="ct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10" name="Oval 44"/>
          <p:cNvSpPr>
            <a:spLocks noChangeArrowheads="1"/>
          </p:cNvSpPr>
          <p:nvPr>
            <p:custDataLst>
              <p:tags r:id="rId5"/>
            </p:custDataLst>
          </p:nvPr>
        </p:nvSpPr>
        <p:spPr bwMode="auto">
          <a:xfrm>
            <a:off x="170128" y="293415"/>
            <a:ext cx="314325" cy="314325"/>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2000" b="1" smtClean="0">
                <a:solidFill>
                  <a:schemeClr val="tx1"/>
                </a:solidFill>
              </a:rPr>
              <a:t>2</a:t>
            </a:r>
            <a:endParaRPr lang="en-ZA" sz="2000" b="1">
              <a:solidFill>
                <a:schemeClr val="tx1"/>
              </a:solidFill>
            </a:endParaRPr>
          </a:p>
        </p:txBody>
      </p:sp>
      <p:sp>
        <p:nvSpPr>
          <p:cNvPr id="11" name="McK 4. Source"/>
          <p:cNvSpPr>
            <a:spLocks noChangeArrowheads="1"/>
          </p:cNvSpPr>
          <p:nvPr>
            <p:custDataLst>
              <p:tags r:id="rId6"/>
            </p:custDataLst>
          </p:nvPr>
        </p:nvSpPr>
        <p:spPr bwMode="gray">
          <a:xfrm>
            <a:off x="272960" y="6626225"/>
            <a:ext cx="6985000" cy="152400"/>
          </a:xfrm>
          <a:prstGeom prst="rect">
            <a:avLst/>
          </a:prstGeom>
          <a:noFill/>
          <a:ln w="9525" algn="ctr">
            <a:noFill/>
            <a:miter lim="800000"/>
            <a:headEnd/>
            <a:tailEnd/>
          </a:ln>
        </p:spPr>
        <p:txBody>
          <a:bodyPr lIns="0" tIns="0" rIns="0" bIns="0"/>
          <a:lstStyle/>
          <a:p>
            <a:pPr marL="609600" indent="-609600" defTabSz="895350">
              <a:tabLst>
                <a:tab pos="612775" algn="l"/>
              </a:tabLst>
            </a:pPr>
            <a:r>
              <a:rPr lang="en-ZA" sz="1000" smtClean="0">
                <a:solidFill>
                  <a:schemeClr val="tx1"/>
                </a:solidFill>
              </a:rPr>
              <a:t>SOURCE: </a:t>
            </a:r>
            <a:r>
              <a:rPr lang="en-ZA" sz="1000" smtClean="0">
                <a:solidFill>
                  <a:schemeClr val="tx1"/>
                </a:solidFill>
                <a:ea typeface="MS PGothic" pitchFamily="34" charset="-128"/>
              </a:rPr>
              <a:t>2011/12 – 2013/14 Industrial Policy Action Plan</a:t>
            </a:r>
            <a:endParaRPr lang="en-ZA" sz="10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55600"/>
            <a:r>
              <a:rPr lang="en-ZA" smtClean="0"/>
              <a:t>Industrial Policy Action Plan 2 2011/12 – 13/14</a:t>
            </a:r>
            <a:endParaRPr lang="en-ZA"/>
          </a:p>
        </p:txBody>
      </p:sp>
      <p:sp>
        <p:nvSpPr>
          <p:cNvPr id="3" name="Slide Number Placeholder 2"/>
          <p:cNvSpPr>
            <a:spLocks noGrp="1"/>
          </p:cNvSpPr>
          <p:nvPr>
            <p:ph type="sldNum" sz="quarter" idx="10"/>
          </p:nvPr>
        </p:nvSpPr>
        <p:spPr/>
        <p:txBody>
          <a:bodyPr/>
          <a:lstStyle/>
          <a:p>
            <a:pPr>
              <a:defRPr/>
            </a:pPr>
            <a:fld id="{0DFA0F16-C053-4308-8A3F-13F724CC5374}" type="slidenum">
              <a:rPr lang="en-ZA" smtClean="0"/>
              <a:pPr>
                <a:defRPr/>
              </a:pPr>
              <a:t>13</a:t>
            </a:fld>
            <a:endParaRPr lang="en-ZA"/>
          </a:p>
        </p:txBody>
      </p:sp>
      <p:sp>
        <p:nvSpPr>
          <p:cNvPr id="4" name="Rectangle 3"/>
          <p:cNvSpPr>
            <a:spLocks noChangeArrowheads="1"/>
          </p:cNvSpPr>
          <p:nvPr>
            <p:custDataLst>
              <p:tags r:id="rId1"/>
            </p:custDataLst>
          </p:nvPr>
        </p:nvSpPr>
        <p:spPr bwMode="auto">
          <a:xfrm>
            <a:off x="142847" y="1263752"/>
            <a:ext cx="928694" cy="5214974"/>
          </a:xfrm>
          <a:prstGeom prst="rect">
            <a:avLst/>
          </a:prstGeom>
          <a:solidFill>
            <a:schemeClr val="accent2">
              <a:lumMod val="50000"/>
            </a:schemeClr>
          </a:solidFill>
          <a:ln w="9525">
            <a:noFill/>
            <a:miter lim="800000"/>
            <a:headEnd/>
            <a:tailEnd/>
          </a:ln>
          <a:effectLst/>
        </p:spPr>
        <p:txBody>
          <a:bodyPr/>
          <a:lstStyle/>
          <a:p>
            <a:pPr marL="1588" lvl="1" fontAlgn="base">
              <a:spcBef>
                <a:spcPct val="40000"/>
              </a:spcBef>
              <a:spcAft>
                <a:spcPct val="0"/>
              </a:spcAft>
            </a:pPr>
            <a:endParaRPr lang="en-ZA" sz="1200">
              <a:solidFill>
                <a:srgbClr val="000000"/>
              </a:solidFill>
              <a:ea typeface="MS PGothic" charset="-128"/>
            </a:endParaRPr>
          </a:p>
        </p:txBody>
      </p:sp>
      <p:sp>
        <p:nvSpPr>
          <p:cNvPr id="5" name="Line 9"/>
          <p:cNvSpPr>
            <a:spLocks noChangeShapeType="1"/>
          </p:cNvSpPr>
          <p:nvPr>
            <p:custDataLst>
              <p:tags r:id="rId2"/>
            </p:custDataLst>
          </p:nvPr>
        </p:nvSpPr>
        <p:spPr bwMode="auto">
          <a:xfrm>
            <a:off x="2100280" y="1285427"/>
            <a:ext cx="68400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6" name="Text Box 10"/>
          <p:cNvSpPr txBox="1">
            <a:spLocks noChangeArrowheads="1"/>
          </p:cNvSpPr>
          <p:nvPr>
            <p:custDataLst>
              <p:tags r:id="rId3"/>
            </p:custDataLst>
          </p:nvPr>
        </p:nvSpPr>
        <p:spPr bwMode="auto">
          <a:xfrm>
            <a:off x="2100280" y="1004440"/>
            <a:ext cx="1108294" cy="279180"/>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ZA" sz="1200" b="1" smtClean="0">
                <a:solidFill>
                  <a:srgbClr val="000000"/>
                </a:solidFill>
                <a:ea typeface="MS PGothic" charset="-128"/>
              </a:rPr>
              <a:t>Description </a:t>
            </a:r>
            <a:endParaRPr lang="en-ZA" sz="1200" b="1">
              <a:solidFill>
                <a:srgbClr val="000000"/>
              </a:solidFill>
              <a:ea typeface="MS PGothic" charset="-128"/>
            </a:endParaRPr>
          </a:p>
        </p:txBody>
      </p:sp>
      <p:sp>
        <p:nvSpPr>
          <p:cNvPr id="7" name="Rectangle 6"/>
          <p:cNvSpPr>
            <a:spLocks noChangeArrowheads="1"/>
          </p:cNvSpPr>
          <p:nvPr>
            <p:custDataLst>
              <p:tags r:id="rId4"/>
            </p:custDataLst>
          </p:nvPr>
        </p:nvSpPr>
        <p:spPr bwMode="auto">
          <a:xfrm>
            <a:off x="357159" y="1437826"/>
            <a:ext cx="1357322" cy="719138"/>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marL="1588" lvl="1" algn="ctr" defTabSz="913526">
              <a:buClr>
                <a:schemeClr val="tx2"/>
              </a:buClr>
            </a:pPr>
            <a:r>
              <a:rPr lang="en-ZA" sz="1200" b="1" smtClean="0">
                <a:solidFill>
                  <a:schemeClr val="bg1"/>
                </a:solidFill>
                <a:ea typeface="MS PGothic" pitchFamily="34" charset="-128"/>
              </a:rPr>
              <a:t>IPAP 2</a:t>
            </a:r>
          </a:p>
          <a:p>
            <a:pPr marL="1588" lvl="1" algn="ctr" defTabSz="913526">
              <a:buClr>
                <a:schemeClr val="tx2"/>
              </a:buClr>
            </a:pPr>
            <a:r>
              <a:rPr lang="en-ZA" sz="1200" b="1" smtClean="0">
                <a:solidFill>
                  <a:schemeClr val="bg1"/>
                </a:solidFill>
                <a:ea typeface="MS PGothic" pitchFamily="34" charset="-128"/>
              </a:rPr>
              <a:t>(the dti) </a:t>
            </a:r>
            <a:endParaRPr lang="en-ZA" sz="1200" b="1">
              <a:solidFill>
                <a:schemeClr val="bg1"/>
              </a:solidFill>
              <a:ea typeface="MS PGothic" pitchFamily="34" charset="-128"/>
            </a:endParaRPr>
          </a:p>
        </p:txBody>
      </p:sp>
      <p:sp>
        <p:nvSpPr>
          <p:cNvPr id="8" name="Rectangle 7"/>
          <p:cNvSpPr/>
          <p:nvPr/>
        </p:nvSpPr>
        <p:spPr>
          <a:xfrm>
            <a:off x="2100280" y="1274052"/>
            <a:ext cx="6840000" cy="5324535"/>
          </a:xfrm>
          <a:prstGeom prst="rect">
            <a:avLst/>
          </a:prstGeom>
        </p:spPr>
        <p:txBody>
          <a:bodyPr wrap="square">
            <a:spAutoFit/>
          </a:bodyPr>
          <a:lstStyle/>
          <a:p>
            <a:pPr marL="196850" lvl="1" indent="-195263" defTabSz="912813">
              <a:buClr>
                <a:schemeClr val="tx2"/>
              </a:buClr>
              <a:buSzPct val="125000"/>
            </a:pPr>
            <a:r>
              <a:rPr lang="en-ZA" sz="1000" b="1" smtClean="0"/>
              <a:t>Key focus areas identified as relevant to Eskom are focused within two clusters:</a:t>
            </a:r>
          </a:p>
          <a:p>
            <a:pPr marL="196850" lvl="1" indent="-195263" defTabSz="912813">
              <a:buClr>
                <a:schemeClr val="tx2"/>
              </a:buClr>
              <a:buSzPct val="125000"/>
            </a:pPr>
            <a:endParaRPr lang="en-ZA" sz="1000" b="1" cap="all" smtClean="0"/>
          </a:p>
          <a:p>
            <a:pPr marL="196850" lvl="1" indent="-195263" defTabSz="912813">
              <a:buClr>
                <a:schemeClr val="tx2"/>
              </a:buClr>
              <a:buSzPct val="125000"/>
            </a:pPr>
            <a:r>
              <a:rPr lang="en-ZA" sz="1000" b="1" cap="all" smtClean="0"/>
              <a:t>cluster 1 – Qualitatively new areas of focus </a:t>
            </a:r>
            <a:endParaRPr lang="en-ZA" sz="1000" smtClean="0"/>
          </a:p>
          <a:p>
            <a:pPr marL="196850" lvl="1" indent="-195263" defTabSz="912813">
              <a:buClr>
                <a:schemeClr val="tx2"/>
              </a:buClr>
              <a:buSzPct val="125000"/>
              <a:buFontTx/>
              <a:buChar char="•"/>
            </a:pPr>
            <a:r>
              <a:rPr lang="en-ZA" sz="1000" b="1" smtClean="0"/>
              <a:t>Basic iron and steel and basic non-ferrous metals </a:t>
            </a:r>
            <a:r>
              <a:rPr lang="en-ZA" sz="1000" smtClean="0"/>
              <a:t>and </a:t>
            </a:r>
            <a:r>
              <a:rPr lang="en-ZA" sz="1000" b="1" smtClean="0"/>
              <a:t>Metal products </a:t>
            </a:r>
            <a:r>
              <a:rPr lang="en-ZA" sz="1000" smtClean="0"/>
              <a:t>with a focus on procurement demand management for large contracts.</a:t>
            </a:r>
          </a:p>
          <a:p>
            <a:pPr marL="196850" lvl="1" indent="-195263" defTabSz="912813">
              <a:buClr>
                <a:schemeClr val="tx2"/>
              </a:buClr>
              <a:buSzPct val="125000"/>
              <a:buFontTx/>
              <a:buChar char="•"/>
            </a:pPr>
            <a:r>
              <a:rPr lang="en-ZA" sz="1000" b="1" smtClean="0"/>
              <a:t>Identification of fleet programmes or products </a:t>
            </a:r>
            <a:r>
              <a:rPr lang="en-ZA" sz="1000" smtClean="0"/>
              <a:t>to make investments in associated supply chains viable and thereby promote local manufacturing:</a:t>
            </a:r>
          </a:p>
          <a:p>
            <a:pPr marL="654050" lvl="2" indent="-195263" defTabSz="912813">
              <a:buClr>
                <a:schemeClr val="tx2"/>
              </a:buClr>
              <a:buSzPct val="125000"/>
              <a:buFontTx/>
              <a:buChar char="•"/>
            </a:pPr>
            <a:r>
              <a:rPr lang="en-ZA" sz="1000" smtClean="0"/>
              <a:t>Key inputs related to Eskom’s </a:t>
            </a:r>
            <a:r>
              <a:rPr lang="en-ZA" sz="1000" b="1" smtClean="0"/>
              <a:t>coal-fired-electricity building programme</a:t>
            </a:r>
            <a:r>
              <a:rPr lang="en-ZA" sz="1000" smtClean="0"/>
              <a:t>.</a:t>
            </a:r>
          </a:p>
          <a:p>
            <a:pPr marL="654050" lvl="2" indent="-195263" defTabSz="912813">
              <a:buClr>
                <a:schemeClr val="tx2"/>
              </a:buClr>
              <a:buSzPct val="125000"/>
              <a:buFontTx/>
              <a:buChar char="•"/>
            </a:pPr>
            <a:r>
              <a:rPr lang="en-ZA" sz="1000" smtClean="0"/>
              <a:t>the </a:t>
            </a:r>
            <a:r>
              <a:rPr lang="en-ZA" sz="1000" err="1" smtClean="0"/>
              <a:t>dti</a:t>
            </a:r>
            <a:r>
              <a:rPr lang="en-ZA" sz="1000" smtClean="0"/>
              <a:t> to submit the designation of </a:t>
            </a:r>
            <a:r>
              <a:rPr lang="en-ZA" sz="1000" b="1" smtClean="0"/>
              <a:t>steel power pylons </a:t>
            </a:r>
          </a:p>
          <a:p>
            <a:pPr marL="196850" lvl="1" indent="-195263" defTabSz="912813">
              <a:buClr>
                <a:schemeClr val="tx2"/>
              </a:buClr>
              <a:buSzPct val="125000"/>
              <a:buFontTx/>
              <a:buChar char="•"/>
            </a:pPr>
            <a:r>
              <a:rPr lang="en-ZA" sz="1000" b="1" smtClean="0"/>
              <a:t>Benchmarking and matchmaking programme </a:t>
            </a:r>
            <a:r>
              <a:rPr lang="en-ZA" sz="1000" smtClean="0"/>
              <a:t>with the goal of initiating an exit strategy for the United Nations Industrial Development Organisation (</a:t>
            </a:r>
            <a:r>
              <a:rPr lang="en-ZA" sz="1000" err="1" smtClean="0"/>
              <a:t>UNIDO</a:t>
            </a:r>
            <a:r>
              <a:rPr lang="en-ZA" sz="1000" smtClean="0"/>
              <a:t>)</a:t>
            </a:r>
          </a:p>
          <a:p>
            <a:pPr marL="196850" lvl="1" indent="-195263" defTabSz="912813">
              <a:buClr>
                <a:schemeClr val="tx2"/>
              </a:buClr>
              <a:buSzPct val="125000"/>
              <a:buFontTx/>
              <a:buChar char="•"/>
            </a:pPr>
            <a:r>
              <a:rPr lang="en-ZA" sz="1000" b="1" smtClean="0"/>
              <a:t>National Foundry Technology Network</a:t>
            </a:r>
          </a:p>
          <a:p>
            <a:pPr marL="196850" lvl="1" indent="-195263" defTabSz="912813">
              <a:buClr>
                <a:schemeClr val="tx2"/>
              </a:buClr>
              <a:buSzPct val="125000"/>
              <a:buFontTx/>
              <a:buChar char="•"/>
            </a:pPr>
            <a:r>
              <a:rPr lang="en-ZA" sz="1000" smtClean="0"/>
              <a:t>Identification of opportunities to develop new </a:t>
            </a:r>
            <a:r>
              <a:rPr lang="en-ZA" sz="1000" b="1" smtClean="0"/>
              <a:t>‘green’ and energy-efficient industries</a:t>
            </a:r>
            <a:r>
              <a:rPr lang="en-ZA" sz="1000" smtClean="0"/>
              <a:t> and related services:</a:t>
            </a:r>
          </a:p>
          <a:p>
            <a:pPr marL="654050" lvl="2" indent="-195263" defTabSz="912813">
              <a:buClr>
                <a:schemeClr val="tx2"/>
              </a:buClr>
              <a:buSzPct val="125000"/>
              <a:buFontTx/>
              <a:buChar char="•"/>
            </a:pPr>
            <a:r>
              <a:rPr lang="en-ZA" sz="1000" b="1" smtClean="0"/>
              <a:t>Wind</a:t>
            </a:r>
          </a:p>
          <a:p>
            <a:pPr marL="654050" lvl="2" indent="-195263" defTabSz="912813">
              <a:buClr>
                <a:schemeClr val="tx2"/>
              </a:buClr>
              <a:buSzPct val="125000"/>
              <a:buFontTx/>
              <a:buChar char="•"/>
            </a:pPr>
            <a:r>
              <a:rPr lang="en-ZA" sz="1000" b="1" smtClean="0"/>
              <a:t>Concentrated Solar Thermal power </a:t>
            </a:r>
            <a:r>
              <a:rPr lang="en-ZA" sz="1000" smtClean="0"/>
              <a:t>is a promising renewable energy generation option in SA, but is relatively small on a global scale. This presents the country with an opportunity for developing competitive local manufacturing.</a:t>
            </a:r>
          </a:p>
          <a:p>
            <a:pPr marL="654050" lvl="2" indent="-195263" defTabSz="912813">
              <a:buClr>
                <a:schemeClr val="tx2"/>
              </a:buClr>
              <a:buSzPct val="125000"/>
              <a:buFontTx/>
              <a:buChar char="•"/>
            </a:pPr>
            <a:r>
              <a:rPr lang="en-ZA" sz="1000" b="1" smtClean="0"/>
              <a:t>Roll-out of national solar-water-heating programme</a:t>
            </a:r>
            <a:r>
              <a:rPr lang="en-ZA" sz="1000" smtClean="0"/>
              <a:t> to achieve manufacturing and installation capacity.</a:t>
            </a:r>
          </a:p>
          <a:p>
            <a:pPr marL="654050" lvl="2" indent="-195263" defTabSz="912813">
              <a:buClr>
                <a:schemeClr val="tx2"/>
              </a:buClr>
              <a:buSzPct val="125000"/>
              <a:buFontTx/>
              <a:buChar char="•"/>
            </a:pPr>
            <a:r>
              <a:rPr lang="en-ZA" sz="1000" smtClean="0"/>
              <a:t>Demonstrate viability of </a:t>
            </a:r>
            <a:r>
              <a:rPr lang="en-ZA" sz="1000" b="1" smtClean="0"/>
              <a:t>Concentrated Solar Thermal (</a:t>
            </a:r>
            <a:r>
              <a:rPr lang="en-ZA" sz="1000" b="1" err="1" smtClean="0"/>
              <a:t>CST</a:t>
            </a:r>
            <a:r>
              <a:rPr lang="en-ZA" sz="1000" b="1" smtClean="0"/>
              <a:t>) power </a:t>
            </a:r>
            <a:r>
              <a:rPr lang="en-ZA" sz="1000" smtClean="0"/>
              <a:t>as a major renewable energy generation source</a:t>
            </a:r>
          </a:p>
          <a:p>
            <a:pPr marL="196850" lvl="1" indent="-195263" defTabSz="912813">
              <a:buClr>
                <a:schemeClr val="tx2"/>
              </a:buClr>
              <a:buSzPct val="125000"/>
            </a:pPr>
            <a:endParaRPr lang="en-ZA" sz="1000" b="1" smtClean="0"/>
          </a:p>
          <a:p>
            <a:pPr marL="196850" lvl="1" indent="-195263" defTabSz="912813">
              <a:buClr>
                <a:schemeClr val="tx2"/>
              </a:buClr>
              <a:buSzPct val="125000"/>
            </a:pPr>
            <a:r>
              <a:rPr lang="en-ZA" sz="1000" b="1" smtClean="0"/>
              <a:t>CLUSTER 3: SECTORS WITH POTENTIAL FOR DEVELOPMENT OF LONG-TERM ADVANCED CAPABILITIES </a:t>
            </a:r>
          </a:p>
          <a:p>
            <a:pPr marL="196850" lvl="1" indent="-195263" defTabSz="912813">
              <a:buClr>
                <a:schemeClr val="tx2"/>
              </a:buClr>
              <a:buSzPct val="125000"/>
              <a:buFontTx/>
              <a:buChar char="•"/>
            </a:pPr>
            <a:endParaRPr lang="en-ZA" sz="1000" smtClean="0"/>
          </a:p>
          <a:p>
            <a:pPr marL="196850" lvl="1" indent="-195263" defTabSz="912813">
              <a:buClr>
                <a:schemeClr val="tx2"/>
              </a:buClr>
              <a:buSzPct val="125000"/>
              <a:buFontTx/>
              <a:buChar char="•"/>
            </a:pPr>
            <a:r>
              <a:rPr lang="en-ZA" sz="1000" b="1" smtClean="0"/>
              <a:t>Advanced Manufacturing</a:t>
            </a:r>
          </a:p>
          <a:p>
            <a:pPr marL="654050" lvl="2" indent="-195263" defTabSz="912813">
              <a:buClr>
                <a:schemeClr val="tx2"/>
              </a:buClr>
              <a:buSzPct val="125000"/>
              <a:buFontTx/>
              <a:buChar char="•"/>
            </a:pPr>
            <a:r>
              <a:rPr lang="en-ZA" sz="1000" b="1" smtClean="0"/>
              <a:t>Nuclear component and equipment manufacturing </a:t>
            </a:r>
            <a:r>
              <a:rPr lang="en-ZA" sz="1000" smtClean="0"/>
              <a:t>will have a </a:t>
            </a:r>
            <a:r>
              <a:rPr lang="en-ZA" sz="1000" b="1" smtClean="0"/>
              <a:t>cost in excess of R1 trillion</a:t>
            </a:r>
            <a:r>
              <a:rPr lang="en-ZA" sz="1000" smtClean="0"/>
              <a:t>. This will place enormous strain on the balance of payments and without an effective localisation programme, will have severe consequences for the South African economy. </a:t>
            </a:r>
          </a:p>
          <a:p>
            <a:pPr marL="654050" lvl="2" indent="-195263" defTabSz="912813">
              <a:buClr>
                <a:schemeClr val="tx2"/>
              </a:buClr>
              <a:buSzPct val="125000"/>
              <a:buFontTx/>
              <a:buChar char="•"/>
            </a:pPr>
            <a:r>
              <a:rPr lang="en-ZA" sz="1000" smtClean="0"/>
              <a:t>A </a:t>
            </a:r>
            <a:r>
              <a:rPr lang="en-ZA" sz="1000" b="1" smtClean="0"/>
              <a:t>fleet approach </a:t>
            </a:r>
            <a:r>
              <a:rPr lang="en-ZA" sz="1000" smtClean="0"/>
              <a:t>will be adopted for the purchasing of </a:t>
            </a:r>
            <a:r>
              <a:rPr lang="en-ZA" sz="1000" b="1" smtClean="0"/>
              <a:t>nuclear plants</a:t>
            </a:r>
            <a:r>
              <a:rPr lang="en-ZA" sz="1000" smtClean="0"/>
              <a:t> with the </a:t>
            </a:r>
            <a:r>
              <a:rPr lang="en-ZA" sz="1000" b="1" smtClean="0"/>
              <a:t>first unit </a:t>
            </a:r>
            <a:r>
              <a:rPr lang="en-ZA" sz="1000" smtClean="0"/>
              <a:t>will be in commercial operation in </a:t>
            </a:r>
            <a:r>
              <a:rPr lang="en-ZA" sz="1000" b="1" smtClean="0"/>
              <a:t>2023</a:t>
            </a:r>
            <a:r>
              <a:rPr lang="en-ZA" sz="1000" smtClean="0"/>
              <a:t>. The target is 9 600 MW of installed nuclear capacity by 2030.</a:t>
            </a:r>
          </a:p>
          <a:p>
            <a:pPr marL="654050" lvl="2" indent="-195263" defTabSz="912813">
              <a:buClr>
                <a:schemeClr val="tx2"/>
              </a:buClr>
              <a:buSzPct val="125000"/>
              <a:buFontTx/>
              <a:buChar char="•"/>
            </a:pPr>
            <a:r>
              <a:rPr lang="en-ZA" sz="1000" b="1" smtClean="0"/>
              <a:t>Nuclear build programme</a:t>
            </a:r>
          </a:p>
          <a:p>
            <a:pPr marL="654050" lvl="2" indent="-195263" defTabSz="912813">
              <a:buClr>
                <a:schemeClr val="tx2"/>
              </a:buClr>
              <a:buSzPct val="125000"/>
            </a:pPr>
            <a:r>
              <a:rPr lang="en-ZA" sz="1000" smtClean="0"/>
              <a:t>	Promoting procurement for the nuclear building programme to ensure localisation and participation in global nuclear value chains. </a:t>
            </a:r>
            <a:r>
              <a:rPr lang="en-ZA" sz="1000" b="1" smtClean="0"/>
              <a:t>The nuclear building programme presents a huge opportunity for new investment and joint ventures (JVs) to supply both local and global markets.</a:t>
            </a:r>
            <a:endParaRPr lang="en-ZA" sz="1000" smtClean="0"/>
          </a:p>
          <a:p>
            <a:pPr marL="654050" lvl="2" indent="-195263" defTabSz="912813">
              <a:buClr>
                <a:schemeClr val="tx2"/>
              </a:buClr>
              <a:buSzPct val="125000"/>
              <a:buFontTx/>
              <a:buChar char="•"/>
            </a:pPr>
            <a:r>
              <a:rPr lang="en-ZA" sz="1000" b="1" smtClean="0"/>
              <a:t>Conformity assessment framework for the South African nuclear industry.</a:t>
            </a:r>
          </a:p>
        </p:txBody>
      </p:sp>
      <p:sp>
        <p:nvSpPr>
          <p:cNvPr id="9" name="AutoShape 7"/>
          <p:cNvSpPr>
            <a:spLocks noChangeArrowheads="1"/>
          </p:cNvSpPr>
          <p:nvPr/>
        </p:nvSpPr>
        <p:spPr bwMode="auto">
          <a:xfrm rot="5400000">
            <a:off x="1527191" y="1725167"/>
            <a:ext cx="719138" cy="144462"/>
          </a:xfrm>
          <a:prstGeom prst="triangle">
            <a:avLst>
              <a:gd name="adj" fmla="val 50000"/>
            </a:avLst>
          </a:prstGeom>
          <a:solidFill>
            <a:schemeClr val="tx1">
              <a:lumMod val="75000"/>
            </a:schemeClr>
          </a:solidFill>
          <a:ln w="9525">
            <a:noFill/>
            <a:miter lim="800000"/>
            <a:headEnd/>
            <a:tailEnd/>
          </a:ln>
          <a:effectLst/>
        </p:spPr>
        <p:txBody>
          <a:bodyPr rot="10800000" vert="eaVert" wrap="none" lIns="90000" tIns="46800" rIns="90000" bIns="46800" anchor="ctr"/>
          <a:lstStyle/>
          <a:p>
            <a:pPr algn="ct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10" name="Oval 44"/>
          <p:cNvSpPr>
            <a:spLocks noChangeArrowheads="1"/>
          </p:cNvSpPr>
          <p:nvPr>
            <p:custDataLst>
              <p:tags r:id="rId5"/>
            </p:custDataLst>
          </p:nvPr>
        </p:nvSpPr>
        <p:spPr bwMode="auto">
          <a:xfrm>
            <a:off x="170128" y="293415"/>
            <a:ext cx="314325" cy="314325"/>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2000" b="1" smtClean="0">
                <a:solidFill>
                  <a:schemeClr val="tx1"/>
                </a:solidFill>
              </a:rPr>
              <a:t>2</a:t>
            </a:r>
            <a:endParaRPr lang="en-ZA" sz="2000" b="1">
              <a:solidFill>
                <a:schemeClr val="tx1"/>
              </a:solidFill>
            </a:endParaRPr>
          </a:p>
        </p:txBody>
      </p:sp>
      <p:sp>
        <p:nvSpPr>
          <p:cNvPr id="11" name="Line 29"/>
          <p:cNvSpPr>
            <a:spLocks noChangeShapeType="1"/>
          </p:cNvSpPr>
          <p:nvPr>
            <p:custDataLst>
              <p:tags r:id="rId6"/>
            </p:custDataLst>
          </p:nvPr>
        </p:nvSpPr>
        <p:spPr bwMode="gray">
          <a:xfrm>
            <a:off x="2100280" y="4483695"/>
            <a:ext cx="6840000"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12" name="McK 4. Source"/>
          <p:cNvSpPr>
            <a:spLocks noChangeArrowheads="1"/>
          </p:cNvSpPr>
          <p:nvPr>
            <p:custDataLst>
              <p:tags r:id="rId7"/>
            </p:custDataLst>
          </p:nvPr>
        </p:nvSpPr>
        <p:spPr bwMode="gray">
          <a:xfrm>
            <a:off x="272960" y="6626225"/>
            <a:ext cx="6985000" cy="152400"/>
          </a:xfrm>
          <a:prstGeom prst="rect">
            <a:avLst/>
          </a:prstGeom>
          <a:noFill/>
          <a:ln w="9525" algn="ctr">
            <a:noFill/>
            <a:miter lim="800000"/>
            <a:headEnd/>
            <a:tailEnd/>
          </a:ln>
        </p:spPr>
        <p:txBody>
          <a:bodyPr lIns="0" tIns="0" rIns="0" bIns="0"/>
          <a:lstStyle/>
          <a:p>
            <a:pPr marL="609600" indent="-609600" defTabSz="895350">
              <a:tabLst>
                <a:tab pos="612775" algn="l"/>
              </a:tabLst>
            </a:pPr>
            <a:r>
              <a:rPr lang="en-ZA" sz="1000" smtClean="0">
                <a:solidFill>
                  <a:schemeClr val="tx1"/>
                </a:solidFill>
              </a:rPr>
              <a:t>SOURCE: </a:t>
            </a:r>
            <a:r>
              <a:rPr lang="en-ZA" sz="1000" smtClean="0">
                <a:solidFill>
                  <a:schemeClr val="tx1"/>
                </a:solidFill>
                <a:ea typeface="MS PGothic" pitchFamily="34" charset="-128"/>
              </a:rPr>
              <a:t>2011/12 – 2013/14 Industrial Policy Action Plan</a:t>
            </a:r>
            <a:endParaRPr lang="en-ZA" sz="10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55600"/>
            <a:r>
              <a:rPr lang="en-ZA" smtClean="0"/>
              <a:t>Competitive Supplier Development Programme</a:t>
            </a:r>
            <a:endParaRPr lang="en-ZA"/>
          </a:p>
        </p:txBody>
      </p:sp>
      <p:sp>
        <p:nvSpPr>
          <p:cNvPr id="3" name="Slide Number Placeholder 2"/>
          <p:cNvSpPr>
            <a:spLocks noGrp="1"/>
          </p:cNvSpPr>
          <p:nvPr>
            <p:ph type="sldNum" sz="quarter" idx="10"/>
          </p:nvPr>
        </p:nvSpPr>
        <p:spPr/>
        <p:txBody>
          <a:bodyPr/>
          <a:lstStyle/>
          <a:p>
            <a:pPr>
              <a:defRPr/>
            </a:pPr>
            <a:fld id="{0DFA0F16-C053-4308-8A3F-13F724CC5374}" type="slidenum">
              <a:rPr lang="en-ZA" smtClean="0"/>
              <a:pPr>
                <a:defRPr/>
              </a:pPr>
              <a:t>14</a:t>
            </a:fld>
            <a:endParaRPr lang="en-ZA"/>
          </a:p>
        </p:txBody>
      </p:sp>
      <p:sp>
        <p:nvSpPr>
          <p:cNvPr id="4" name="Rectangle 3"/>
          <p:cNvSpPr>
            <a:spLocks noChangeArrowheads="1"/>
          </p:cNvSpPr>
          <p:nvPr>
            <p:custDataLst>
              <p:tags r:id="rId1"/>
            </p:custDataLst>
          </p:nvPr>
        </p:nvSpPr>
        <p:spPr bwMode="auto">
          <a:xfrm>
            <a:off x="142847" y="1263752"/>
            <a:ext cx="928694" cy="5214974"/>
          </a:xfrm>
          <a:prstGeom prst="rect">
            <a:avLst/>
          </a:prstGeom>
          <a:solidFill>
            <a:schemeClr val="accent2">
              <a:lumMod val="50000"/>
            </a:schemeClr>
          </a:solidFill>
          <a:ln w="9525">
            <a:noFill/>
            <a:miter lim="800000"/>
            <a:headEnd/>
            <a:tailEnd/>
          </a:ln>
          <a:effectLst/>
        </p:spPr>
        <p:txBody>
          <a:bodyPr/>
          <a:lstStyle/>
          <a:p>
            <a:pPr marL="1588" lvl="1" fontAlgn="base">
              <a:spcBef>
                <a:spcPct val="40000"/>
              </a:spcBef>
              <a:spcAft>
                <a:spcPct val="0"/>
              </a:spcAft>
            </a:pPr>
            <a:endParaRPr lang="en-ZA" sz="1200">
              <a:solidFill>
                <a:srgbClr val="000000"/>
              </a:solidFill>
              <a:ea typeface="MS PGothic" charset="-128"/>
            </a:endParaRPr>
          </a:p>
        </p:txBody>
      </p:sp>
      <p:sp>
        <p:nvSpPr>
          <p:cNvPr id="5" name="Line 9"/>
          <p:cNvSpPr>
            <a:spLocks noChangeShapeType="1"/>
          </p:cNvSpPr>
          <p:nvPr>
            <p:custDataLst>
              <p:tags r:id="rId2"/>
            </p:custDataLst>
          </p:nvPr>
        </p:nvSpPr>
        <p:spPr bwMode="auto">
          <a:xfrm>
            <a:off x="2100280" y="1285427"/>
            <a:ext cx="68400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6" name="Text Box 10"/>
          <p:cNvSpPr txBox="1">
            <a:spLocks noChangeArrowheads="1"/>
          </p:cNvSpPr>
          <p:nvPr>
            <p:custDataLst>
              <p:tags r:id="rId3"/>
            </p:custDataLst>
          </p:nvPr>
        </p:nvSpPr>
        <p:spPr bwMode="auto">
          <a:xfrm>
            <a:off x="2100280" y="1004440"/>
            <a:ext cx="1108294" cy="279180"/>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ZA" sz="1200" b="1" smtClean="0">
                <a:solidFill>
                  <a:srgbClr val="000000"/>
                </a:solidFill>
                <a:ea typeface="MS PGothic" charset="-128"/>
              </a:rPr>
              <a:t>Description </a:t>
            </a:r>
            <a:endParaRPr lang="en-ZA" sz="1200" b="1">
              <a:solidFill>
                <a:srgbClr val="000000"/>
              </a:solidFill>
              <a:ea typeface="MS PGothic" charset="-128"/>
            </a:endParaRPr>
          </a:p>
        </p:txBody>
      </p:sp>
      <p:sp>
        <p:nvSpPr>
          <p:cNvPr id="7" name="Rectangle 6"/>
          <p:cNvSpPr>
            <a:spLocks noChangeArrowheads="1"/>
          </p:cNvSpPr>
          <p:nvPr>
            <p:custDataLst>
              <p:tags r:id="rId4"/>
            </p:custDataLst>
          </p:nvPr>
        </p:nvSpPr>
        <p:spPr bwMode="auto">
          <a:xfrm>
            <a:off x="357159" y="1437826"/>
            <a:ext cx="1357322" cy="719138"/>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marL="1588" lvl="1" algn="ctr" defTabSz="913526">
              <a:buClr>
                <a:schemeClr val="tx2"/>
              </a:buClr>
            </a:pPr>
            <a:r>
              <a:rPr lang="en-ZA" sz="1200" b="1" smtClean="0">
                <a:solidFill>
                  <a:schemeClr val="bg1"/>
                </a:solidFill>
                <a:ea typeface="MS PGothic" pitchFamily="34" charset="-128"/>
              </a:rPr>
              <a:t>CSDP</a:t>
            </a:r>
          </a:p>
          <a:p>
            <a:pPr marL="1588" lvl="1" algn="ctr" defTabSz="913526">
              <a:buClr>
                <a:schemeClr val="tx2"/>
              </a:buClr>
            </a:pPr>
            <a:r>
              <a:rPr lang="en-ZA" sz="1200" b="1" smtClean="0">
                <a:solidFill>
                  <a:schemeClr val="bg1"/>
                </a:solidFill>
                <a:ea typeface="MS PGothic" pitchFamily="34" charset="-128"/>
              </a:rPr>
              <a:t>(DPE) </a:t>
            </a:r>
            <a:endParaRPr lang="en-ZA" sz="1200" b="1">
              <a:solidFill>
                <a:schemeClr val="bg1"/>
              </a:solidFill>
              <a:ea typeface="MS PGothic" pitchFamily="34" charset="-128"/>
            </a:endParaRPr>
          </a:p>
        </p:txBody>
      </p:sp>
      <p:sp>
        <p:nvSpPr>
          <p:cNvPr id="8" name="Rectangle 7"/>
          <p:cNvSpPr/>
          <p:nvPr/>
        </p:nvSpPr>
        <p:spPr>
          <a:xfrm>
            <a:off x="2100280" y="1314996"/>
            <a:ext cx="6840000" cy="2708434"/>
          </a:xfrm>
          <a:prstGeom prst="rect">
            <a:avLst/>
          </a:prstGeom>
        </p:spPr>
        <p:txBody>
          <a:bodyPr wrap="square">
            <a:spAutoFit/>
          </a:bodyPr>
          <a:lstStyle/>
          <a:p>
            <a:pPr marL="196850" lvl="1" indent="-195263" defTabSz="912813">
              <a:buClr>
                <a:schemeClr val="tx2"/>
              </a:buClr>
              <a:buSzPct val="125000"/>
              <a:buFontTx/>
              <a:buChar char="•"/>
            </a:pPr>
            <a:r>
              <a:rPr lang="en-ZA" sz="1000" b="1" smtClean="0">
                <a:solidFill>
                  <a:schemeClr val="tx1"/>
                </a:solidFill>
                <a:ea typeface="MS PGothic" charset="-128"/>
              </a:rPr>
              <a:t>Key Points: </a:t>
            </a:r>
          </a:p>
          <a:p>
            <a:pPr marL="654050" lvl="2" indent="-195263" defTabSz="912813">
              <a:buClr>
                <a:schemeClr val="tx2"/>
              </a:buClr>
              <a:buSzPct val="125000"/>
              <a:buFontTx/>
              <a:buChar char="•"/>
            </a:pPr>
            <a:r>
              <a:rPr lang="en-ZA" sz="1000" smtClean="0"/>
              <a:t>A procurement practice that contributes toward competitiveness by leveraging SOE procurement spend to develop a local supplier base indirectly by placing influence on the multi-national company or OEM (international and national) to develop downstream South African suppliers.</a:t>
            </a:r>
          </a:p>
          <a:p>
            <a:pPr marL="196850" lvl="1" indent="-195263" defTabSz="912813">
              <a:buClr>
                <a:schemeClr val="tx2"/>
              </a:buClr>
              <a:buSzPct val="125000"/>
              <a:buFontTx/>
              <a:buChar char="•"/>
            </a:pPr>
            <a:r>
              <a:rPr lang="en-ZA" sz="1000" b="1" smtClean="0"/>
              <a:t>Goals:</a:t>
            </a:r>
          </a:p>
          <a:p>
            <a:pPr marL="654050" lvl="2" indent="-195263" defTabSz="912813">
              <a:buClr>
                <a:schemeClr val="tx2"/>
              </a:buClr>
              <a:buSzPct val="125000"/>
              <a:buFontTx/>
              <a:buChar char="•"/>
            </a:pPr>
            <a:r>
              <a:rPr lang="en-ZA" sz="1000" smtClean="0"/>
              <a:t>Further the long-term commercial interests of the SOE, by:</a:t>
            </a:r>
          </a:p>
          <a:p>
            <a:pPr marL="1111250" lvl="3" indent="-195263" defTabSz="912813">
              <a:buClr>
                <a:schemeClr val="tx2"/>
              </a:buClr>
              <a:buSzPct val="125000"/>
              <a:buFontTx/>
              <a:buChar char="•"/>
            </a:pPr>
            <a:r>
              <a:rPr lang="en-ZA" sz="1000" smtClean="0"/>
              <a:t>improving the competitiveness of the services being provided by SOE (through savings resulting from more competitive suppliers);</a:t>
            </a:r>
          </a:p>
          <a:p>
            <a:pPr marL="1111250" lvl="3" indent="-195263" defTabSz="912813">
              <a:buClr>
                <a:schemeClr val="tx2"/>
              </a:buClr>
              <a:buSzPct val="125000"/>
              <a:buFontTx/>
              <a:buChar char="•"/>
            </a:pPr>
            <a:r>
              <a:rPr lang="en-ZA" sz="1000" smtClean="0"/>
              <a:t>increasing the security of supply for SOE;</a:t>
            </a:r>
          </a:p>
          <a:p>
            <a:pPr marL="1111250" lvl="3" indent="-195263" defTabSz="912813">
              <a:buClr>
                <a:schemeClr val="tx2"/>
              </a:buClr>
              <a:buSzPct val="125000"/>
              <a:buFontTx/>
              <a:buChar char="•"/>
            </a:pPr>
            <a:r>
              <a:rPr lang="en-ZA" sz="1000" smtClean="0"/>
              <a:t>providing the potential advantages of local supply versus imports, including:</a:t>
            </a:r>
          </a:p>
          <a:p>
            <a:pPr marL="1568450" lvl="4" indent="-195263" defTabSz="912813">
              <a:buClr>
                <a:schemeClr val="tx2"/>
              </a:buClr>
              <a:buSzPct val="125000"/>
              <a:buFontTx/>
              <a:buChar char="•"/>
            </a:pPr>
            <a:r>
              <a:rPr lang="en-ZA" sz="1000" smtClean="0"/>
              <a:t>removal of exposure to foreign currency fluctuations in terms of pricing</a:t>
            </a:r>
          </a:p>
          <a:p>
            <a:pPr marL="1568450" lvl="4" indent="-195263" defTabSz="912813">
              <a:buClr>
                <a:schemeClr val="tx2"/>
              </a:buClr>
              <a:buSzPct val="125000"/>
              <a:buFontTx/>
              <a:buChar char="•"/>
            </a:pPr>
            <a:r>
              <a:rPr lang="en-ZA" sz="1000" smtClean="0"/>
              <a:t>lower stock level requirements</a:t>
            </a:r>
          </a:p>
          <a:p>
            <a:pPr marL="1568450" lvl="4" indent="-195263" defTabSz="912813">
              <a:buClr>
                <a:schemeClr val="tx2"/>
              </a:buClr>
              <a:buSzPct val="125000"/>
              <a:buFontTx/>
              <a:buChar char="•"/>
            </a:pPr>
            <a:r>
              <a:rPr lang="en-ZA" sz="1000" smtClean="0"/>
              <a:t>greater responsiveness</a:t>
            </a:r>
          </a:p>
          <a:p>
            <a:pPr marL="1568450" lvl="4" indent="-195263" defTabSz="912813">
              <a:buClr>
                <a:schemeClr val="tx2"/>
              </a:buClr>
              <a:buSzPct val="125000"/>
              <a:buFontTx/>
              <a:buChar char="•"/>
            </a:pPr>
            <a:r>
              <a:rPr lang="en-ZA" sz="1000" smtClean="0"/>
              <a:t>ease of communication</a:t>
            </a:r>
          </a:p>
          <a:p>
            <a:pPr marL="1568450" lvl="4" indent="-195263" defTabSz="912813">
              <a:buClr>
                <a:schemeClr val="tx2"/>
              </a:buClr>
              <a:buSzPct val="125000"/>
              <a:buFontTx/>
              <a:buChar char="•"/>
            </a:pPr>
            <a:r>
              <a:rPr lang="en-ZA" sz="1000" smtClean="0"/>
              <a:t>shorter delivery times</a:t>
            </a:r>
          </a:p>
          <a:p>
            <a:pPr marL="1568450" lvl="4" indent="-195263" defTabSz="912813">
              <a:buClr>
                <a:schemeClr val="tx2"/>
              </a:buClr>
              <a:buSzPct val="125000"/>
              <a:buFontTx/>
              <a:buChar char="•"/>
            </a:pPr>
            <a:r>
              <a:rPr lang="en-ZA" sz="1000" smtClean="0"/>
              <a:t>being part of an industrial cluster</a:t>
            </a:r>
          </a:p>
          <a:p>
            <a:pPr marL="1568450" lvl="4" indent="-195263" defTabSz="912813">
              <a:buClr>
                <a:schemeClr val="tx2"/>
              </a:buClr>
              <a:buSzPct val="125000"/>
              <a:buFontTx/>
              <a:buChar char="•"/>
            </a:pPr>
            <a:r>
              <a:rPr lang="en-ZA" sz="1000" smtClean="0"/>
              <a:t>increased potential for collaborative partnerships and innovation for local conditions.</a:t>
            </a:r>
          </a:p>
        </p:txBody>
      </p:sp>
      <p:sp>
        <p:nvSpPr>
          <p:cNvPr id="9" name="AutoShape 7"/>
          <p:cNvSpPr>
            <a:spLocks noChangeArrowheads="1"/>
          </p:cNvSpPr>
          <p:nvPr/>
        </p:nvSpPr>
        <p:spPr bwMode="auto">
          <a:xfrm rot="5400000">
            <a:off x="1527191" y="1725167"/>
            <a:ext cx="719138" cy="144462"/>
          </a:xfrm>
          <a:prstGeom prst="triangle">
            <a:avLst>
              <a:gd name="adj" fmla="val 50000"/>
            </a:avLst>
          </a:prstGeom>
          <a:solidFill>
            <a:schemeClr val="tx1">
              <a:lumMod val="75000"/>
            </a:schemeClr>
          </a:solidFill>
          <a:ln w="9525">
            <a:noFill/>
            <a:miter lim="800000"/>
            <a:headEnd/>
            <a:tailEnd/>
          </a:ln>
          <a:effectLst/>
        </p:spPr>
        <p:txBody>
          <a:bodyPr rot="10800000" vert="eaVert" wrap="none" lIns="90000" tIns="46800" rIns="90000" bIns="46800" anchor="ctr"/>
          <a:lstStyle/>
          <a:p>
            <a:pPr algn="ct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10" name="Oval 44"/>
          <p:cNvSpPr>
            <a:spLocks noChangeArrowheads="1"/>
          </p:cNvSpPr>
          <p:nvPr>
            <p:custDataLst>
              <p:tags r:id="rId5"/>
            </p:custDataLst>
          </p:nvPr>
        </p:nvSpPr>
        <p:spPr bwMode="auto">
          <a:xfrm>
            <a:off x="170128" y="293415"/>
            <a:ext cx="314325" cy="314325"/>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2000" b="1" smtClean="0">
                <a:solidFill>
                  <a:schemeClr val="tx1"/>
                </a:solidFill>
              </a:rPr>
              <a:t>3</a:t>
            </a:r>
            <a:endParaRPr lang="en-ZA" sz="2000" b="1">
              <a:solidFill>
                <a:schemeClr val="tx1"/>
              </a:solidFill>
            </a:endParaRPr>
          </a:p>
        </p:txBody>
      </p:sp>
      <p:sp>
        <p:nvSpPr>
          <p:cNvPr id="11" name="McK 4. Source"/>
          <p:cNvSpPr>
            <a:spLocks noChangeArrowheads="1"/>
          </p:cNvSpPr>
          <p:nvPr>
            <p:custDataLst>
              <p:tags r:id="rId6"/>
            </p:custDataLst>
          </p:nvPr>
        </p:nvSpPr>
        <p:spPr bwMode="gray">
          <a:xfrm>
            <a:off x="272960" y="6626225"/>
            <a:ext cx="6985000" cy="152400"/>
          </a:xfrm>
          <a:prstGeom prst="rect">
            <a:avLst/>
          </a:prstGeom>
          <a:noFill/>
          <a:ln w="9525" algn="ctr">
            <a:noFill/>
            <a:miter lim="800000"/>
            <a:headEnd/>
            <a:tailEnd/>
          </a:ln>
        </p:spPr>
        <p:txBody>
          <a:bodyPr lIns="0" tIns="0" rIns="0" bIns="0"/>
          <a:lstStyle/>
          <a:p>
            <a:pPr marL="609600" indent="-609600" defTabSz="895350">
              <a:tabLst>
                <a:tab pos="612775" algn="l"/>
              </a:tabLst>
            </a:pPr>
            <a:r>
              <a:rPr lang="en-ZA" sz="1000" smtClean="0">
                <a:solidFill>
                  <a:schemeClr val="tx1"/>
                </a:solidFill>
              </a:rPr>
              <a:t>SOURCE: </a:t>
            </a:r>
            <a:r>
              <a:rPr lang="en-ZA" sz="1000" smtClean="0">
                <a:solidFill>
                  <a:schemeClr val="tx1"/>
                </a:solidFill>
                <a:ea typeface="MS PGothic" pitchFamily="34" charset="-128"/>
              </a:rPr>
              <a:t>Introduction to the Competitive Supplier Development Programme</a:t>
            </a:r>
            <a:endParaRPr lang="en-ZA" sz="10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55600"/>
            <a:r>
              <a:rPr lang="en-ZA" smtClean="0"/>
              <a:t>Broad-Based Black Economic Empowerment</a:t>
            </a:r>
            <a:endParaRPr lang="en-ZA"/>
          </a:p>
        </p:txBody>
      </p:sp>
      <p:sp>
        <p:nvSpPr>
          <p:cNvPr id="3" name="Slide Number Placeholder 2"/>
          <p:cNvSpPr>
            <a:spLocks noGrp="1"/>
          </p:cNvSpPr>
          <p:nvPr>
            <p:ph type="sldNum" sz="quarter" idx="10"/>
          </p:nvPr>
        </p:nvSpPr>
        <p:spPr/>
        <p:txBody>
          <a:bodyPr/>
          <a:lstStyle/>
          <a:p>
            <a:pPr>
              <a:defRPr/>
            </a:pPr>
            <a:fld id="{0DFA0F16-C053-4308-8A3F-13F724CC5374}" type="slidenum">
              <a:rPr lang="en-ZA" smtClean="0"/>
              <a:pPr>
                <a:defRPr/>
              </a:pPr>
              <a:t>15</a:t>
            </a:fld>
            <a:endParaRPr lang="en-ZA"/>
          </a:p>
        </p:txBody>
      </p:sp>
      <p:sp>
        <p:nvSpPr>
          <p:cNvPr id="4" name="Rectangle 3"/>
          <p:cNvSpPr>
            <a:spLocks noChangeArrowheads="1"/>
          </p:cNvSpPr>
          <p:nvPr>
            <p:custDataLst>
              <p:tags r:id="rId1"/>
            </p:custDataLst>
          </p:nvPr>
        </p:nvSpPr>
        <p:spPr bwMode="auto">
          <a:xfrm>
            <a:off x="142847" y="1263752"/>
            <a:ext cx="928694" cy="5214974"/>
          </a:xfrm>
          <a:prstGeom prst="rect">
            <a:avLst/>
          </a:prstGeom>
          <a:solidFill>
            <a:schemeClr val="accent2">
              <a:lumMod val="50000"/>
            </a:schemeClr>
          </a:solidFill>
          <a:ln w="9525">
            <a:noFill/>
            <a:miter lim="800000"/>
            <a:headEnd/>
            <a:tailEnd/>
          </a:ln>
          <a:effectLst/>
        </p:spPr>
        <p:txBody>
          <a:bodyPr/>
          <a:lstStyle/>
          <a:p>
            <a:pPr marL="1588" lvl="1" fontAlgn="base">
              <a:spcBef>
                <a:spcPct val="40000"/>
              </a:spcBef>
              <a:spcAft>
                <a:spcPct val="0"/>
              </a:spcAft>
            </a:pPr>
            <a:endParaRPr lang="en-ZA" sz="1200">
              <a:solidFill>
                <a:srgbClr val="000000"/>
              </a:solidFill>
              <a:ea typeface="MS PGothic" charset="-128"/>
            </a:endParaRPr>
          </a:p>
        </p:txBody>
      </p:sp>
      <p:sp>
        <p:nvSpPr>
          <p:cNvPr id="5" name="Line 9"/>
          <p:cNvSpPr>
            <a:spLocks noChangeShapeType="1"/>
          </p:cNvSpPr>
          <p:nvPr>
            <p:custDataLst>
              <p:tags r:id="rId2"/>
            </p:custDataLst>
          </p:nvPr>
        </p:nvSpPr>
        <p:spPr bwMode="auto">
          <a:xfrm>
            <a:off x="2100280" y="1285427"/>
            <a:ext cx="68400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6" name="Text Box 10"/>
          <p:cNvSpPr txBox="1">
            <a:spLocks noChangeArrowheads="1"/>
          </p:cNvSpPr>
          <p:nvPr>
            <p:custDataLst>
              <p:tags r:id="rId3"/>
            </p:custDataLst>
          </p:nvPr>
        </p:nvSpPr>
        <p:spPr bwMode="auto">
          <a:xfrm>
            <a:off x="2100280" y="1004440"/>
            <a:ext cx="1108294" cy="279180"/>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ZA" sz="1200" b="1" smtClean="0">
                <a:solidFill>
                  <a:srgbClr val="000000"/>
                </a:solidFill>
                <a:ea typeface="MS PGothic" charset="-128"/>
              </a:rPr>
              <a:t>Description </a:t>
            </a:r>
            <a:endParaRPr lang="en-ZA" sz="1200" b="1">
              <a:solidFill>
                <a:srgbClr val="000000"/>
              </a:solidFill>
              <a:ea typeface="MS PGothic" charset="-128"/>
            </a:endParaRPr>
          </a:p>
        </p:txBody>
      </p:sp>
      <p:sp>
        <p:nvSpPr>
          <p:cNvPr id="7" name="Rectangle 6"/>
          <p:cNvSpPr>
            <a:spLocks noChangeArrowheads="1"/>
          </p:cNvSpPr>
          <p:nvPr>
            <p:custDataLst>
              <p:tags r:id="rId4"/>
            </p:custDataLst>
          </p:nvPr>
        </p:nvSpPr>
        <p:spPr bwMode="auto">
          <a:xfrm>
            <a:off x="357159" y="1437826"/>
            <a:ext cx="1357322" cy="719138"/>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marL="1588" lvl="1" algn="ctr" defTabSz="913526">
              <a:buClr>
                <a:schemeClr val="tx2"/>
              </a:buClr>
            </a:pPr>
            <a:r>
              <a:rPr lang="en-ZA" sz="1200" b="1" smtClean="0">
                <a:solidFill>
                  <a:schemeClr val="bg1"/>
                </a:solidFill>
                <a:ea typeface="MS PGothic" pitchFamily="34" charset="-128"/>
              </a:rPr>
              <a:t>B-BBEE</a:t>
            </a:r>
          </a:p>
          <a:p>
            <a:pPr marL="1588" lvl="1" algn="ctr" defTabSz="913526">
              <a:buClr>
                <a:schemeClr val="tx2"/>
              </a:buClr>
            </a:pPr>
            <a:r>
              <a:rPr lang="en-ZA" sz="1200" b="1" smtClean="0">
                <a:solidFill>
                  <a:schemeClr val="bg1"/>
                </a:solidFill>
                <a:ea typeface="MS PGothic" pitchFamily="34" charset="-128"/>
              </a:rPr>
              <a:t>(the dti) </a:t>
            </a:r>
            <a:endParaRPr lang="en-ZA" sz="1200" b="1">
              <a:solidFill>
                <a:schemeClr val="bg1"/>
              </a:solidFill>
              <a:ea typeface="MS PGothic" pitchFamily="34" charset="-128"/>
            </a:endParaRPr>
          </a:p>
        </p:txBody>
      </p:sp>
      <p:sp>
        <p:nvSpPr>
          <p:cNvPr id="8" name="Rectangle 7"/>
          <p:cNvSpPr/>
          <p:nvPr/>
        </p:nvSpPr>
        <p:spPr>
          <a:xfrm>
            <a:off x="2100280" y="1314996"/>
            <a:ext cx="6840000" cy="5170646"/>
          </a:xfrm>
          <a:prstGeom prst="rect">
            <a:avLst/>
          </a:prstGeom>
        </p:spPr>
        <p:txBody>
          <a:bodyPr wrap="square">
            <a:spAutoFit/>
          </a:bodyPr>
          <a:lstStyle/>
          <a:p>
            <a:pPr marL="196850" lvl="1" indent="-195263" defTabSz="912813">
              <a:buClr>
                <a:schemeClr val="tx2"/>
              </a:buClr>
              <a:buSzPct val="125000"/>
              <a:buFontTx/>
              <a:buChar char="•"/>
            </a:pPr>
            <a:r>
              <a:rPr lang="en-ZA" sz="1000" b="1" smtClean="0">
                <a:solidFill>
                  <a:schemeClr val="tx1"/>
                </a:solidFill>
                <a:ea typeface="MS PGothic" charset="-128"/>
              </a:rPr>
              <a:t>Outline: </a:t>
            </a:r>
            <a:r>
              <a:rPr lang="en-ZA" sz="1000" smtClean="0">
                <a:solidFill>
                  <a:schemeClr val="tx1"/>
                </a:solidFill>
                <a:ea typeface="MS PGothic" charset="-128"/>
              </a:rPr>
              <a:t>B-BBEE is an integrated and coherent socioeconomic process that directly contributes to the economic transformation of South Africa and brings about significant increases in the numbers of black people that manage, own and control the country’s economy, as well as significant decreases in income inequalities.</a:t>
            </a:r>
          </a:p>
          <a:p>
            <a:pPr marL="196850" lvl="1" indent="-195263" defTabSz="912813">
              <a:buClr>
                <a:schemeClr val="tx2"/>
              </a:buClr>
              <a:buSzPct val="125000"/>
            </a:pPr>
            <a:endParaRPr lang="en-ZA" sz="1000" b="1" smtClean="0">
              <a:solidFill>
                <a:schemeClr val="tx1"/>
              </a:solidFill>
              <a:ea typeface="MS PGothic" charset="-128"/>
            </a:endParaRPr>
          </a:p>
          <a:p>
            <a:pPr marL="196850" lvl="1" indent="-195263" defTabSz="912813">
              <a:buClr>
                <a:schemeClr val="tx2"/>
              </a:buClr>
              <a:buSzPct val="125000"/>
            </a:pPr>
            <a:r>
              <a:rPr lang="en-ZA" sz="1000" b="1" smtClean="0">
                <a:solidFill>
                  <a:schemeClr val="tx1"/>
                </a:solidFill>
                <a:ea typeface="MS PGothic" charset="-128"/>
              </a:rPr>
              <a:t>Key Points: </a:t>
            </a:r>
          </a:p>
          <a:p>
            <a:pPr marL="196850" lvl="1" indent="-195263" defTabSz="912813">
              <a:buClr>
                <a:schemeClr val="tx2"/>
              </a:buClr>
              <a:buSzPct val="125000"/>
              <a:buFontTx/>
              <a:buChar char="•"/>
            </a:pPr>
            <a:r>
              <a:rPr lang="en-ZA" sz="1000" smtClean="0"/>
              <a:t>Broad-based black economic empowerment refers to the economic empowerment of all black people including women, workers, youth, people with disabilities and people living in rural areas through diverse but integrated socio-economic strategies that include, but are not limited to:</a:t>
            </a:r>
          </a:p>
          <a:p>
            <a:pPr marL="654050" lvl="2" indent="-195263" defTabSz="912813">
              <a:buClr>
                <a:schemeClr val="tx2"/>
              </a:buClr>
              <a:buSzPct val="125000"/>
              <a:buFontTx/>
              <a:buChar char="•"/>
            </a:pPr>
            <a:r>
              <a:rPr lang="en-ZA" sz="1000" smtClean="0"/>
              <a:t>increasing the number of black people that manage, own and control enterprises and productive assets;</a:t>
            </a:r>
          </a:p>
          <a:p>
            <a:pPr marL="654050" lvl="2" indent="-195263" defTabSz="912813">
              <a:buClr>
                <a:schemeClr val="tx2"/>
              </a:buClr>
              <a:buSzPct val="125000"/>
              <a:buFontTx/>
              <a:buChar char="•"/>
            </a:pPr>
            <a:r>
              <a:rPr lang="en-ZA" sz="1000" smtClean="0"/>
              <a:t>facilitating ownership and management of enterprises and productive assets by communities, workers, cooperatives and other collective enterprises;</a:t>
            </a:r>
          </a:p>
          <a:p>
            <a:pPr marL="654050" lvl="2" indent="-195263" defTabSz="912813">
              <a:buClr>
                <a:schemeClr val="tx2"/>
              </a:buClr>
              <a:buSzPct val="125000"/>
              <a:buFontTx/>
              <a:buChar char="•"/>
            </a:pPr>
            <a:r>
              <a:rPr lang="en-ZA" sz="1000" smtClean="0"/>
              <a:t>human resource and skills development;</a:t>
            </a:r>
          </a:p>
          <a:p>
            <a:pPr marL="654050" lvl="2" indent="-195263" defTabSz="912813">
              <a:buClr>
                <a:schemeClr val="tx2"/>
              </a:buClr>
              <a:buSzPct val="125000"/>
              <a:buFontTx/>
              <a:buChar char="•"/>
            </a:pPr>
            <a:r>
              <a:rPr lang="en-ZA" sz="1000" smtClean="0"/>
              <a:t>achieving equitable representation in all occupational categories and levels in the workforce;</a:t>
            </a:r>
          </a:p>
          <a:p>
            <a:pPr marL="654050" lvl="2" indent="-195263" defTabSz="912813">
              <a:buClr>
                <a:schemeClr val="tx2"/>
              </a:buClr>
              <a:buSzPct val="125000"/>
              <a:buFontTx/>
              <a:buChar char="•"/>
            </a:pPr>
            <a:r>
              <a:rPr lang="en-ZA" sz="1000" smtClean="0"/>
              <a:t>preferential procurement; and</a:t>
            </a:r>
          </a:p>
          <a:p>
            <a:pPr marL="654050" lvl="2" indent="-195263" defTabSz="912813">
              <a:buClr>
                <a:schemeClr val="tx2"/>
              </a:buClr>
              <a:buSzPct val="125000"/>
              <a:buFontTx/>
              <a:buChar char="•"/>
            </a:pPr>
            <a:r>
              <a:rPr lang="en-ZA" sz="1000" smtClean="0"/>
              <a:t>investment in enterprises that are owned or managed by black people.</a:t>
            </a:r>
          </a:p>
          <a:p>
            <a:pPr marL="196850" lvl="1" indent="-195263" defTabSz="912813">
              <a:buClr>
                <a:schemeClr val="tx2"/>
              </a:buClr>
              <a:buSzPct val="125000"/>
            </a:pPr>
            <a:r>
              <a:rPr lang="en-ZA" sz="1000" b="1" smtClean="0"/>
              <a:t>Objectives:</a:t>
            </a:r>
          </a:p>
          <a:p>
            <a:pPr marL="196850" lvl="1" indent="-195263" defTabSz="912813">
              <a:buClr>
                <a:schemeClr val="tx2"/>
              </a:buClr>
              <a:buSzPct val="125000"/>
              <a:buFontTx/>
              <a:buChar char="•"/>
            </a:pPr>
            <a:r>
              <a:rPr lang="en-ZA" sz="1000" smtClean="0"/>
              <a:t>Successful implementation of the South African B-BBEE strategy will be evaluated against the following policy objectives:</a:t>
            </a:r>
          </a:p>
          <a:p>
            <a:pPr marL="654050" lvl="2" indent="-195263" defTabSz="912813">
              <a:buClr>
                <a:schemeClr val="tx2"/>
              </a:buClr>
              <a:buSzPct val="125000"/>
              <a:buFontTx/>
              <a:buChar char="•"/>
            </a:pPr>
            <a:r>
              <a:rPr lang="en-ZA" sz="1000" smtClean="0"/>
              <a:t>Increase the number of black people who have ownership and control of existing and new enterprises,</a:t>
            </a:r>
          </a:p>
          <a:p>
            <a:pPr marL="654050" lvl="2" indent="-195263" defTabSz="912813">
              <a:buClr>
                <a:schemeClr val="tx2"/>
              </a:buClr>
              <a:buSzPct val="125000"/>
              <a:buFontTx/>
              <a:buChar char="•"/>
            </a:pPr>
            <a:r>
              <a:rPr lang="en-ZA" sz="1000" smtClean="0"/>
              <a:t>Increase the number of black people who have ownership and control of existing and new enterprises in the priority sectors of the economy that government has identified in its microeconomic reform strategy,</a:t>
            </a:r>
          </a:p>
          <a:p>
            <a:pPr marL="654050" lvl="2" indent="-195263" defTabSz="912813">
              <a:buClr>
                <a:schemeClr val="tx2"/>
              </a:buClr>
              <a:buSzPct val="125000"/>
              <a:buFontTx/>
              <a:buChar char="•"/>
            </a:pPr>
            <a:r>
              <a:rPr lang="en-ZA" sz="1000" smtClean="0"/>
              <a:t>Increase the number of new black enterprises, black-empowered enterprises and black-engendered enterprises,</a:t>
            </a:r>
          </a:p>
          <a:p>
            <a:pPr marL="654050" lvl="2" indent="-195263" defTabSz="912813">
              <a:buClr>
                <a:schemeClr val="tx2"/>
              </a:buClr>
              <a:buSzPct val="125000"/>
              <a:buFontTx/>
              <a:buChar char="•"/>
            </a:pPr>
            <a:r>
              <a:rPr lang="en-ZA" sz="1000" smtClean="0"/>
              <a:t>Increase in number of black people in executive and senior management of enterprises,</a:t>
            </a:r>
          </a:p>
          <a:p>
            <a:pPr marL="654050" lvl="2" indent="-195263" defTabSz="912813">
              <a:buClr>
                <a:schemeClr val="tx2"/>
              </a:buClr>
              <a:buSzPct val="125000"/>
              <a:buFontTx/>
              <a:buChar char="•"/>
            </a:pPr>
            <a:r>
              <a:rPr lang="en-ZA" sz="1000" smtClean="0"/>
              <a:t>Increasing the proportion of ownership and management of economic activities vested in community and broad-based enterprises (such as trade unions, employee trusts, and other collective enterprises) and co-operatives,</a:t>
            </a:r>
          </a:p>
          <a:p>
            <a:pPr marL="654050" lvl="2" indent="-195263" defTabSz="912813">
              <a:buClr>
                <a:schemeClr val="tx2"/>
              </a:buClr>
              <a:buSzPct val="125000"/>
              <a:buFontTx/>
              <a:buChar char="•"/>
            </a:pPr>
            <a:r>
              <a:rPr lang="en-ZA" sz="1000" smtClean="0"/>
              <a:t>Increased ownership of land and other productive assets, improved access to infrastructure, increased acquisition of skills, and increased participation in productive economic activities in under-developed areas,</a:t>
            </a:r>
          </a:p>
          <a:p>
            <a:pPr marL="654050" lvl="2" indent="-195263" defTabSz="912813">
              <a:buClr>
                <a:schemeClr val="tx2"/>
              </a:buClr>
              <a:buSzPct val="125000"/>
              <a:buFontTx/>
              <a:buChar char="•"/>
            </a:pPr>
            <a:r>
              <a:rPr lang="en-ZA" sz="1000" smtClean="0"/>
              <a:t>Accelerated and shared economic growth,</a:t>
            </a:r>
          </a:p>
          <a:p>
            <a:pPr marL="654050" lvl="2" indent="-195263" defTabSz="912813">
              <a:buClr>
                <a:schemeClr val="tx2"/>
              </a:buClr>
              <a:buSzPct val="125000"/>
              <a:buFontTx/>
              <a:buChar char="•"/>
            </a:pPr>
            <a:r>
              <a:rPr lang="en-ZA" sz="1000" smtClean="0"/>
              <a:t>Increased income levels of black persons and a reduction of income inequalities between and within race groups.</a:t>
            </a:r>
          </a:p>
        </p:txBody>
      </p:sp>
      <p:sp>
        <p:nvSpPr>
          <p:cNvPr id="9" name="AutoShape 7"/>
          <p:cNvSpPr>
            <a:spLocks noChangeArrowheads="1"/>
          </p:cNvSpPr>
          <p:nvPr/>
        </p:nvSpPr>
        <p:spPr bwMode="auto">
          <a:xfrm rot="5400000">
            <a:off x="1527191" y="1725167"/>
            <a:ext cx="719138" cy="144462"/>
          </a:xfrm>
          <a:prstGeom prst="triangle">
            <a:avLst>
              <a:gd name="adj" fmla="val 50000"/>
            </a:avLst>
          </a:prstGeom>
          <a:solidFill>
            <a:schemeClr val="tx1">
              <a:lumMod val="75000"/>
            </a:schemeClr>
          </a:solidFill>
          <a:ln w="9525">
            <a:noFill/>
            <a:miter lim="800000"/>
            <a:headEnd/>
            <a:tailEnd/>
          </a:ln>
          <a:effectLst/>
        </p:spPr>
        <p:txBody>
          <a:bodyPr rot="10800000" vert="eaVert" wrap="none" lIns="90000" tIns="46800" rIns="90000" bIns="46800" anchor="ctr"/>
          <a:lstStyle/>
          <a:p>
            <a:pPr algn="ct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10" name="Oval 44"/>
          <p:cNvSpPr>
            <a:spLocks noChangeArrowheads="1"/>
          </p:cNvSpPr>
          <p:nvPr>
            <p:custDataLst>
              <p:tags r:id="rId5"/>
            </p:custDataLst>
          </p:nvPr>
        </p:nvSpPr>
        <p:spPr bwMode="auto">
          <a:xfrm>
            <a:off x="170128" y="293415"/>
            <a:ext cx="314325" cy="314325"/>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2000" b="1" smtClean="0">
                <a:solidFill>
                  <a:schemeClr val="tx1"/>
                </a:solidFill>
              </a:rPr>
              <a:t>4</a:t>
            </a:r>
            <a:endParaRPr lang="en-ZA" sz="2000" b="1">
              <a:solidFill>
                <a:schemeClr val="tx1"/>
              </a:solidFill>
            </a:endParaRPr>
          </a:p>
        </p:txBody>
      </p:sp>
      <p:sp>
        <p:nvSpPr>
          <p:cNvPr id="11" name="McK 4. Source"/>
          <p:cNvSpPr>
            <a:spLocks noChangeArrowheads="1"/>
          </p:cNvSpPr>
          <p:nvPr>
            <p:custDataLst>
              <p:tags r:id="rId6"/>
            </p:custDataLst>
          </p:nvPr>
        </p:nvSpPr>
        <p:spPr bwMode="gray">
          <a:xfrm>
            <a:off x="272960" y="6626225"/>
            <a:ext cx="6985000" cy="152400"/>
          </a:xfrm>
          <a:prstGeom prst="rect">
            <a:avLst/>
          </a:prstGeom>
          <a:noFill/>
          <a:ln w="9525" algn="ctr">
            <a:noFill/>
            <a:miter lim="800000"/>
            <a:headEnd/>
            <a:tailEnd/>
          </a:ln>
        </p:spPr>
        <p:txBody>
          <a:bodyPr lIns="0" tIns="0" rIns="0" bIns="0"/>
          <a:lstStyle/>
          <a:p>
            <a:pPr marL="609600" indent="-609600" defTabSz="895350">
              <a:tabLst>
                <a:tab pos="612775" algn="l"/>
              </a:tabLst>
            </a:pPr>
            <a:r>
              <a:rPr lang="en-ZA" sz="1000" smtClean="0">
                <a:solidFill>
                  <a:schemeClr val="tx1"/>
                </a:solidFill>
              </a:rPr>
              <a:t>SOURCE: Broad-based Black Economic Empowerment Act, The Codes Of Good Practice, Interpretive Guide, June 2007</a:t>
            </a:r>
            <a:endParaRPr lang="en-ZA" sz="10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327222"/>
            <a:ext cx="6985000" cy="313932"/>
          </a:xfrm>
        </p:spPr>
        <p:txBody>
          <a:bodyPr/>
          <a:lstStyle/>
          <a:p>
            <a:pPr marL="355600"/>
            <a:r>
              <a:rPr lang="en-ZA" smtClean="0">
                <a:ea typeface="MS PGothic" pitchFamily="34" charset="-128"/>
              </a:rPr>
              <a:t>Integrated Resource Plan</a:t>
            </a:r>
            <a:endParaRPr lang="en-ZA"/>
          </a:p>
        </p:txBody>
      </p:sp>
      <p:sp>
        <p:nvSpPr>
          <p:cNvPr id="3" name="Slide Number Placeholder 2"/>
          <p:cNvSpPr>
            <a:spLocks noGrp="1"/>
          </p:cNvSpPr>
          <p:nvPr>
            <p:ph type="sldNum" sz="quarter" idx="10"/>
          </p:nvPr>
        </p:nvSpPr>
        <p:spPr/>
        <p:txBody>
          <a:bodyPr/>
          <a:lstStyle/>
          <a:p>
            <a:pPr>
              <a:defRPr/>
            </a:pPr>
            <a:fld id="{0DFA0F16-C053-4308-8A3F-13F724CC5374}" type="slidenum">
              <a:rPr lang="en-ZA" smtClean="0"/>
              <a:pPr>
                <a:defRPr/>
              </a:pPr>
              <a:t>16</a:t>
            </a:fld>
            <a:endParaRPr lang="en-ZA"/>
          </a:p>
        </p:txBody>
      </p:sp>
      <p:sp>
        <p:nvSpPr>
          <p:cNvPr id="4" name="Rectangle 3"/>
          <p:cNvSpPr>
            <a:spLocks noChangeArrowheads="1"/>
          </p:cNvSpPr>
          <p:nvPr>
            <p:custDataLst>
              <p:tags r:id="rId1"/>
            </p:custDataLst>
          </p:nvPr>
        </p:nvSpPr>
        <p:spPr bwMode="auto">
          <a:xfrm>
            <a:off x="142847" y="1263752"/>
            <a:ext cx="928694" cy="5214974"/>
          </a:xfrm>
          <a:prstGeom prst="rect">
            <a:avLst/>
          </a:prstGeom>
          <a:solidFill>
            <a:schemeClr val="accent2">
              <a:lumMod val="50000"/>
            </a:schemeClr>
          </a:solidFill>
          <a:ln w="9525">
            <a:noFill/>
            <a:miter lim="800000"/>
            <a:headEnd/>
            <a:tailEnd/>
          </a:ln>
          <a:effectLst/>
        </p:spPr>
        <p:txBody>
          <a:bodyPr/>
          <a:lstStyle/>
          <a:p>
            <a:pPr marL="1588" lvl="1" fontAlgn="base">
              <a:spcBef>
                <a:spcPct val="40000"/>
              </a:spcBef>
              <a:spcAft>
                <a:spcPct val="0"/>
              </a:spcAft>
            </a:pPr>
            <a:endParaRPr lang="en-ZA" sz="1200">
              <a:solidFill>
                <a:srgbClr val="000000"/>
              </a:solidFill>
              <a:ea typeface="MS PGothic" charset="-128"/>
            </a:endParaRPr>
          </a:p>
        </p:txBody>
      </p:sp>
      <p:sp>
        <p:nvSpPr>
          <p:cNvPr id="5" name="Line 9"/>
          <p:cNvSpPr>
            <a:spLocks noChangeShapeType="1"/>
          </p:cNvSpPr>
          <p:nvPr>
            <p:custDataLst>
              <p:tags r:id="rId2"/>
            </p:custDataLst>
          </p:nvPr>
        </p:nvSpPr>
        <p:spPr bwMode="auto">
          <a:xfrm>
            <a:off x="2100280" y="1285427"/>
            <a:ext cx="68400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6" name="Text Box 10"/>
          <p:cNvSpPr txBox="1">
            <a:spLocks noChangeArrowheads="1"/>
          </p:cNvSpPr>
          <p:nvPr>
            <p:custDataLst>
              <p:tags r:id="rId3"/>
            </p:custDataLst>
          </p:nvPr>
        </p:nvSpPr>
        <p:spPr bwMode="auto">
          <a:xfrm>
            <a:off x="2100280" y="1004440"/>
            <a:ext cx="1108294" cy="279180"/>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ZA" sz="1200" b="1" smtClean="0">
                <a:solidFill>
                  <a:srgbClr val="000000"/>
                </a:solidFill>
                <a:ea typeface="MS PGothic" charset="-128"/>
              </a:rPr>
              <a:t>Description </a:t>
            </a:r>
            <a:endParaRPr lang="en-ZA" sz="1200" b="1">
              <a:solidFill>
                <a:srgbClr val="000000"/>
              </a:solidFill>
              <a:ea typeface="MS PGothic" charset="-128"/>
            </a:endParaRPr>
          </a:p>
        </p:txBody>
      </p:sp>
      <p:sp>
        <p:nvSpPr>
          <p:cNvPr id="7" name="Rectangle 6"/>
          <p:cNvSpPr>
            <a:spLocks noChangeArrowheads="1"/>
          </p:cNvSpPr>
          <p:nvPr>
            <p:custDataLst>
              <p:tags r:id="rId4"/>
            </p:custDataLst>
          </p:nvPr>
        </p:nvSpPr>
        <p:spPr bwMode="auto">
          <a:xfrm>
            <a:off x="357159" y="1437826"/>
            <a:ext cx="1357322" cy="719138"/>
          </a:xfrm>
          <a:prstGeom prst="rect">
            <a:avLst/>
          </a:prstGeom>
          <a:solidFill>
            <a:schemeClr val="accent2">
              <a:lumMod val="75000"/>
            </a:schemeClr>
          </a:solidFill>
          <a:ln w="12700" algn="ctr">
            <a:solidFill>
              <a:schemeClr val="bg1"/>
            </a:solidFill>
            <a:miter lim="800000"/>
            <a:headEnd/>
            <a:tailEnd/>
          </a:ln>
          <a:effectLst/>
        </p:spPr>
        <p:txBody>
          <a:bodyPr lIns="93292" tIns="46646" rIns="93292" bIns="46646" anchor="ctr"/>
          <a:lstStyle/>
          <a:p>
            <a:pPr marL="1588" lvl="1" algn="ctr" defTabSz="913526">
              <a:buClr>
                <a:schemeClr val="tx2"/>
              </a:buClr>
            </a:pPr>
            <a:r>
              <a:rPr lang="en-ZA" sz="1200" b="1" smtClean="0">
                <a:solidFill>
                  <a:schemeClr val="bg1"/>
                </a:solidFill>
                <a:ea typeface="MS PGothic" pitchFamily="34" charset="-128"/>
              </a:rPr>
              <a:t>IRP</a:t>
            </a:r>
          </a:p>
          <a:p>
            <a:pPr marL="1588" lvl="1" algn="ctr" defTabSz="913526">
              <a:buClr>
                <a:schemeClr val="tx2"/>
              </a:buClr>
            </a:pPr>
            <a:r>
              <a:rPr lang="en-ZA" sz="1200" b="1" smtClean="0">
                <a:solidFill>
                  <a:schemeClr val="bg1"/>
                </a:solidFill>
                <a:ea typeface="MS PGothic" pitchFamily="34" charset="-128"/>
              </a:rPr>
              <a:t>(DoE) </a:t>
            </a:r>
            <a:endParaRPr lang="en-ZA" sz="1200" b="1">
              <a:solidFill>
                <a:schemeClr val="bg1"/>
              </a:solidFill>
              <a:ea typeface="MS PGothic" pitchFamily="34" charset="-128"/>
            </a:endParaRPr>
          </a:p>
        </p:txBody>
      </p:sp>
      <p:sp>
        <p:nvSpPr>
          <p:cNvPr id="8" name="Rectangle 7"/>
          <p:cNvSpPr/>
          <p:nvPr/>
        </p:nvSpPr>
        <p:spPr>
          <a:xfrm>
            <a:off x="2100280" y="1314996"/>
            <a:ext cx="6840000" cy="707886"/>
          </a:xfrm>
          <a:prstGeom prst="rect">
            <a:avLst/>
          </a:prstGeom>
        </p:spPr>
        <p:txBody>
          <a:bodyPr wrap="square">
            <a:spAutoFit/>
          </a:bodyPr>
          <a:lstStyle/>
          <a:p>
            <a:pPr marL="196850" lvl="1" indent="-195263" defTabSz="912813">
              <a:buClr>
                <a:schemeClr val="tx2"/>
              </a:buClr>
              <a:buSzPct val="125000"/>
              <a:buFontTx/>
              <a:buChar char="•"/>
            </a:pPr>
            <a:r>
              <a:rPr lang="en-ZA" sz="1000" b="1" dirty="0" smtClean="0"/>
              <a:t>Integrated Resource Plan </a:t>
            </a:r>
            <a:r>
              <a:rPr lang="en-ZA" sz="1000" dirty="0" smtClean="0"/>
              <a:t>refers to the co-ordinated schedule for generation expansion and demand-side intervention programmes, taking into consideration multiple criteria to meet electricity demand.</a:t>
            </a:r>
          </a:p>
          <a:p>
            <a:pPr marL="196850" lvl="1" indent="-195263" defTabSz="912813">
              <a:buClr>
                <a:schemeClr val="tx2"/>
              </a:buClr>
              <a:buSzPct val="125000"/>
              <a:buFontTx/>
              <a:buChar char="•"/>
            </a:pPr>
            <a:endParaRPr lang="en-ZA" sz="1000" dirty="0" smtClean="0"/>
          </a:p>
          <a:p>
            <a:pPr marL="196850" lvl="1" indent="-195263" defTabSz="912813">
              <a:buClr>
                <a:schemeClr val="tx2"/>
              </a:buClr>
              <a:buSzPct val="125000"/>
              <a:buFontTx/>
              <a:buChar char="•"/>
            </a:pPr>
            <a:endParaRPr lang="en-ZA" sz="1000" dirty="0" smtClean="0"/>
          </a:p>
        </p:txBody>
      </p:sp>
      <p:sp>
        <p:nvSpPr>
          <p:cNvPr id="9" name="AutoShape 7"/>
          <p:cNvSpPr>
            <a:spLocks noChangeArrowheads="1"/>
          </p:cNvSpPr>
          <p:nvPr/>
        </p:nvSpPr>
        <p:spPr bwMode="auto">
          <a:xfrm rot="5400000">
            <a:off x="1527191" y="1725167"/>
            <a:ext cx="719138" cy="144462"/>
          </a:xfrm>
          <a:prstGeom prst="triangle">
            <a:avLst>
              <a:gd name="adj" fmla="val 50000"/>
            </a:avLst>
          </a:prstGeom>
          <a:solidFill>
            <a:schemeClr val="tx1">
              <a:lumMod val="75000"/>
            </a:schemeClr>
          </a:solidFill>
          <a:ln w="9525">
            <a:noFill/>
            <a:miter lim="800000"/>
            <a:headEnd/>
            <a:tailEnd/>
          </a:ln>
          <a:effectLst/>
        </p:spPr>
        <p:txBody>
          <a:bodyPr rot="10800000" vert="eaVert" wrap="none" lIns="90000" tIns="46800" rIns="90000" bIns="46800" anchor="ctr"/>
          <a:lstStyle/>
          <a:p>
            <a:pPr algn="ctr" fontAlgn="base">
              <a:spcBef>
                <a:spcPct val="0"/>
              </a:spcBef>
              <a:spcAft>
                <a:spcPct val="0"/>
              </a:spcAft>
            </a:pPr>
            <a:endParaRPr lang="en-ZA" sz="2400">
              <a:solidFill>
                <a:srgbClr val="000000"/>
              </a:solidFill>
              <a:latin typeface="Times New Roman" pitchFamily="18" charset="0"/>
              <a:ea typeface="MS PGothic" charset="-128"/>
            </a:endParaRPr>
          </a:p>
        </p:txBody>
      </p:sp>
      <p:sp>
        <p:nvSpPr>
          <p:cNvPr id="10" name="Oval 44"/>
          <p:cNvSpPr>
            <a:spLocks noChangeArrowheads="1"/>
          </p:cNvSpPr>
          <p:nvPr>
            <p:custDataLst>
              <p:tags r:id="rId5"/>
            </p:custDataLst>
          </p:nvPr>
        </p:nvSpPr>
        <p:spPr bwMode="auto">
          <a:xfrm>
            <a:off x="170128" y="293415"/>
            <a:ext cx="314325" cy="314325"/>
          </a:xfrm>
          <a:prstGeom prst="ellipse">
            <a:avLst/>
          </a:prstGeom>
          <a:solidFill>
            <a:schemeClr val="accent2">
              <a:lumMod val="20000"/>
              <a:lumOff val="80000"/>
            </a:schemeClr>
          </a:solidFill>
          <a:ln w="19050">
            <a:noFill/>
            <a:round/>
            <a:headEnd/>
            <a:tailEnd/>
          </a:ln>
          <a:effectLst/>
        </p:spPr>
        <p:txBody>
          <a:bodyPr wrap="none" anchor="ctr"/>
          <a:lstStyle/>
          <a:p>
            <a:pPr algn="ctr"/>
            <a:r>
              <a:rPr lang="en-ZA" sz="2000" b="1" smtClean="0">
                <a:solidFill>
                  <a:schemeClr val="tx1"/>
                </a:solidFill>
              </a:rPr>
              <a:t>5</a:t>
            </a:r>
            <a:endParaRPr lang="en-ZA" sz="2000" b="1">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p:cNvSpPr>
            <a:spLocks noGrp="1"/>
          </p:cNvSpPr>
          <p:nvPr>
            <p:ph type="sldNum" sz="quarter" idx="10"/>
          </p:nvPr>
        </p:nvSpPr>
        <p:spPr bwMode="gray">
          <a:noFill/>
        </p:spPr>
        <p:txBody>
          <a:bodyPr/>
          <a:lstStyle/>
          <a:p>
            <a:pPr>
              <a:defRPr/>
            </a:pPr>
            <a:fld id="{3645950C-B412-4B19-B91D-FB498601E7FB}" type="slidenum">
              <a:rPr lang="en-ZA" smtClean="0"/>
              <a:pPr>
                <a:defRPr/>
              </a:pPr>
              <a:t>17</a:t>
            </a:fld>
            <a:endParaRPr lang="en-ZA"/>
          </a:p>
        </p:txBody>
      </p:sp>
      <p:sp>
        <p:nvSpPr>
          <p:cNvPr id="1558530" name="Slide Number Placeholder 1"/>
          <p:cNvSpPr txBox="1">
            <a:spLocks noGrp="1"/>
          </p:cNvSpPr>
          <p:nvPr/>
        </p:nvSpPr>
        <p:spPr bwMode="gray">
          <a:xfrm>
            <a:off x="7185025" y="6626225"/>
            <a:ext cx="1651000" cy="152400"/>
          </a:xfrm>
          <a:prstGeom prst="rect">
            <a:avLst/>
          </a:prstGeom>
          <a:noFill/>
          <a:ln w="9525" algn="ctr">
            <a:noFill/>
            <a:miter lim="800000"/>
            <a:headEnd/>
            <a:tailEnd/>
          </a:ln>
        </p:spPr>
        <p:txBody>
          <a:bodyPr lIns="0" tIns="0" rIns="0" bIns="0" anchor="b">
            <a:spAutoFit/>
          </a:bodyPr>
          <a:lstStyle/>
          <a:p>
            <a:pPr algn="r"/>
            <a:fld id="{B4F45322-59AA-4A99-9545-52A2F9584B27}" type="slidenum">
              <a:rPr lang="en-ZA" sz="1000" smtClean="0">
                <a:solidFill>
                  <a:srgbClr val="83725B"/>
                </a:solidFill>
              </a:rPr>
              <a:pPr algn="r"/>
              <a:t>17</a:t>
            </a:fld>
            <a:endParaRPr lang="en-ZA" sz="1000">
              <a:solidFill>
                <a:srgbClr val="83725B"/>
              </a:solidFill>
            </a:endParaRPr>
          </a:p>
        </p:txBody>
      </p:sp>
      <p:sp>
        <p:nvSpPr>
          <p:cNvPr id="1558531" name="Rectangle 35"/>
          <p:cNvSpPr>
            <a:spLocks noGrp="1" noChangeArrowheads="1"/>
          </p:cNvSpPr>
          <p:nvPr>
            <p:ph type="title" idx="4294967295"/>
            <p:custDataLst>
              <p:tags r:id="rId1"/>
            </p:custDataLst>
          </p:nvPr>
        </p:nvSpPr>
        <p:spPr bwMode="gray">
          <a:xfrm>
            <a:off x="200025" y="173431"/>
            <a:ext cx="6985000" cy="627864"/>
          </a:xfrm>
        </p:spPr>
        <p:txBody>
          <a:bodyPr/>
          <a:lstStyle/>
          <a:p>
            <a:pPr eaLnBrk="1" hangingPunct="1"/>
            <a:r>
              <a:rPr lang="en-ZA" dirty="0" smtClean="0"/>
              <a:t>Main objectives are aligned to key local development objectives to measure impact</a:t>
            </a:r>
          </a:p>
        </p:txBody>
      </p:sp>
      <p:grpSp>
        <p:nvGrpSpPr>
          <p:cNvPr id="2" name="Group 31"/>
          <p:cNvGrpSpPr/>
          <p:nvPr/>
        </p:nvGrpSpPr>
        <p:grpSpPr>
          <a:xfrm>
            <a:off x="3276600" y="1053527"/>
            <a:ext cx="5046663" cy="5401860"/>
            <a:chOff x="3276600" y="1244600"/>
            <a:chExt cx="5046663" cy="5401860"/>
          </a:xfrm>
        </p:grpSpPr>
        <p:sp>
          <p:nvSpPr>
            <p:cNvPr id="1558533" name="AutoShape 7"/>
            <p:cNvSpPr>
              <a:spLocks noChangeArrowheads="1"/>
            </p:cNvSpPr>
            <p:nvPr>
              <p:custDataLst>
                <p:tags r:id="rId18"/>
              </p:custDataLst>
            </p:nvPr>
          </p:nvSpPr>
          <p:spPr bwMode="gray">
            <a:xfrm>
              <a:off x="3276600" y="1244600"/>
              <a:ext cx="5046663" cy="5401860"/>
            </a:xfrm>
            <a:prstGeom prst="homePlate">
              <a:avLst>
                <a:gd name="adj" fmla="val 0"/>
              </a:avLst>
            </a:prstGeom>
            <a:solidFill>
              <a:schemeClr val="bg1"/>
            </a:solidFill>
            <a:ln w="19050" algn="ctr">
              <a:solidFill>
                <a:srgbClr val="DDDDDD"/>
              </a:solidFill>
              <a:miter lim="800000"/>
              <a:headEnd/>
              <a:tailEnd/>
            </a:ln>
          </p:spPr>
          <p:txBody>
            <a:bodyPr wrap="none" lIns="93278" tIns="46639" rIns="93278" bIns="46639" anchor="ctr"/>
            <a:lstStyle/>
            <a:p>
              <a:pPr defTabSz="912813"/>
              <a:endParaRPr lang="en-ZA" sz="1600">
                <a:solidFill>
                  <a:schemeClr val="tx1"/>
                </a:solidFill>
              </a:endParaRPr>
            </a:p>
          </p:txBody>
        </p:sp>
        <p:sp>
          <p:nvSpPr>
            <p:cNvPr id="1558534" name="Rectangle 9"/>
            <p:cNvSpPr>
              <a:spLocks noChangeArrowheads="1"/>
            </p:cNvSpPr>
            <p:nvPr>
              <p:custDataLst>
                <p:tags r:id="rId19"/>
              </p:custDataLst>
            </p:nvPr>
          </p:nvSpPr>
          <p:spPr bwMode="gray">
            <a:xfrm>
              <a:off x="3303896" y="1258248"/>
              <a:ext cx="5004000" cy="420688"/>
            </a:xfrm>
            <a:prstGeom prst="rect">
              <a:avLst/>
            </a:prstGeom>
            <a:solidFill>
              <a:srgbClr val="DDDDDD"/>
            </a:solidFill>
            <a:ln w="28575" algn="ctr">
              <a:solidFill>
                <a:srgbClr val="DDDDDD"/>
              </a:solidFill>
              <a:miter lim="800000"/>
              <a:headEnd/>
              <a:tailEnd/>
            </a:ln>
          </p:spPr>
          <p:txBody>
            <a:bodyPr lIns="91422" tIns="45711" rIns="91422" bIns="45711"/>
            <a:lstStyle/>
            <a:p>
              <a:pPr defTabSz="912813"/>
              <a:r>
                <a:rPr lang="en-ZA" sz="1600" b="1" smtClean="0">
                  <a:solidFill>
                    <a:srgbClr val="808080"/>
                  </a:solidFill>
                </a:rPr>
                <a:t>Definition</a:t>
              </a:r>
              <a:endParaRPr lang="en-ZA" sz="1600" b="1">
                <a:solidFill>
                  <a:srgbClr val="808080"/>
                </a:solidFill>
              </a:endParaRPr>
            </a:p>
          </p:txBody>
        </p:sp>
        <p:sp>
          <p:nvSpPr>
            <p:cNvPr id="1558539" name="Rectangle 286"/>
            <p:cNvSpPr>
              <a:spLocks noChangeArrowheads="1"/>
            </p:cNvSpPr>
            <p:nvPr>
              <p:custDataLst>
                <p:tags r:id="rId20"/>
              </p:custDataLst>
            </p:nvPr>
          </p:nvSpPr>
          <p:spPr bwMode="gray">
            <a:xfrm>
              <a:off x="3409950" y="1782763"/>
              <a:ext cx="4778375" cy="977900"/>
            </a:xfrm>
            <a:prstGeom prst="rect">
              <a:avLst/>
            </a:prstGeom>
            <a:noFill/>
            <a:ln w="9525">
              <a:noFill/>
              <a:miter lim="800000"/>
              <a:headEnd/>
              <a:tailEnd/>
            </a:ln>
          </p:spPr>
          <p:txBody>
            <a:bodyPr lIns="0" tIns="0" rIns="0" bIns="0">
              <a:spAutoFit/>
            </a:bodyPr>
            <a:lstStyle/>
            <a:p>
              <a:pPr marL="196850" lvl="1" indent="-195263" defTabSz="912813" eaLnBrk="0" hangingPunct="0">
                <a:spcBef>
                  <a:spcPct val="30000"/>
                </a:spcBef>
                <a:buClr>
                  <a:schemeClr val="tx2"/>
                </a:buClr>
                <a:buSzPct val="125000"/>
                <a:buFontTx/>
                <a:buChar char="•"/>
              </a:pPr>
              <a:r>
                <a:rPr lang="en-ZA" sz="1600" smtClean="0">
                  <a:solidFill>
                    <a:schemeClr val="tx1"/>
                  </a:solidFill>
                </a:rPr>
                <a:t>Increasing the skill base (number and skill level) of South African workers in areas relevant to the energy sector and where there is a national scarcity of skills</a:t>
              </a:r>
              <a:endParaRPr lang="en-ZA" sz="1600" dirty="0">
                <a:solidFill>
                  <a:schemeClr val="tx1"/>
                </a:solidFill>
              </a:endParaRPr>
            </a:p>
          </p:txBody>
        </p:sp>
        <p:sp>
          <p:nvSpPr>
            <p:cNvPr id="1558541" name="Rectangle 286"/>
            <p:cNvSpPr>
              <a:spLocks noChangeArrowheads="1"/>
            </p:cNvSpPr>
            <p:nvPr>
              <p:custDataLst>
                <p:tags r:id="rId21"/>
              </p:custDataLst>
            </p:nvPr>
          </p:nvSpPr>
          <p:spPr bwMode="gray">
            <a:xfrm>
              <a:off x="3409950" y="2924175"/>
              <a:ext cx="4778375" cy="977900"/>
            </a:xfrm>
            <a:prstGeom prst="rect">
              <a:avLst/>
            </a:prstGeom>
            <a:noFill/>
            <a:ln w="9525">
              <a:noFill/>
              <a:miter lim="800000"/>
              <a:headEnd/>
              <a:tailEnd/>
            </a:ln>
          </p:spPr>
          <p:txBody>
            <a:bodyPr lIns="0" tIns="0" rIns="0" bIns="0"/>
            <a:lstStyle/>
            <a:p>
              <a:pPr marL="196850" lvl="1" indent="-195263" defTabSz="912813" eaLnBrk="0" hangingPunct="0">
                <a:spcBef>
                  <a:spcPct val="30000"/>
                </a:spcBef>
                <a:buClr>
                  <a:schemeClr val="tx2"/>
                </a:buClr>
                <a:buSzPct val="125000"/>
                <a:buFontTx/>
                <a:buChar char="•"/>
              </a:pPr>
              <a:r>
                <a:rPr lang="en-ZA" sz="1600" dirty="0" smtClean="0">
                  <a:solidFill>
                    <a:schemeClr val="tx1"/>
                  </a:solidFill>
                </a:rPr>
                <a:t>Utilisation of  Eskom and suppliers’ spend  to develop South African based suppliers relevant to the energy sector (focusing primarily on BBB-EE and Black Owned suppliers)</a:t>
              </a:r>
              <a:endParaRPr lang="en-ZA" sz="1600" dirty="0">
                <a:solidFill>
                  <a:schemeClr val="tx1"/>
                </a:solidFill>
              </a:endParaRPr>
            </a:p>
          </p:txBody>
        </p:sp>
        <p:sp>
          <p:nvSpPr>
            <p:cNvPr id="1558543" name="Rectangle 286"/>
            <p:cNvSpPr>
              <a:spLocks noChangeArrowheads="1"/>
            </p:cNvSpPr>
            <p:nvPr>
              <p:custDataLst>
                <p:tags r:id="rId22"/>
              </p:custDataLst>
            </p:nvPr>
          </p:nvSpPr>
          <p:spPr bwMode="gray">
            <a:xfrm>
              <a:off x="3409950" y="4067175"/>
              <a:ext cx="4778375" cy="733425"/>
            </a:xfrm>
            <a:prstGeom prst="rect">
              <a:avLst/>
            </a:prstGeom>
            <a:noFill/>
            <a:ln w="9525">
              <a:noFill/>
              <a:miter lim="800000"/>
              <a:headEnd/>
              <a:tailEnd/>
            </a:ln>
          </p:spPr>
          <p:txBody>
            <a:bodyPr lIns="0" tIns="0" rIns="0" bIns="0"/>
            <a:lstStyle/>
            <a:p>
              <a:pPr marL="196850" lvl="1" indent="-195263" defTabSz="912813" eaLnBrk="0" hangingPunct="0">
                <a:spcBef>
                  <a:spcPct val="30000"/>
                </a:spcBef>
                <a:buClr>
                  <a:schemeClr val="tx2"/>
                </a:buClr>
                <a:buSzPct val="125000"/>
                <a:buFontTx/>
                <a:buChar char="•"/>
              </a:pPr>
              <a:r>
                <a:rPr lang="en-ZA" sz="1600" smtClean="0">
                  <a:solidFill>
                    <a:schemeClr val="tx1"/>
                  </a:solidFill>
                </a:rPr>
                <a:t>Utilisation of Eskom and suppliers’ spend to foster the establishment of new competitive industries in the energy sector</a:t>
              </a:r>
              <a:endParaRPr lang="en-ZA" sz="1600">
                <a:solidFill>
                  <a:schemeClr val="tx1"/>
                </a:solidFill>
              </a:endParaRPr>
            </a:p>
          </p:txBody>
        </p:sp>
        <p:sp>
          <p:nvSpPr>
            <p:cNvPr id="1558545" name="Rectangle 286"/>
            <p:cNvSpPr>
              <a:spLocks noChangeArrowheads="1"/>
            </p:cNvSpPr>
            <p:nvPr>
              <p:custDataLst>
                <p:tags r:id="rId23"/>
              </p:custDataLst>
            </p:nvPr>
          </p:nvSpPr>
          <p:spPr bwMode="gray">
            <a:xfrm>
              <a:off x="3409950" y="4962525"/>
              <a:ext cx="4778375" cy="488950"/>
            </a:xfrm>
            <a:prstGeom prst="rect">
              <a:avLst/>
            </a:prstGeom>
            <a:noFill/>
            <a:ln w="9525">
              <a:noFill/>
              <a:miter lim="800000"/>
              <a:headEnd/>
              <a:tailEnd/>
            </a:ln>
          </p:spPr>
          <p:txBody>
            <a:bodyPr lIns="0" tIns="0" rIns="0" bIns="0"/>
            <a:lstStyle/>
            <a:p>
              <a:pPr marL="196850" lvl="1" indent="-195263" defTabSz="912813" eaLnBrk="0" hangingPunct="0">
                <a:spcBef>
                  <a:spcPct val="30000"/>
                </a:spcBef>
                <a:buClr>
                  <a:schemeClr val="tx2"/>
                </a:buClr>
                <a:buSzPct val="125000"/>
                <a:buFontTx/>
                <a:buChar char="•"/>
              </a:pPr>
              <a:r>
                <a:rPr lang="en-ZA" sz="1600" smtClean="0">
                  <a:solidFill>
                    <a:schemeClr val="tx1"/>
                  </a:solidFill>
                </a:rPr>
                <a:t>Creation of new jobs by suppliers as a direct result of Eskom business</a:t>
              </a:r>
              <a:endParaRPr lang="en-ZA" sz="1600">
                <a:solidFill>
                  <a:schemeClr val="tx1"/>
                </a:solidFill>
              </a:endParaRPr>
            </a:p>
          </p:txBody>
        </p:sp>
        <p:sp>
          <p:nvSpPr>
            <p:cNvPr id="1558547" name="Rectangle 286"/>
            <p:cNvSpPr>
              <a:spLocks noChangeArrowheads="1"/>
            </p:cNvSpPr>
            <p:nvPr>
              <p:custDataLst>
                <p:tags r:id="rId24"/>
              </p:custDataLst>
            </p:nvPr>
          </p:nvSpPr>
          <p:spPr bwMode="gray">
            <a:xfrm>
              <a:off x="3409950" y="5616575"/>
              <a:ext cx="4778375" cy="975294"/>
            </a:xfrm>
            <a:prstGeom prst="rect">
              <a:avLst/>
            </a:prstGeom>
            <a:noFill/>
            <a:ln w="9525">
              <a:noFill/>
              <a:miter lim="800000"/>
              <a:headEnd/>
              <a:tailEnd/>
            </a:ln>
          </p:spPr>
          <p:txBody>
            <a:bodyPr lIns="0" tIns="0" rIns="0" bIns="0"/>
            <a:lstStyle/>
            <a:p>
              <a:pPr marL="196850" lvl="1" indent="-195263" defTabSz="912813" eaLnBrk="0" hangingPunct="0">
                <a:spcBef>
                  <a:spcPct val="30000"/>
                </a:spcBef>
                <a:buClr>
                  <a:schemeClr val="tx2"/>
                </a:buClr>
                <a:buSzPct val="125000"/>
                <a:buFontTx/>
                <a:buChar char="•"/>
              </a:pPr>
              <a:r>
                <a:rPr lang="en-ZA" sz="1600" dirty="0" smtClean="0">
                  <a:solidFill>
                    <a:schemeClr val="tx1"/>
                  </a:solidFill>
                </a:rPr>
                <a:t>Providing a platform for SA-based suppliers to develop into  national and international suppliers, including </a:t>
              </a:r>
              <a:r>
                <a:rPr lang="en-ZA" sz="1600" dirty="0" smtClean="0">
                  <a:solidFill>
                    <a:schemeClr val="folHlink"/>
                  </a:solidFill>
                </a:rPr>
                <a:t>a platform for emerging suppliers to develop the ability to do business with Eskom.</a:t>
              </a:r>
            </a:p>
            <a:p>
              <a:pPr marL="196850" lvl="1" indent="-195263" defTabSz="912813" eaLnBrk="0" hangingPunct="0">
                <a:spcBef>
                  <a:spcPct val="30000"/>
                </a:spcBef>
                <a:buClr>
                  <a:schemeClr val="tx2"/>
                </a:buClr>
                <a:buSzPct val="125000"/>
                <a:buFontTx/>
                <a:buChar char="•"/>
              </a:pPr>
              <a:endParaRPr lang="en-ZA" sz="1600" dirty="0">
                <a:solidFill>
                  <a:schemeClr val="tx1"/>
                </a:solidFill>
              </a:endParaRPr>
            </a:p>
          </p:txBody>
        </p:sp>
        <p:sp>
          <p:nvSpPr>
            <p:cNvPr id="1558550" name="Line 31"/>
            <p:cNvSpPr>
              <a:spLocks noChangeShapeType="1"/>
            </p:cNvSpPr>
            <p:nvPr>
              <p:custDataLst>
                <p:tags r:id="rId25"/>
              </p:custDataLst>
            </p:nvPr>
          </p:nvSpPr>
          <p:spPr bwMode="gray">
            <a:xfrm>
              <a:off x="3317875" y="2841625"/>
              <a:ext cx="4967288"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1558552" name="Line 32"/>
            <p:cNvSpPr>
              <a:spLocks noChangeShapeType="1"/>
            </p:cNvSpPr>
            <p:nvPr>
              <p:custDataLst>
                <p:tags r:id="rId26"/>
              </p:custDataLst>
            </p:nvPr>
          </p:nvSpPr>
          <p:spPr bwMode="gray">
            <a:xfrm>
              <a:off x="3317875" y="3984625"/>
              <a:ext cx="4967288"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1558554" name="Line 33"/>
            <p:cNvSpPr>
              <a:spLocks noChangeShapeType="1"/>
            </p:cNvSpPr>
            <p:nvPr>
              <p:custDataLst>
                <p:tags r:id="rId27"/>
              </p:custDataLst>
            </p:nvPr>
          </p:nvSpPr>
          <p:spPr bwMode="gray">
            <a:xfrm>
              <a:off x="3317875" y="4881563"/>
              <a:ext cx="4967288"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1558556" name="Line 33"/>
            <p:cNvSpPr>
              <a:spLocks noChangeShapeType="1"/>
            </p:cNvSpPr>
            <p:nvPr>
              <p:custDataLst>
                <p:tags r:id="rId28"/>
              </p:custDataLst>
            </p:nvPr>
          </p:nvSpPr>
          <p:spPr bwMode="gray">
            <a:xfrm>
              <a:off x="3317875" y="5535613"/>
              <a:ext cx="4967288" cy="0"/>
            </a:xfrm>
            <a:prstGeom prst="line">
              <a:avLst/>
            </a:prstGeom>
            <a:noFill/>
            <a:ln w="9525">
              <a:solidFill>
                <a:schemeClr val="accent1"/>
              </a:solidFill>
              <a:prstDash val="dash"/>
              <a:round/>
              <a:headEnd/>
              <a:tailEnd/>
            </a:ln>
          </p:spPr>
          <p:txBody>
            <a:bodyPr lIns="93296" tIns="46648" rIns="93296" bIns="46648"/>
            <a:lstStyle/>
            <a:p>
              <a:endParaRPr lang="en-ZA"/>
            </a:p>
          </p:txBody>
        </p:sp>
      </p:grpSp>
      <p:grpSp>
        <p:nvGrpSpPr>
          <p:cNvPr id="3" name="Group 32"/>
          <p:cNvGrpSpPr/>
          <p:nvPr/>
        </p:nvGrpSpPr>
        <p:grpSpPr>
          <a:xfrm>
            <a:off x="555625" y="1053527"/>
            <a:ext cx="2652713" cy="5403585"/>
            <a:chOff x="555625" y="1244599"/>
            <a:chExt cx="2652713" cy="5403585"/>
          </a:xfrm>
        </p:grpSpPr>
        <p:sp>
          <p:nvSpPr>
            <p:cNvPr id="1558536" name="AutoShape 7"/>
            <p:cNvSpPr>
              <a:spLocks noChangeArrowheads="1"/>
            </p:cNvSpPr>
            <p:nvPr>
              <p:custDataLst>
                <p:tags r:id="rId2"/>
              </p:custDataLst>
            </p:nvPr>
          </p:nvSpPr>
          <p:spPr bwMode="gray">
            <a:xfrm>
              <a:off x="555625" y="1244599"/>
              <a:ext cx="2652713" cy="5403585"/>
            </a:xfrm>
            <a:prstGeom prst="homePlate">
              <a:avLst>
                <a:gd name="adj" fmla="val 0"/>
              </a:avLst>
            </a:prstGeom>
            <a:solidFill>
              <a:schemeClr val="bg1"/>
            </a:solidFill>
            <a:ln w="19050" algn="ctr">
              <a:solidFill>
                <a:schemeClr val="accent2"/>
              </a:solidFill>
              <a:miter lim="800000"/>
              <a:headEnd/>
              <a:tailEnd/>
            </a:ln>
          </p:spPr>
          <p:txBody>
            <a:bodyPr wrap="none" lIns="93278" tIns="46639" rIns="93278" bIns="46639" anchor="ctr"/>
            <a:lstStyle/>
            <a:p>
              <a:pPr defTabSz="912813"/>
              <a:endParaRPr lang="en-ZA" sz="1600">
                <a:solidFill>
                  <a:schemeClr val="tx1"/>
                </a:solidFill>
              </a:endParaRPr>
            </a:p>
          </p:txBody>
        </p:sp>
        <p:sp>
          <p:nvSpPr>
            <p:cNvPr id="1558537" name="Rectangle 9"/>
            <p:cNvSpPr>
              <a:spLocks noChangeArrowheads="1"/>
            </p:cNvSpPr>
            <p:nvPr>
              <p:custDataLst>
                <p:tags r:id="rId3"/>
              </p:custDataLst>
            </p:nvPr>
          </p:nvSpPr>
          <p:spPr bwMode="gray">
            <a:xfrm>
              <a:off x="555625" y="1244600"/>
              <a:ext cx="2652713" cy="422275"/>
            </a:xfrm>
            <a:prstGeom prst="rect">
              <a:avLst/>
            </a:prstGeom>
            <a:solidFill>
              <a:schemeClr val="accent2"/>
            </a:solidFill>
            <a:ln w="19050" algn="ctr">
              <a:solidFill>
                <a:schemeClr val="accent2"/>
              </a:solidFill>
              <a:miter lim="800000"/>
              <a:headEnd/>
              <a:tailEnd/>
            </a:ln>
          </p:spPr>
          <p:txBody>
            <a:bodyPr lIns="91422" tIns="45711" rIns="91422" bIns="45711"/>
            <a:lstStyle/>
            <a:p>
              <a:pPr defTabSz="912813"/>
              <a:r>
                <a:rPr lang="en-ZA" sz="1600" b="1" smtClean="0">
                  <a:solidFill>
                    <a:schemeClr val="bg1"/>
                  </a:solidFill>
                </a:rPr>
                <a:t>Key performance area</a:t>
              </a:r>
              <a:endParaRPr lang="en-ZA" sz="1600" b="1" dirty="0">
                <a:solidFill>
                  <a:schemeClr val="bg1"/>
                </a:solidFill>
              </a:endParaRPr>
            </a:p>
          </p:txBody>
        </p:sp>
        <p:sp>
          <p:nvSpPr>
            <p:cNvPr id="1558540" name="Rectangle 286"/>
            <p:cNvSpPr>
              <a:spLocks noChangeArrowheads="1"/>
            </p:cNvSpPr>
            <p:nvPr>
              <p:custDataLst>
                <p:tags r:id="rId4"/>
              </p:custDataLst>
            </p:nvPr>
          </p:nvSpPr>
          <p:spPr bwMode="gray">
            <a:xfrm>
              <a:off x="820670" y="1785938"/>
              <a:ext cx="2222500" cy="244475"/>
            </a:xfrm>
            <a:prstGeom prst="rect">
              <a:avLst/>
            </a:prstGeom>
            <a:noFill/>
            <a:ln w="9525">
              <a:noFill/>
              <a:miter lim="800000"/>
              <a:headEnd/>
              <a:tailEnd/>
            </a:ln>
          </p:spPr>
          <p:txBody>
            <a:bodyPr lIns="0" tIns="0" rIns="0" bIns="0">
              <a:spAutoFit/>
            </a:bodyPr>
            <a:lstStyle/>
            <a:p>
              <a:pPr marL="196850" lvl="1" indent="-195263" defTabSz="912813" eaLnBrk="0" hangingPunct="0">
                <a:spcBef>
                  <a:spcPct val="60000"/>
                </a:spcBef>
                <a:buClr>
                  <a:schemeClr val="tx2"/>
                </a:buClr>
                <a:buSzPct val="125000"/>
                <a:buFont typeface="Arial" pitchFamily="34" charset="0"/>
                <a:buNone/>
              </a:pPr>
              <a:r>
                <a:rPr lang="en-ZA" sz="1600" b="1" smtClean="0">
                  <a:solidFill>
                    <a:schemeClr val="tx1"/>
                  </a:solidFill>
                </a:rPr>
                <a:t>Skills development </a:t>
              </a:r>
              <a:endParaRPr lang="en-ZA" sz="1600" b="1" dirty="0">
                <a:solidFill>
                  <a:schemeClr val="tx1"/>
                </a:solidFill>
              </a:endParaRPr>
            </a:p>
          </p:txBody>
        </p:sp>
        <p:sp>
          <p:nvSpPr>
            <p:cNvPr id="1558542" name="Rectangle 286"/>
            <p:cNvSpPr>
              <a:spLocks noChangeArrowheads="1"/>
            </p:cNvSpPr>
            <p:nvPr>
              <p:custDataLst>
                <p:tags r:id="rId5"/>
              </p:custDataLst>
            </p:nvPr>
          </p:nvSpPr>
          <p:spPr bwMode="gray">
            <a:xfrm>
              <a:off x="820670" y="2924175"/>
              <a:ext cx="2222500" cy="244475"/>
            </a:xfrm>
            <a:prstGeom prst="rect">
              <a:avLst/>
            </a:prstGeom>
            <a:noFill/>
            <a:ln w="9525">
              <a:noFill/>
              <a:miter lim="800000"/>
              <a:headEnd/>
              <a:tailEnd/>
            </a:ln>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ZA" sz="1600" b="1" smtClean="0">
                  <a:solidFill>
                    <a:schemeClr val="tx1"/>
                  </a:solidFill>
                </a:rPr>
                <a:t>Localisation</a:t>
              </a:r>
              <a:endParaRPr lang="en-ZA" sz="1600" b="1">
                <a:solidFill>
                  <a:schemeClr val="tx1"/>
                </a:solidFill>
              </a:endParaRPr>
            </a:p>
          </p:txBody>
        </p:sp>
        <p:sp>
          <p:nvSpPr>
            <p:cNvPr id="1558544" name="Rectangle 286"/>
            <p:cNvSpPr>
              <a:spLocks noChangeArrowheads="1"/>
            </p:cNvSpPr>
            <p:nvPr>
              <p:custDataLst>
                <p:tags r:id="rId6"/>
              </p:custDataLst>
            </p:nvPr>
          </p:nvSpPr>
          <p:spPr bwMode="gray">
            <a:xfrm>
              <a:off x="820670" y="4065700"/>
              <a:ext cx="2222500" cy="244475"/>
            </a:xfrm>
            <a:prstGeom prst="rect">
              <a:avLst/>
            </a:prstGeom>
            <a:noFill/>
            <a:ln w="9525">
              <a:noFill/>
              <a:miter lim="800000"/>
              <a:headEnd/>
              <a:tailEnd/>
            </a:ln>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ZA" sz="1600" b="1" smtClean="0">
                  <a:solidFill>
                    <a:schemeClr val="tx1"/>
                  </a:solidFill>
                </a:rPr>
                <a:t>Industrialisation</a:t>
              </a:r>
              <a:endParaRPr lang="en-ZA" sz="1600" b="1">
                <a:solidFill>
                  <a:schemeClr val="tx1"/>
                </a:solidFill>
              </a:endParaRPr>
            </a:p>
          </p:txBody>
        </p:sp>
        <p:sp>
          <p:nvSpPr>
            <p:cNvPr id="1558546" name="Rectangle 286"/>
            <p:cNvSpPr>
              <a:spLocks noChangeArrowheads="1"/>
            </p:cNvSpPr>
            <p:nvPr>
              <p:custDataLst>
                <p:tags r:id="rId7"/>
              </p:custDataLst>
            </p:nvPr>
          </p:nvSpPr>
          <p:spPr bwMode="gray">
            <a:xfrm>
              <a:off x="820670" y="4962525"/>
              <a:ext cx="2222500" cy="488950"/>
            </a:xfrm>
            <a:prstGeom prst="rect">
              <a:avLst/>
            </a:prstGeom>
            <a:noFill/>
            <a:ln w="9525">
              <a:noFill/>
              <a:miter lim="800000"/>
              <a:headEnd/>
              <a:tailEnd/>
            </a:ln>
          </p:spPr>
          <p:txBody>
            <a:bodyPr lIns="0" tIns="0" rIns="0" bIns="0"/>
            <a:lstStyle/>
            <a:p>
              <a:pPr defTabSz="912813" eaLnBrk="0" hangingPunct="0">
                <a:spcBef>
                  <a:spcPct val="60000"/>
                </a:spcBef>
                <a:buClr>
                  <a:schemeClr val="tx2"/>
                </a:buClr>
                <a:buSzPct val="125000"/>
                <a:buFont typeface="Arial" pitchFamily="34" charset="0"/>
                <a:buNone/>
              </a:pPr>
              <a:r>
                <a:rPr lang="en-ZA" sz="1600" b="1" smtClean="0">
                  <a:solidFill>
                    <a:schemeClr val="tx1"/>
                  </a:solidFill>
                </a:rPr>
                <a:t>Job creation</a:t>
              </a:r>
              <a:endParaRPr lang="en-ZA" sz="1600" b="1" dirty="0">
                <a:solidFill>
                  <a:schemeClr val="tx1"/>
                </a:solidFill>
              </a:endParaRPr>
            </a:p>
          </p:txBody>
        </p:sp>
        <p:sp>
          <p:nvSpPr>
            <p:cNvPr id="1558548" name="Rectangle 286"/>
            <p:cNvSpPr>
              <a:spLocks noChangeArrowheads="1"/>
            </p:cNvSpPr>
            <p:nvPr>
              <p:custDataLst>
                <p:tags r:id="rId8"/>
              </p:custDataLst>
            </p:nvPr>
          </p:nvSpPr>
          <p:spPr bwMode="gray">
            <a:xfrm>
              <a:off x="820670" y="5611023"/>
              <a:ext cx="2222500" cy="244475"/>
            </a:xfrm>
            <a:prstGeom prst="rect">
              <a:avLst/>
            </a:prstGeom>
            <a:noFill/>
            <a:ln w="9525">
              <a:noFill/>
              <a:miter lim="800000"/>
              <a:headEnd/>
              <a:tailEnd/>
            </a:ln>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ZA" sz="1600" b="1" smtClean="0">
                  <a:solidFill>
                    <a:schemeClr val="tx1"/>
                  </a:solidFill>
                </a:rPr>
                <a:t>Supplier development</a:t>
              </a:r>
              <a:endParaRPr lang="en-ZA" sz="1600" b="1">
                <a:solidFill>
                  <a:schemeClr val="tx1"/>
                </a:solidFill>
              </a:endParaRPr>
            </a:p>
          </p:txBody>
        </p:sp>
        <p:sp>
          <p:nvSpPr>
            <p:cNvPr id="1558549" name="Line 27"/>
            <p:cNvSpPr>
              <a:spLocks noChangeShapeType="1"/>
            </p:cNvSpPr>
            <p:nvPr>
              <p:custDataLst>
                <p:tags r:id="rId9"/>
              </p:custDataLst>
            </p:nvPr>
          </p:nvSpPr>
          <p:spPr bwMode="gray">
            <a:xfrm>
              <a:off x="601663" y="2841625"/>
              <a:ext cx="2592387"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1558551" name="Line 28"/>
            <p:cNvSpPr>
              <a:spLocks noChangeShapeType="1"/>
            </p:cNvSpPr>
            <p:nvPr>
              <p:custDataLst>
                <p:tags r:id="rId10"/>
              </p:custDataLst>
            </p:nvPr>
          </p:nvSpPr>
          <p:spPr bwMode="gray">
            <a:xfrm>
              <a:off x="601663" y="3984625"/>
              <a:ext cx="2592387"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1558553" name="Line 29"/>
            <p:cNvSpPr>
              <a:spLocks noChangeShapeType="1"/>
            </p:cNvSpPr>
            <p:nvPr>
              <p:custDataLst>
                <p:tags r:id="rId11"/>
              </p:custDataLst>
            </p:nvPr>
          </p:nvSpPr>
          <p:spPr bwMode="gray">
            <a:xfrm>
              <a:off x="601663" y="4881563"/>
              <a:ext cx="2592387"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1558555" name="Line 29"/>
            <p:cNvSpPr>
              <a:spLocks noChangeShapeType="1"/>
            </p:cNvSpPr>
            <p:nvPr>
              <p:custDataLst>
                <p:tags r:id="rId12"/>
              </p:custDataLst>
            </p:nvPr>
          </p:nvSpPr>
          <p:spPr bwMode="gray">
            <a:xfrm>
              <a:off x="601663" y="5535613"/>
              <a:ext cx="2592387" cy="0"/>
            </a:xfrm>
            <a:prstGeom prst="line">
              <a:avLst/>
            </a:prstGeom>
            <a:noFill/>
            <a:ln w="9525">
              <a:solidFill>
                <a:schemeClr val="accent1"/>
              </a:solidFill>
              <a:prstDash val="dash"/>
              <a:round/>
              <a:headEnd/>
              <a:tailEnd/>
            </a:ln>
          </p:spPr>
          <p:txBody>
            <a:bodyPr lIns="93296" tIns="46648" rIns="93296" bIns="46648"/>
            <a:lstStyle/>
            <a:p>
              <a:endParaRPr lang="en-ZA"/>
            </a:p>
          </p:txBody>
        </p:sp>
        <p:sp>
          <p:nvSpPr>
            <p:cNvPr id="27" name="Oval 12"/>
            <p:cNvSpPr>
              <a:spLocks noChangeArrowheads="1"/>
            </p:cNvSpPr>
            <p:nvPr>
              <p:custDataLst>
                <p:tags r:id="rId13"/>
              </p:custDataLst>
            </p:nvPr>
          </p:nvSpPr>
          <p:spPr bwMode="gray">
            <a:xfrm flipH="1">
              <a:off x="567077" y="1785938"/>
              <a:ext cx="223538" cy="223525"/>
            </a:xfrm>
            <a:prstGeom prst="ellipse">
              <a:avLst/>
            </a:prstGeom>
            <a:solidFill>
              <a:schemeClr val="folHlink"/>
            </a:solidFill>
            <a:ln w="9525">
              <a:noFill/>
              <a:round/>
              <a:headEnd/>
              <a:tailEnd/>
            </a:ln>
            <a:effectLst/>
          </p:spPr>
          <p:txBody>
            <a:bodyPr wrap="none" lIns="93278" tIns="46639" rIns="93278" bIns="46639" anchor="ctr"/>
            <a:lstStyle/>
            <a:p>
              <a:pPr algn="ctr"/>
              <a:r>
                <a:rPr lang="en-ZA" sz="1200" b="1" smtClean="0">
                  <a:solidFill>
                    <a:srgbClr val="FFFFFF"/>
                  </a:solidFill>
                  <a:latin typeface="Arial" pitchFamily="34" charset="0"/>
                  <a:cs typeface="+mn-cs"/>
                </a:rPr>
                <a:t>1</a:t>
              </a:r>
              <a:endParaRPr lang="en-ZA" sz="1200" b="1" dirty="0" smtClean="0">
                <a:solidFill>
                  <a:srgbClr val="FFFFFF"/>
                </a:solidFill>
                <a:latin typeface="Arial" pitchFamily="34" charset="0"/>
                <a:cs typeface="+mn-cs"/>
              </a:endParaRPr>
            </a:p>
          </p:txBody>
        </p:sp>
        <p:sp>
          <p:nvSpPr>
            <p:cNvPr id="28" name="Oval 12"/>
            <p:cNvSpPr>
              <a:spLocks noChangeArrowheads="1"/>
            </p:cNvSpPr>
            <p:nvPr>
              <p:custDataLst>
                <p:tags r:id="rId14"/>
              </p:custDataLst>
            </p:nvPr>
          </p:nvSpPr>
          <p:spPr bwMode="gray">
            <a:xfrm flipH="1">
              <a:off x="567077" y="2924175"/>
              <a:ext cx="223538" cy="223525"/>
            </a:xfrm>
            <a:prstGeom prst="ellipse">
              <a:avLst/>
            </a:prstGeom>
            <a:solidFill>
              <a:schemeClr val="folHlink"/>
            </a:solidFill>
            <a:ln w="9525">
              <a:noFill/>
              <a:round/>
              <a:headEnd/>
              <a:tailEnd/>
            </a:ln>
            <a:effectLst/>
          </p:spPr>
          <p:txBody>
            <a:bodyPr wrap="none" lIns="93278" tIns="46639" rIns="93278" bIns="46639" anchor="ctr"/>
            <a:lstStyle/>
            <a:p>
              <a:pPr algn="ctr"/>
              <a:r>
                <a:rPr lang="en-ZA" sz="1200" b="1" smtClean="0">
                  <a:solidFill>
                    <a:srgbClr val="FFFFFF"/>
                  </a:solidFill>
                  <a:latin typeface="Arial" pitchFamily="34" charset="0"/>
                  <a:cs typeface="+mn-cs"/>
                </a:rPr>
                <a:t>2</a:t>
              </a:r>
              <a:endParaRPr lang="en-ZA" sz="1200" b="1" dirty="0" smtClean="0">
                <a:solidFill>
                  <a:srgbClr val="FFFFFF"/>
                </a:solidFill>
                <a:latin typeface="Arial" pitchFamily="34" charset="0"/>
                <a:cs typeface="+mn-cs"/>
              </a:endParaRPr>
            </a:p>
          </p:txBody>
        </p:sp>
        <p:sp>
          <p:nvSpPr>
            <p:cNvPr id="29" name="Oval 12"/>
            <p:cNvSpPr>
              <a:spLocks noChangeArrowheads="1"/>
            </p:cNvSpPr>
            <p:nvPr>
              <p:custDataLst>
                <p:tags r:id="rId15"/>
              </p:custDataLst>
            </p:nvPr>
          </p:nvSpPr>
          <p:spPr bwMode="gray">
            <a:xfrm flipH="1">
              <a:off x="567077" y="4065700"/>
              <a:ext cx="223538" cy="223525"/>
            </a:xfrm>
            <a:prstGeom prst="ellipse">
              <a:avLst/>
            </a:prstGeom>
            <a:solidFill>
              <a:schemeClr val="folHlink"/>
            </a:solidFill>
            <a:ln w="9525">
              <a:noFill/>
              <a:round/>
              <a:headEnd/>
              <a:tailEnd/>
            </a:ln>
            <a:effectLst/>
          </p:spPr>
          <p:txBody>
            <a:bodyPr wrap="none" lIns="93278" tIns="46639" rIns="93278" bIns="46639" anchor="ctr"/>
            <a:lstStyle/>
            <a:p>
              <a:pPr algn="ctr"/>
              <a:r>
                <a:rPr lang="en-ZA" sz="1200" b="1" smtClean="0">
                  <a:solidFill>
                    <a:srgbClr val="FFFFFF"/>
                  </a:solidFill>
                  <a:latin typeface="Arial" pitchFamily="34" charset="0"/>
                  <a:cs typeface="+mn-cs"/>
                </a:rPr>
                <a:t>3</a:t>
              </a:r>
              <a:endParaRPr lang="en-ZA" sz="1200" b="1" dirty="0" smtClean="0">
                <a:solidFill>
                  <a:srgbClr val="FFFFFF"/>
                </a:solidFill>
                <a:latin typeface="Arial" pitchFamily="34" charset="0"/>
                <a:cs typeface="+mn-cs"/>
              </a:endParaRPr>
            </a:p>
          </p:txBody>
        </p:sp>
        <p:sp>
          <p:nvSpPr>
            <p:cNvPr id="30" name="Oval 12"/>
            <p:cNvSpPr>
              <a:spLocks noChangeArrowheads="1"/>
            </p:cNvSpPr>
            <p:nvPr>
              <p:custDataLst>
                <p:tags r:id="rId16"/>
              </p:custDataLst>
            </p:nvPr>
          </p:nvSpPr>
          <p:spPr bwMode="gray">
            <a:xfrm flipH="1">
              <a:off x="567077" y="4962525"/>
              <a:ext cx="223538" cy="223525"/>
            </a:xfrm>
            <a:prstGeom prst="ellipse">
              <a:avLst/>
            </a:prstGeom>
            <a:solidFill>
              <a:schemeClr val="folHlink"/>
            </a:solidFill>
            <a:ln w="9525">
              <a:noFill/>
              <a:round/>
              <a:headEnd/>
              <a:tailEnd/>
            </a:ln>
            <a:effectLst/>
          </p:spPr>
          <p:txBody>
            <a:bodyPr wrap="none" lIns="93278" tIns="46639" rIns="93278" bIns="46639" anchor="ctr"/>
            <a:lstStyle/>
            <a:p>
              <a:pPr algn="ctr"/>
              <a:r>
                <a:rPr lang="en-ZA" sz="1200" b="1" smtClean="0">
                  <a:solidFill>
                    <a:srgbClr val="FFFFFF"/>
                  </a:solidFill>
                  <a:latin typeface="Arial" pitchFamily="34" charset="0"/>
                  <a:cs typeface="+mn-cs"/>
                </a:rPr>
                <a:t>4</a:t>
              </a:r>
              <a:endParaRPr lang="en-ZA" sz="1200" b="1" dirty="0" smtClean="0">
                <a:solidFill>
                  <a:srgbClr val="FFFFFF"/>
                </a:solidFill>
                <a:latin typeface="Arial" pitchFamily="34" charset="0"/>
                <a:cs typeface="+mn-cs"/>
              </a:endParaRPr>
            </a:p>
          </p:txBody>
        </p:sp>
        <p:sp>
          <p:nvSpPr>
            <p:cNvPr id="31" name="Oval 12"/>
            <p:cNvSpPr>
              <a:spLocks noChangeArrowheads="1"/>
            </p:cNvSpPr>
            <p:nvPr>
              <p:custDataLst>
                <p:tags r:id="rId17"/>
              </p:custDataLst>
            </p:nvPr>
          </p:nvSpPr>
          <p:spPr bwMode="gray">
            <a:xfrm flipH="1">
              <a:off x="567077" y="5611023"/>
              <a:ext cx="223538" cy="223525"/>
            </a:xfrm>
            <a:prstGeom prst="ellipse">
              <a:avLst/>
            </a:prstGeom>
            <a:solidFill>
              <a:schemeClr val="folHlink"/>
            </a:solidFill>
            <a:ln w="9525">
              <a:noFill/>
              <a:round/>
              <a:headEnd/>
              <a:tailEnd/>
            </a:ln>
            <a:effectLst/>
          </p:spPr>
          <p:txBody>
            <a:bodyPr wrap="none" lIns="93278" tIns="46639" rIns="93278" bIns="46639" anchor="ctr"/>
            <a:lstStyle/>
            <a:p>
              <a:pPr algn="ctr"/>
              <a:r>
                <a:rPr lang="en-ZA" sz="1200" b="1" smtClean="0">
                  <a:solidFill>
                    <a:srgbClr val="FFFFFF"/>
                  </a:solidFill>
                  <a:latin typeface="Arial" pitchFamily="34" charset="0"/>
                  <a:cs typeface="+mn-cs"/>
                </a:rPr>
                <a:t>5</a:t>
              </a:r>
              <a:endParaRPr lang="en-ZA" sz="1200" b="1" dirty="0" smtClean="0">
                <a:solidFill>
                  <a:srgbClr val="FFFFFF"/>
                </a:solidFill>
                <a:latin typeface="Arial" pitchFamily="34" charset="0"/>
                <a:cs typeface="+mn-cs"/>
              </a:endParaRPr>
            </a:p>
          </p:txBody>
        </p:sp>
      </p:grpSp>
    </p:spTree>
    <p:extLst>
      <p:ext uri="{BB962C8B-B14F-4D97-AF65-F5344CB8AC3E}">
        <p14:creationId xmlns:p14="http://schemas.microsoft.com/office/powerpoint/2010/main" val="133039845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21" name="Rectangle 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22073" name="think-cell Slide" r:id="rId24" imgW="0" imgH="0" progId="TCLayout.ActiveDocument.1">
                  <p:embed/>
                </p:oleObj>
              </mc:Choice>
              <mc:Fallback>
                <p:oleObj name="think-cell Slide" r:id="rId2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118" name="Rectangle 22"/>
          <p:cNvSpPr>
            <a:spLocks noChangeArrowheads="1"/>
          </p:cNvSpPr>
          <p:nvPr>
            <p:custDataLst>
              <p:tags r:id="rId3"/>
            </p:custDataLst>
          </p:nvPr>
        </p:nvSpPr>
        <p:spPr bwMode="gray">
          <a:xfrm>
            <a:off x="996950" y="1624013"/>
            <a:ext cx="7720013" cy="307975"/>
          </a:xfrm>
          <a:prstGeom prst="rect">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txBody>
          <a:bodyPr wrap="none" anchor="ctr"/>
          <a:lstStyle/>
          <a:p>
            <a:endParaRPr lang="en-ZA"/>
          </a:p>
        </p:txBody>
      </p:sp>
      <p:sp>
        <p:nvSpPr>
          <p:cNvPr id="132097" name="Title 1"/>
          <p:cNvSpPr>
            <a:spLocks noGrp="1"/>
          </p:cNvSpPr>
          <p:nvPr>
            <p:ph type="title"/>
            <p:custDataLst>
              <p:tags r:id="rId4"/>
            </p:custDataLst>
          </p:nvPr>
        </p:nvSpPr>
        <p:spPr bwMode="gray">
          <a:xfrm>
            <a:off x="157452" y="355396"/>
            <a:ext cx="6985000" cy="313932"/>
          </a:xfrm>
        </p:spPr>
        <p:txBody>
          <a:bodyPr/>
          <a:lstStyle/>
          <a:p>
            <a:r>
              <a:rPr lang="en-ZA" dirty="0" smtClean="0"/>
              <a:t>Analysis to understand the supply environment</a:t>
            </a:r>
          </a:p>
        </p:txBody>
      </p:sp>
      <p:sp>
        <p:nvSpPr>
          <p:cNvPr id="3" name="Rectangle 5"/>
          <p:cNvSpPr>
            <a:spLocks noChangeArrowheads="1"/>
          </p:cNvSpPr>
          <p:nvPr>
            <p:custDataLst>
              <p:tags r:id="rId5"/>
            </p:custDataLst>
          </p:nvPr>
        </p:nvSpPr>
        <p:spPr bwMode="gray">
          <a:xfrm>
            <a:off x="3616325" y="1939925"/>
            <a:ext cx="2624138" cy="3941763"/>
          </a:xfrm>
          <a:prstGeom prst="rect">
            <a:avLst/>
          </a:prstGeom>
          <a:noFill/>
          <a:ln w="9525">
            <a:noFill/>
            <a:miter lim="800000"/>
            <a:headEnd/>
            <a:tailEnd/>
          </a:ln>
        </p:spPr>
        <p:txBody>
          <a:bodyPr lIns="0" tIns="0" rIns="0" bIns="0"/>
          <a:lstStyle/>
          <a:p>
            <a:pPr marL="146050" lvl="1" indent="-144463" defTabSz="912813">
              <a:buClr>
                <a:schemeClr val="tx2"/>
              </a:buClr>
              <a:buSzPct val="125000"/>
              <a:buFontTx/>
              <a:buChar char="•"/>
            </a:pPr>
            <a:r>
              <a:rPr lang="en-ZA" sz="1000" dirty="0"/>
              <a:t>Project groupings under went a high-level analysis of the supply environment conducted  by </a:t>
            </a:r>
            <a:r>
              <a:rPr lang="en-ZA" sz="1000" b="1" dirty="0"/>
              <a:t>collecting relevant information from subject matter experts </a:t>
            </a:r>
            <a:r>
              <a:rPr lang="en-ZA" sz="1000" dirty="0"/>
              <a:t>within Eskom asking the following questions:</a:t>
            </a:r>
          </a:p>
          <a:p>
            <a:pPr marL="534988" lvl="2" indent="-209550" defTabSz="912813">
              <a:buClr>
                <a:schemeClr val="tx2"/>
              </a:buClr>
              <a:buSzPct val="125000"/>
              <a:buFont typeface="Arial" charset="0"/>
              <a:buChar char="‒"/>
            </a:pPr>
            <a:r>
              <a:rPr lang="en-ZA" sz="1000" dirty="0"/>
              <a:t>Are there Long Lead Times?         </a:t>
            </a:r>
          </a:p>
          <a:p>
            <a:pPr marL="534988" lvl="2" indent="-209550" defTabSz="912813">
              <a:buClr>
                <a:schemeClr val="tx2"/>
              </a:buClr>
              <a:buSzPct val="125000"/>
              <a:buFont typeface="Arial" charset="0"/>
              <a:buChar char="‒"/>
            </a:pPr>
            <a:r>
              <a:rPr lang="en-ZA" sz="1000" dirty="0"/>
              <a:t>Commodity highly utilised?    </a:t>
            </a:r>
          </a:p>
          <a:p>
            <a:pPr marL="534988" lvl="2" indent="-209550" defTabSz="912813">
              <a:buClr>
                <a:schemeClr val="tx2"/>
              </a:buClr>
              <a:buSzPct val="125000"/>
              <a:buFont typeface="Arial" charset="0"/>
              <a:buChar char="‒"/>
            </a:pPr>
            <a:r>
              <a:rPr lang="en-ZA" sz="1000" dirty="0"/>
              <a:t>Quality Concerns from local supply?     </a:t>
            </a:r>
          </a:p>
          <a:p>
            <a:pPr marL="534988" lvl="2" indent="-209550" defTabSz="912813">
              <a:buClr>
                <a:schemeClr val="tx2"/>
              </a:buClr>
              <a:buSzPct val="125000"/>
              <a:buFont typeface="Arial" charset="0"/>
              <a:buChar char="‒"/>
            </a:pPr>
            <a:r>
              <a:rPr lang="en-ZA" sz="1000" dirty="0"/>
              <a:t>Is there only a Sole Supplier?      </a:t>
            </a:r>
          </a:p>
          <a:p>
            <a:pPr marL="534988" lvl="2" indent="-209550" defTabSz="912813">
              <a:buClr>
                <a:schemeClr val="tx2"/>
              </a:buClr>
              <a:buSzPct val="125000"/>
              <a:buFont typeface="Arial" charset="0"/>
              <a:buChar char="‒"/>
            </a:pPr>
            <a:r>
              <a:rPr lang="en-ZA" sz="1000" dirty="0"/>
              <a:t>Is it Locally Manufactured?           </a:t>
            </a:r>
          </a:p>
          <a:p>
            <a:pPr marL="534988" lvl="2" indent="-209550" defTabSz="912813">
              <a:buClr>
                <a:schemeClr val="tx2"/>
              </a:buClr>
              <a:buSzPct val="125000"/>
              <a:buFont typeface="Arial" charset="0"/>
              <a:buChar char="‒"/>
            </a:pPr>
            <a:r>
              <a:rPr lang="en-ZA" sz="1000" dirty="0"/>
              <a:t>Is the Local Industry shrinking?    </a:t>
            </a:r>
          </a:p>
          <a:p>
            <a:pPr marL="534988" lvl="2" indent="-209550" defTabSz="912813">
              <a:buClr>
                <a:schemeClr val="tx2"/>
              </a:buClr>
              <a:buSzPct val="125000"/>
              <a:buFont typeface="Arial" charset="0"/>
              <a:buChar char="‒"/>
            </a:pPr>
            <a:r>
              <a:rPr lang="en-ZA" sz="1000" dirty="0"/>
              <a:t>Is the local Market Competitive vs. Foreign?          </a:t>
            </a:r>
          </a:p>
          <a:p>
            <a:pPr marL="534988" lvl="2" indent="-209550" defTabSz="912813">
              <a:buClr>
                <a:schemeClr val="tx2"/>
              </a:buClr>
              <a:buSzPct val="125000"/>
              <a:buFont typeface="Arial" charset="0"/>
              <a:buChar char="‒"/>
            </a:pPr>
            <a:r>
              <a:rPr lang="en-ZA" sz="1000" dirty="0"/>
              <a:t>Is the commodity Of Strategic or Operational Importance to Eskom?       </a:t>
            </a:r>
          </a:p>
          <a:p>
            <a:pPr marL="534988" lvl="2" indent="-209550" defTabSz="912813">
              <a:buClr>
                <a:schemeClr val="tx2"/>
              </a:buClr>
              <a:buSzPct val="125000"/>
              <a:buFont typeface="Arial" charset="0"/>
              <a:buChar char="‒"/>
            </a:pPr>
            <a:r>
              <a:rPr lang="en-ZA" sz="1000" dirty="0"/>
              <a:t>Is there Opportunity to enhance B-BBEE (EME/BWO)?</a:t>
            </a:r>
          </a:p>
          <a:p>
            <a:pPr marL="534988" lvl="2" indent="-209550" defTabSz="912813">
              <a:buClr>
                <a:schemeClr val="tx2"/>
              </a:buClr>
              <a:buSzPct val="125000"/>
              <a:buFont typeface="Arial" charset="0"/>
              <a:buChar char="‒"/>
            </a:pPr>
            <a:r>
              <a:rPr lang="en-ZA" sz="1000" dirty="0"/>
              <a:t>Do you have any further views on how the commodity industry can be improved or developed?</a:t>
            </a:r>
            <a:endParaRPr lang="en-ZA" sz="1000" dirty="0">
              <a:cs typeface="Tahoma" pitchFamily="34" charset="0"/>
            </a:endParaRPr>
          </a:p>
        </p:txBody>
      </p:sp>
      <p:sp>
        <p:nvSpPr>
          <p:cNvPr id="132099" name="Rectangle 7"/>
          <p:cNvSpPr>
            <a:spLocks noChangeArrowheads="1"/>
          </p:cNvSpPr>
          <p:nvPr>
            <p:custDataLst>
              <p:tags r:id="rId6"/>
            </p:custDataLst>
          </p:nvPr>
        </p:nvSpPr>
        <p:spPr bwMode="gray">
          <a:xfrm>
            <a:off x="1012825" y="1939925"/>
            <a:ext cx="25193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46050" lvl="1" indent="-144463" defTabSz="912813">
              <a:buClr>
                <a:schemeClr val="tx2"/>
              </a:buClr>
              <a:buSzPct val="125000"/>
              <a:buFontTx/>
              <a:buChar char="•"/>
            </a:pPr>
            <a:r>
              <a:rPr lang="en-ZA" sz="1000" dirty="0">
                <a:solidFill>
                  <a:srgbClr val="003896"/>
                </a:solidFill>
              </a:rPr>
              <a:t>Obtained and understanding of </a:t>
            </a:r>
            <a:r>
              <a:rPr lang="en-ZA" sz="1000" b="1" dirty="0">
                <a:solidFill>
                  <a:srgbClr val="003896"/>
                </a:solidFill>
              </a:rPr>
              <a:t>external Governmental policy  and legislative environment influencing </a:t>
            </a:r>
            <a:r>
              <a:rPr lang="en-ZA" sz="1000" dirty="0">
                <a:solidFill>
                  <a:srgbClr val="003896"/>
                </a:solidFill>
              </a:rPr>
              <a:t>Eskom</a:t>
            </a:r>
          </a:p>
          <a:p>
            <a:pPr marL="146050" lvl="1" indent="-144463" defTabSz="912813">
              <a:buClr>
                <a:schemeClr val="tx2"/>
              </a:buClr>
              <a:buSzPct val="125000"/>
              <a:buFontTx/>
              <a:buChar char="•"/>
            </a:pPr>
            <a:r>
              <a:rPr lang="en-ZA" sz="1000" dirty="0">
                <a:solidFill>
                  <a:srgbClr val="003896"/>
                </a:solidFill>
              </a:rPr>
              <a:t>Reviewed the </a:t>
            </a:r>
            <a:r>
              <a:rPr lang="en-ZA" sz="1000" b="1" dirty="0">
                <a:solidFill>
                  <a:srgbClr val="003896"/>
                </a:solidFill>
              </a:rPr>
              <a:t>Eskom Strategy </a:t>
            </a:r>
            <a:r>
              <a:rPr lang="en-ZA" sz="1000" dirty="0">
                <a:solidFill>
                  <a:srgbClr val="003896"/>
                </a:solidFill>
              </a:rPr>
              <a:t>within its corporate plan for the future direction of the organisation. </a:t>
            </a:r>
            <a:endParaRPr lang="en-ZA" sz="1000" dirty="0"/>
          </a:p>
          <a:p>
            <a:pPr marL="146050" lvl="1" indent="-144463" defTabSz="912813">
              <a:buClr>
                <a:schemeClr val="tx2"/>
              </a:buClr>
              <a:buSzPct val="125000"/>
              <a:buFontTx/>
              <a:buChar char="•"/>
            </a:pPr>
            <a:r>
              <a:rPr lang="en-ZA" sz="1000" dirty="0"/>
              <a:t>Analysed  </a:t>
            </a:r>
            <a:r>
              <a:rPr lang="en-ZA" sz="1000" b="1" dirty="0"/>
              <a:t>Eskom’s </a:t>
            </a:r>
            <a:r>
              <a:rPr lang="en-ZA" sz="1000" b="1" dirty="0" err="1"/>
              <a:t>Capex</a:t>
            </a:r>
            <a:r>
              <a:rPr lang="en-ZA" sz="1000" b="1" dirty="0"/>
              <a:t>, </a:t>
            </a:r>
            <a:r>
              <a:rPr lang="en-ZA" sz="1000" b="1" dirty="0" err="1"/>
              <a:t>Opex</a:t>
            </a:r>
            <a:r>
              <a:rPr lang="en-ZA" sz="1000" b="1" dirty="0"/>
              <a:t> and historical spend </a:t>
            </a:r>
            <a:r>
              <a:rPr lang="en-ZA" sz="1000" dirty="0"/>
              <a:t>to determine its full value interlinked to the associated spend timeline, example of sources of information Capital Projects Execution, Generation TLC, Distribution, Transmission, PDD and historical spend from  the </a:t>
            </a:r>
            <a:r>
              <a:rPr lang="en-ZA" sz="1000" dirty="0" err="1"/>
              <a:t>PowerAdvocate</a:t>
            </a:r>
            <a:r>
              <a:rPr lang="en-ZA" sz="1000" dirty="0"/>
              <a:t> tool.</a:t>
            </a:r>
          </a:p>
          <a:p>
            <a:pPr marL="146050" lvl="1" indent="-144463" defTabSz="912813">
              <a:buClr>
                <a:schemeClr val="tx2"/>
              </a:buClr>
              <a:buSzPct val="125000"/>
              <a:buFontTx/>
              <a:buChar char="•"/>
            </a:pPr>
            <a:r>
              <a:rPr lang="en-ZA" sz="1000" dirty="0"/>
              <a:t>Projects were then </a:t>
            </a:r>
            <a:r>
              <a:rPr lang="en-ZA" sz="1000" b="1" dirty="0"/>
              <a:t>grouped according to similarity and subject-matter </a:t>
            </a:r>
            <a:r>
              <a:rPr lang="en-ZA" sz="1000" dirty="0"/>
              <a:t>into project or commodity focus</a:t>
            </a:r>
            <a:r>
              <a:rPr lang="en-ZA" sz="1000" dirty="0">
                <a:solidFill>
                  <a:srgbClr val="003896"/>
                </a:solidFill>
              </a:rPr>
              <a:t>.</a:t>
            </a:r>
          </a:p>
        </p:txBody>
      </p:sp>
      <p:sp>
        <p:nvSpPr>
          <p:cNvPr id="6" name="Rectangle 9"/>
          <p:cNvSpPr>
            <a:spLocks noChangeArrowheads="1"/>
          </p:cNvSpPr>
          <p:nvPr>
            <p:custDataLst>
              <p:tags r:id="rId7"/>
            </p:custDataLst>
          </p:nvPr>
        </p:nvSpPr>
        <p:spPr bwMode="gray">
          <a:xfrm>
            <a:off x="6421438" y="1939925"/>
            <a:ext cx="2232025" cy="1371600"/>
          </a:xfrm>
          <a:prstGeom prst="rect">
            <a:avLst/>
          </a:prstGeom>
          <a:noFill/>
          <a:ln w="9525">
            <a:noFill/>
            <a:miter lim="800000"/>
            <a:headEnd/>
            <a:tailEnd/>
          </a:ln>
        </p:spPr>
        <p:txBody>
          <a:bodyPr lIns="0" tIns="0" rIns="0" bIns="0">
            <a:spAutoFit/>
          </a:bodyPr>
          <a:lstStyle/>
          <a:p>
            <a:pPr marL="146050" lvl="1" indent="-144463" defTabSz="912813">
              <a:buClr>
                <a:schemeClr val="tx2"/>
              </a:buClr>
              <a:buSzPct val="125000"/>
              <a:buFontTx/>
              <a:buChar char="•"/>
            </a:pPr>
            <a:r>
              <a:rPr lang="en-ZA" sz="1000"/>
              <a:t>Project and commodity groupings were then classified according to their potential for:</a:t>
            </a:r>
          </a:p>
          <a:p>
            <a:pPr marL="146050" lvl="1" indent="-144463" defTabSz="912813">
              <a:buClr>
                <a:schemeClr val="tx2"/>
              </a:buClr>
              <a:buSzPct val="125000"/>
              <a:buFont typeface="Arial" charset="0"/>
              <a:buChar char="‒"/>
            </a:pPr>
            <a:r>
              <a:rPr lang="en-ZA" sz="1000" b="1"/>
              <a:t>Industrialisation </a:t>
            </a:r>
          </a:p>
          <a:p>
            <a:pPr marL="146050" lvl="1" indent="-144463" defTabSz="912813">
              <a:buClr>
                <a:schemeClr val="tx2"/>
              </a:buClr>
              <a:buSzPct val="125000"/>
              <a:buFont typeface="Arial" charset="0"/>
              <a:buChar char="‒"/>
            </a:pPr>
            <a:r>
              <a:rPr lang="en-ZA" sz="1000" b="1"/>
              <a:t>Localisation -</a:t>
            </a:r>
          </a:p>
          <a:p>
            <a:pPr marL="146050" lvl="1" indent="-144463" defTabSz="912813">
              <a:buClr>
                <a:schemeClr val="tx2"/>
              </a:buClr>
              <a:buSzPct val="125000"/>
              <a:buFont typeface="Arial" charset="0"/>
              <a:buChar char="‒"/>
            </a:pPr>
            <a:r>
              <a:rPr lang="en-ZA" sz="1000" b="1"/>
              <a:t>Skills development</a:t>
            </a:r>
          </a:p>
          <a:p>
            <a:pPr marL="146050" lvl="1" indent="-144463" defTabSz="912813">
              <a:buClr>
                <a:schemeClr val="tx2"/>
              </a:buClr>
              <a:buSzPct val="125000"/>
              <a:buFont typeface="Arial" charset="0"/>
              <a:buChar char="‒"/>
            </a:pPr>
            <a:r>
              <a:rPr lang="en-ZA" sz="1000" b="1"/>
              <a:t>Job creation</a:t>
            </a:r>
          </a:p>
          <a:p>
            <a:pPr marL="146050" lvl="1" indent="-144463" defTabSz="912813">
              <a:buClr>
                <a:schemeClr val="tx2"/>
              </a:buClr>
              <a:buSzPct val="125000"/>
              <a:buFont typeface="Arial" charset="0"/>
              <a:buChar char="‒"/>
            </a:pPr>
            <a:r>
              <a:rPr lang="en-ZA" sz="1000" b="1"/>
              <a:t>Exempted Micro Enterprise  (EMEs) development</a:t>
            </a:r>
          </a:p>
        </p:txBody>
      </p:sp>
      <p:sp>
        <p:nvSpPr>
          <p:cNvPr id="132101" name="Rectangle 10"/>
          <p:cNvSpPr>
            <a:spLocks noChangeArrowheads="1"/>
          </p:cNvSpPr>
          <p:nvPr>
            <p:custDataLst>
              <p:tags r:id="rId8"/>
            </p:custDataLst>
          </p:nvPr>
        </p:nvSpPr>
        <p:spPr bwMode="gray">
          <a:xfrm>
            <a:off x="71438" y="1939925"/>
            <a:ext cx="8080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11125" lvl="1" indent="-109538" defTabSz="912813">
              <a:spcBef>
                <a:spcPct val="30000"/>
              </a:spcBef>
              <a:buClr>
                <a:schemeClr val="tx2"/>
              </a:buClr>
              <a:buSzPct val="125000"/>
            </a:pPr>
            <a:r>
              <a:rPr lang="en-GB" sz="1000" b="1">
                <a:solidFill>
                  <a:srgbClr val="003896"/>
                </a:solidFill>
              </a:rPr>
              <a:t>Key activities</a:t>
            </a:r>
          </a:p>
        </p:txBody>
      </p:sp>
      <p:grpSp>
        <p:nvGrpSpPr>
          <p:cNvPr id="132102" name="Group 12"/>
          <p:cNvGrpSpPr>
            <a:grpSpLocks/>
          </p:cNvGrpSpPr>
          <p:nvPr>
            <p:custDataLst>
              <p:tags r:id="rId9"/>
            </p:custDataLst>
          </p:nvPr>
        </p:nvGrpSpPr>
        <p:grpSpPr bwMode="auto">
          <a:xfrm>
            <a:off x="971550" y="1095375"/>
            <a:ext cx="2771775" cy="661988"/>
            <a:chOff x="671" y="1074"/>
            <a:chExt cx="1062" cy="380"/>
          </a:xfrm>
        </p:grpSpPr>
        <p:sp>
          <p:nvSpPr>
            <p:cNvPr id="132115" name="Freeform 13"/>
            <p:cNvSpPr>
              <a:spLocks/>
            </p:cNvSpPr>
            <p:nvPr>
              <p:custDataLst>
                <p:tags r:id="rId21"/>
              </p:custDataLst>
            </p:nvPr>
          </p:nvSpPr>
          <p:spPr bwMode="gray">
            <a:xfrm>
              <a:off x="671" y="1074"/>
              <a:ext cx="1062" cy="380"/>
            </a:xfrm>
            <a:custGeom>
              <a:avLst/>
              <a:gdLst>
                <a:gd name="T0" fmla="*/ 0 w 1062"/>
                <a:gd name="T1" fmla="*/ 0 h 380"/>
                <a:gd name="T2" fmla="*/ 994 w 1062"/>
                <a:gd name="T3" fmla="*/ 0 h 380"/>
                <a:gd name="T4" fmla="*/ 1062 w 1062"/>
                <a:gd name="T5" fmla="*/ 190 h 380"/>
                <a:gd name="T6" fmla="*/ 994 w 1062"/>
                <a:gd name="T7" fmla="*/ 380 h 380"/>
                <a:gd name="T8" fmla="*/ 0 w 1062"/>
                <a:gd name="T9" fmla="*/ 380 h 380"/>
                <a:gd name="T10" fmla="*/ 0 w 1062"/>
                <a:gd name="T11" fmla="*/ 190 h 380"/>
                <a:gd name="T12" fmla="*/ 0 w 1062"/>
                <a:gd name="T13" fmla="*/ 0 h 380"/>
                <a:gd name="T14" fmla="*/ 0 60000 65536"/>
                <a:gd name="T15" fmla="*/ 0 60000 65536"/>
                <a:gd name="T16" fmla="*/ 0 60000 65536"/>
                <a:gd name="T17" fmla="*/ 0 60000 65536"/>
                <a:gd name="T18" fmla="*/ 0 60000 65536"/>
                <a:gd name="T19" fmla="*/ 0 60000 65536"/>
                <a:gd name="T20" fmla="*/ 0 60000 65536"/>
                <a:gd name="T21" fmla="*/ 0 w 1062"/>
                <a:gd name="T22" fmla="*/ 0 h 380"/>
                <a:gd name="T23" fmla="*/ 1062 w 1062"/>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380">
                  <a:moveTo>
                    <a:pt x="0" y="0"/>
                  </a:moveTo>
                  <a:lnTo>
                    <a:pt x="994" y="0"/>
                  </a:lnTo>
                  <a:lnTo>
                    <a:pt x="1062" y="190"/>
                  </a:lnTo>
                  <a:lnTo>
                    <a:pt x="994" y="380"/>
                  </a:lnTo>
                  <a:lnTo>
                    <a:pt x="0" y="380"/>
                  </a:lnTo>
                  <a:lnTo>
                    <a:pt x="0" y="190"/>
                  </a:lnTo>
                  <a:lnTo>
                    <a:pt x="0" y="0"/>
                  </a:lnTo>
                  <a:close/>
                </a:path>
              </a:pathLst>
            </a:custGeom>
            <a:solidFill>
              <a:schemeClr val="accent2"/>
            </a:solidFill>
            <a:ln w="19050">
              <a:solidFill>
                <a:schemeClr val="bg1"/>
              </a:solidFill>
              <a:round/>
              <a:headEnd/>
              <a:tailEnd/>
            </a:ln>
          </p:spPr>
          <p:txBody>
            <a:bodyPr wrap="none" lIns="45714" tIns="0" rIns="45714" bIns="0" anchor="ctr"/>
            <a:lstStyle/>
            <a:p>
              <a:endParaRPr lang="en-ZA" sz="1000"/>
            </a:p>
          </p:txBody>
        </p:sp>
        <p:sp>
          <p:nvSpPr>
            <p:cNvPr id="132116" name="Rectangle 14"/>
            <p:cNvSpPr>
              <a:spLocks noChangeArrowheads="1"/>
            </p:cNvSpPr>
            <p:nvPr>
              <p:custDataLst>
                <p:tags r:id="rId22"/>
              </p:custDataLst>
            </p:nvPr>
          </p:nvSpPr>
          <p:spPr bwMode="gray">
            <a:xfrm>
              <a:off x="703" y="1095"/>
              <a:ext cx="9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14" tIns="0" rIns="45714" bIns="0" anchor="ctr"/>
            <a:lstStyle/>
            <a:p>
              <a:pPr defTabSz="912813">
                <a:buClr>
                  <a:schemeClr val="tx2"/>
                </a:buClr>
              </a:pPr>
              <a:r>
                <a:rPr lang="en-GB" sz="1000" b="1">
                  <a:solidFill>
                    <a:schemeClr val="bg1"/>
                  </a:solidFill>
                </a:rPr>
                <a:t>Demand Analysis and Projects Grouping</a:t>
              </a:r>
            </a:p>
          </p:txBody>
        </p:sp>
      </p:grpSp>
      <p:grpSp>
        <p:nvGrpSpPr>
          <p:cNvPr id="132103" name="Group 15"/>
          <p:cNvGrpSpPr>
            <a:grpSpLocks/>
          </p:cNvGrpSpPr>
          <p:nvPr>
            <p:custDataLst>
              <p:tags r:id="rId10"/>
            </p:custDataLst>
          </p:nvPr>
        </p:nvGrpSpPr>
        <p:grpSpPr bwMode="auto">
          <a:xfrm>
            <a:off x="3554413" y="1095375"/>
            <a:ext cx="2771775" cy="661988"/>
            <a:chOff x="1623" y="1074"/>
            <a:chExt cx="1268" cy="380"/>
          </a:xfrm>
        </p:grpSpPr>
        <p:sp>
          <p:nvSpPr>
            <p:cNvPr id="132113" name="Freeform 16"/>
            <p:cNvSpPr>
              <a:spLocks/>
            </p:cNvSpPr>
            <p:nvPr>
              <p:custDataLst>
                <p:tags r:id="rId19"/>
              </p:custDataLst>
            </p:nvPr>
          </p:nvSpPr>
          <p:spPr bwMode="gray">
            <a:xfrm>
              <a:off x="1623" y="1074"/>
              <a:ext cx="1268" cy="380"/>
            </a:xfrm>
            <a:custGeom>
              <a:avLst/>
              <a:gdLst>
                <a:gd name="T0" fmla="*/ 0 w 1268"/>
                <a:gd name="T1" fmla="*/ 0 h 380"/>
                <a:gd name="T2" fmla="*/ 1200 w 1268"/>
                <a:gd name="T3" fmla="*/ 0 h 380"/>
                <a:gd name="T4" fmla="*/ 1268 w 1268"/>
                <a:gd name="T5" fmla="*/ 190 h 380"/>
                <a:gd name="T6" fmla="*/ 1200 w 1268"/>
                <a:gd name="T7" fmla="*/ 380 h 380"/>
                <a:gd name="T8" fmla="*/ 0 w 1268"/>
                <a:gd name="T9" fmla="*/ 380 h 380"/>
                <a:gd name="T10" fmla="*/ 68 w 1268"/>
                <a:gd name="T11" fmla="*/ 190 h 380"/>
                <a:gd name="T12" fmla="*/ 0 w 1268"/>
                <a:gd name="T13" fmla="*/ 0 h 380"/>
                <a:gd name="T14" fmla="*/ 0 60000 65536"/>
                <a:gd name="T15" fmla="*/ 0 60000 65536"/>
                <a:gd name="T16" fmla="*/ 0 60000 65536"/>
                <a:gd name="T17" fmla="*/ 0 60000 65536"/>
                <a:gd name="T18" fmla="*/ 0 60000 65536"/>
                <a:gd name="T19" fmla="*/ 0 60000 65536"/>
                <a:gd name="T20" fmla="*/ 0 60000 65536"/>
                <a:gd name="T21" fmla="*/ 0 w 1268"/>
                <a:gd name="T22" fmla="*/ 0 h 380"/>
                <a:gd name="T23" fmla="*/ 1268 w 1268"/>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380">
                  <a:moveTo>
                    <a:pt x="0" y="0"/>
                  </a:moveTo>
                  <a:lnTo>
                    <a:pt x="1200" y="0"/>
                  </a:lnTo>
                  <a:lnTo>
                    <a:pt x="1268" y="190"/>
                  </a:lnTo>
                  <a:lnTo>
                    <a:pt x="1200" y="380"/>
                  </a:lnTo>
                  <a:lnTo>
                    <a:pt x="0" y="380"/>
                  </a:lnTo>
                  <a:lnTo>
                    <a:pt x="68" y="190"/>
                  </a:lnTo>
                  <a:lnTo>
                    <a:pt x="0" y="0"/>
                  </a:lnTo>
                  <a:close/>
                </a:path>
              </a:pathLst>
            </a:custGeom>
            <a:solidFill>
              <a:schemeClr val="accent2"/>
            </a:solidFill>
            <a:ln w="19050">
              <a:solidFill>
                <a:schemeClr val="bg1"/>
              </a:solidFill>
              <a:round/>
              <a:headEnd/>
              <a:tailEnd/>
            </a:ln>
          </p:spPr>
          <p:txBody>
            <a:bodyPr wrap="none" lIns="45714" tIns="0" rIns="45714" bIns="0" anchor="ctr"/>
            <a:lstStyle/>
            <a:p>
              <a:endParaRPr lang="en-ZA" sz="1000"/>
            </a:p>
          </p:txBody>
        </p:sp>
        <p:sp>
          <p:nvSpPr>
            <p:cNvPr id="132114" name="Rectangle 17"/>
            <p:cNvSpPr>
              <a:spLocks noChangeArrowheads="1"/>
            </p:cNvSpPr>
            <p:nvPr>
              <p:custDataLst>
                <p:tags r:id="rId20"/>
              </p:custDataLst>
            </p:nvPr>
          </p:nvSpPr>
          <p:spPr bwMode="gray">
            <a:xfrm>
              <a:off x="1723" y="1095"/>
              <a:ext cx="10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14" tIns="0" rIns="45714" bIns="0" anchor="ctr"/>
            <a:lstStyle/>
            <a:p>
              <a:pPr defTabSz="912813">
                <a:buClr>
                  <a:schemeClr val="tx2"/>
                </a:buClr>
              </a:pPr>
              <a:r>
                <a:rPr lang="en-GB" sz="1000" b="1">
                  <a:solidFill>
                    <a:schemeClr val="bg1"/>
                  </a:solidFill>
                </a:rPr>
                <a:t>Supply Analysis</a:t>
              </a:r>
            </a:p>
          </p:txBody>
        </p:sp>
      </p:grpSp>
      <p:grpSp>
        <p:nvGrpSpPr>
          <p:cNvPr id="132104" name="Group 21"/>
          <p:cNvGrpSpPr>
            <a:grpSpLocks/>
          </p:cNvGrpSpPr>
          <p:nvPr>
            <p:custDataLst>
              <p:tags r:id="rId11"/>
            </p:custDataLst>
          </p:nvPr>
        </p:nvGrpSpPr>
        <p:grpSpPr bwMode="auto">
          <a:xfrm>
            <a:off x="6156325" y="1095375"/>
            <a:ext cx="2771775" cy="661988"/>
            <a:chOff x="3739" y="662"/>
            <a:chExt cx="1102" cy="380"/>
          </a:xfrm>
        </p:grpSpPr>
        <p:sp>
          <p:nvSpPr>
            <p:cNvPr id="132111" name="Freeform 22"/>
            <p:cNvSpPr>
              <a:spLocks/>
            </p:cNvSpPr>
            <p:nvPr>
              <p:custDataLst>
                <p:tags r:id="rId17"/>
              </p:custDataLst>
            </p:nvPr>
          </p:nvSpPr>
          <p:spPr bwMode="gray">
            <a:xfrm>
              <a:off x="3739" y="662"/>
              <a:ext cx="1102" cy="380"/>
            </a:xfrm>
            <a:custGeom>
              <a:avLst/>
              <a:gdLst>
                <a:gd name="T0" fmla="*/ 0 w 1102"/>
                <a:gd name="T1" fmla="*/ 0 h 380"/>
                <a:gd name="T2" fmla="*/ 1034 w 1102"/>
                <a:gd name="T3" fmla="*/ 0 h 380"/>
                <a:gd name="T4" fmla="*/ 1102 w 1102"/>
                <a:gd name="T5" fmla="*/ 190 h 380"/>
                <a:gd name="T6" fmla="*/ 1034 w 1102"/>
                <a:gd name="T7" fmla="*/ 380 h 380"/>
                <a:gd name="T8" fmla="*/ 0 w 1102"/>
                <a:gd name="T9" fmla="*/ 380 h 380"/>
                <a:gd name="T10" fmla="*/ 68 w 1102"/>
                <a:gd name="T11" fmla="*/ 190 h 380"/>
                <a:gd name="T12" fmla="*/ 0 w 1102"/>
                <a:gd name="T13" fmla="*/ 0 h 380"/>
                <a:gd name="T14" fmla="*/ 0 60000 65536"/>
                <a:gd name="T15" fmla="*/ 0 60000 65536"/>
                <a:gd name="T16" fmla="*/ 0 60000 65536"/>
                <a:gd name="T17" fmla="*/ 0 60000 65536"/>
                <a:gd name="T18" fmla="*/ 0 60000 65536"/>
                <a:gd name="T19" fmla="*/ 0 60000 65536"/>
                <a:gd name="T20" fmla="*/ 0 60000 65536"/>
                <a:gd name="T21" fmla="*/ 0 w 1102"/>
                <a:gd name="T22" fmla="*/ 0 h 380"/>
                <a:gd name="T23" fmla="*/ 1102 w 1102"/>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2" h="380">
                  <a:moveTo>
                    <a:pt x="0" y="0"/>
                  </a:moveTo>
                  <a:lnTo>
                    <a:pt x="1034" y="0"/>
                  </a:lnTo>
                  <a:lnTo>
                    <a:pt x="1102" y="190"/>
                  </a:lnTo>
                  <a:lnTo>
                    <a:pt x="1034" y="380"/>
                  </a:lnTo>
                  <a:lnTo>
                    <a:pt x="0" y="380"/>
                  </a:lnTo>
                  <a:lnTo>
                    <a:pt x="68" y="190"/>
                  </a:lnTo>
                  <a:lnTo>
                    <a:pt x="0" y="0"/>
                  </a:lnTo>
                  <a:close/>
                </a:path>
              </a:pathLst>
            </a:custGeom>
            <a:solidFill>
              <a:schemeClr val="accent2"/>
            </a:solidFill>
            <a:ln w="19050">
              <a:solidFill>
                <a:schemeClr val="bg1"/>
              </a:solidFill>
              <a:round/>
              <a:headEnd/>
              <a:tailEnd/>
            </a:ln>
          </p:spPr>
          <p:txBody>
            <a:bodyPr wrap="none" lIns="45714" tIns="0" rIns="45714" bIns="0" anchor="ctr"/>
            <a:lstStyle/>
            <a:p>
              <a:endParaRPr lang="en-ZA" sz="1000"/>
            </a:p>
          </p:txBody>
        </p:sp>
        <p:sp>
          <p:nvSpPr>
            <p:cNvPr id="132112" name="Rectangle 23"/>
            <p:cNvSpPr>
              <a:spLocks noChangeArrowheads="1"/>
            </p:cNvSpPr>
            <p:nvPr>
              <p:custDataLst>
                <p:tags r:id="rId18"/>
              </p:custDataLst>
            </p:nvPr>
          </p:nvSpPr>
          <p:spPr bwMode="gray">
            <a:xfrm>
              <a:off x="3839" y="683"/>
              <a:ext cx="9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14" tIns="0" rIns="45714" bIns="0" anchor="ctr"/>
            <a:lstStyle/>
            <a:p>
              <a:pPr defTabSz="912813">
                <a:buClr>
                  <a:schemeClr val="tx2"/>
                </a:buClr>
              </a:pPr>
              <a:r>
                <a:rPr lang="en-GB" sz="1000" b="1">
                  <a:solidFill>
                    <a:schemeClr val="bg1"/>
                  </a:solidFill>
                </a:rPr>
                <a:t>Predominant Local Development Focus</a:t>
              </a:r>
            </a:p>
          </p:txBody>
        </p:sp>
      </p:grpSp>
      <p:sp>
        <p:nvSpPr>
          <p:cNvPr id="132106" name="Rectangle 10"/>
          <p:cNvSpPr>
            <a:spLocks noChangeArrowheads="1"/>
          </p:cNvSpPr>
          <p:nvPr>
            <p:custDataLst>
              <p:tags r:id="rId12"/>
            </p:custDataLst>
          </p:nvPr>
        </p:nvSpPr>
        <p:spPr bwMode="gray">
          <a:xfrm>
            <a:off x="71438" y="5607050"/>
            <a:ext cx="735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11125" lvl="1" indent="-109538" defTabSz="912813">
              <a:spcBef>
                <a:spcPct val="30000"/>
              </a:spcBef>
              <a:buClr>
                <a:schemeClr val="tx2"/>
              </a:buClr>
              <a:buSzPct val="125000"/>
            </a:pPr>
            <a:r>
              <a:rPr lang="en-GB" sz="1000" b="1">
                <a:solidFill>
                  <a:srgbClr val="003896"/>
                </a:solidFill>
              </a:rPr>
              <a:t>Key outputs</a:t>
            </a:r>
          </a:p>
        </p:txBody>
      </p:sp>
      <p:sp>
        <p:nvSpPr>
          <p:cNvPr id="132107" name="Line 31"/>
          <p:cNvSpPr>
            <a:spLocks noChangeShapeType="1"/>
          </p:cNvSpPr>
          <p:nvPr>
            <p:custDataLst>
              <p:tags r:id="rId13"/>
            </p:custDataLst>
          </p:nvPr>
        </p:nvSpPr>
        <p:spPr bwMode="gray">
          <a:xfrm>
            <a:off x="1012825" y="5537200"/>
            <a:ext cx="7812088" cy="0"/>
          </a:xfrm>
          <a:prstGeom prst="line">
            <a:avLst/>
          </a:prstGeom>
          <a:noFill/>
          <a:ln w="9525">
            <a:solidFill>
              <a:srgbClr val="C0C0C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ZA"/>
          </a:p>
        </p:txBody>
      </p:sp>
      <p:sp>
        <p:nvSpPr>
          <p:cNvPr id="132108" name="Rectangle 9"/>
          <p:cNvSpPr>
            <a:spLocks noChangeArrowheads="1"/>
          </p:cNvSpPr>
          <p:nvPr>
            <p:custDataLst>
              <p:tags r:id="rId14"/>
            </p:custDataLst>
          </p:nvPr>
        </p:nvSpPr>
        <p:spPr bwMode="gray">
          <a:xfrm>
            <a:off x="3729038" y="5607050"/>
            <a:ext cx="234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46050" lvl="1" indent="-144463" defTabSz="912813">
              <a:spcBef>
                <a:spcPct val="40000"/>
              </a:spcBef>
              <a:buClr>
                <a:schemeClr val="tx2"/>
              </a:buClr>
              <a:buSzPct val="125000"/>
              <a:buFontTx/>
              <a:buChar char="•"/>
            </a:pPr>
            <a:r>
              <a:rPr lang="en-ZA" sz="1000"/>
              <a:t>Local developing </a:t>
            </a:r>
            <a:r>
              <a:rPr lang="en-ZA" sz="1000" b="1"/>
              <a:t>opportunities matrix per project and commodities</a:t>
            </a:r>
          </a:p>
        </p:txBody>
      </p:sp>
      <p:sp>
        <p:nvSpPr>
          <p:cNvPr id="132109" name="Rectangle 9"/>
          <p:cNvSpPr>
            <a:spLocks noChangeArrowheads="1"/>
          </p:cNvSpPr>
          <p:nvPr>
            <p:custDataLst>
              <p:tags r:id="rId15"/>
            </p:custDataLst>
          </p:nvPr>
        </p:nvSpPr>
        <p:spPr bwMode="gray">
          <a:xfrm>
            <a:off x="1012825" y="5607050"/>
            <a:ext cx="2541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46050" lvl="1" indent="-144463" defTabSz="912813">
              <a:buClr>
                <a:schemeClr val="tx2"/>
              </a:buClr>
              <a:buSzPct val="125000"/>
              <a:buFontTx/>
              <a:buChar char="•"/>
            </a:pPr>
            <a:r>
              <a:rPr lang="en-ZA" sz="1000"/>
              <a:t>Government requirements for local development</a:t>
            </a:r>
          </a:p>
          <a:p>
            <a:pPr marL="146050" lvl="1" indent="-144463" defTabSz="912813">
              <a:buClr>
                <a:schemeClr val="tx2"/>
              </a:buClr>
              <a:buSzPct val="125000"/>
              <a:buFontTx/>
              <a:buChar char="•"/>
            </a:pPr>
            <a:r>
              <a:rPr lang="en-ZA" sz="1000" b="1"/>
              <a:t>CAPEX </a:t>
            </a:r>
          </a:p>
          <a:p>
            <a:pPr marL="146050" lvl="1" indent="-144463" defTabSz="912813">
              <a:buClr>
                <a:schemeClr val="tx2"/>
              </a:buClr>
              <a:buSzPct val="125000"/>
              <a:buFontTx/>
              <a:buChar char="•"/>
            </a:pPr>
            <a:r>
              <a:rPr lang="en-ZA" sz="1000" b="1"/>
              <a:t>Projects and commodity groupings</a:t>
            </a:r>
          </a:p>
        </p:txBody>
      </p:sp>
      <p:sp>
        <p:nvSpPr>
          <p:cNvPr id="132110" name="Rectangle 9"/>
          <p:cNvSpPr>
            <a:spLocks noChangeArrowheads="1"/>
          </p:cNvSpPr>
          <p:nvPr>
            <p:custDataLst>
              <p:tags r:id="rId16"/>
            </p:custDataLst>
          </p:nvPr>
        </p:nvSpPr>
        <p:spPr bwMode="gray">
          <a:xfrm>
            <a:off x="6443663" y="5607050"/>
            <a:ext cx="234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46050" lvl="1" indent="-144463" defTabSz="912813">
              <a:spcBef>
                <a:spcPct val="40000"/>
              </a:spcBef>
              <a:buClr>
                <a:schemeClr val="tx2"/>
              </a:buClr>
              <a:buSzPct val="125000"/>
              <a:buFontTx/>
              <a:buChar char="•"/>
            </a:pPr>
            <a:r>
              <a:rPr lang="en-ZA" sz="1000"/>
              <a:t>Projects and commodity grouping according to </a:t>
            </a:r>
            <a:r>
              <a:rPr lang="en-ZA" sz="1000" b="1"/>
              <a:t>predominant local development objective</a:t>
            </a:r>
          </a:p>
        </p:txBody>
      </p:sp>
      <p:sp>
        <p:nvSpPr>
          <p:cNvPr id="24" name="Slide Number Placeholder 3"/>
          <p:cNvSpPr>
            <a:spLocks noGrp="1"/>
          </p:cNvSpPr>
          <p:nvPr>
            <p:ph type="sldNum" sz="quarter" idx="10"/>
          </p:nvPr>
        </p:nvSpPr>
        <p:spPr>
          <a:xfrm>
            <a:off x="7160947" y="6705600"/>
            <a:ext cx="1651000" cy="152400"/>
          </a:xfrm>
        </p:spPr>
        <p:txBody>
          <a:bodyPr/>
          <a:lstStyle/>
          <a:p>
            <a:pPr>
              <a:defRPr/>
            </a:pPr>
            <a:fld id="{6D32DDAE-560C-4431-BA12-A74775BC876E}" type="slidenum">
              <a:rPr lang="en-ZA" smtClean="0"/>
              <a:pPr>
                <a:defRPr/>
              </a:pPr>
              <a:t>18</a:t>
            </a:fld>
            <a:endParaRPr lang="en-ZA"/>
          </a:p>
        </p:txBody>
      </p:sp>
    </p:spTree>
    <p:extLst>
      <p:ext uri="{BB962C8B-B14F-4D97-AF65-F5344CB8AC3E}">
        <p14:creationId xmlns:p14="http://schemas.microsoft.com/office/powerpoint/2010/main" val="9520824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D32DDAE-560C-4431-BA12-A74775BC876E}" type="slidenum">
              <a:rPr lang="en-ZA" smtClean="0"/>
              <a:pPr>
                <a:defRPr/>
              </a:pPr>
              <a:t>19</a:t>
            </a:fld>
            <a:endParaRPr lang="en-ZA"/>
          </a:p>
        </p:txBody>
      </p:sp>
      <p:sp>
        <p:nvSpPr>
          <p:cNvPr id="6" name="Title 1"/>
          <p:cNvSpPr>
            <a:spLocks noGrp="1"/>
          </p:cNvSpPr>
          <p:nvPr>
            <p:ph type="title"/>
          </p:nvPr>
        </p:nvSpPr>
        <p:spPr>
          <a:xfrm>
            <a:off x="200025" y="170895"/>
            <a:ext cx="6985000" cy="627864"/>
          </a:xfrm>
        </p:spPr>
        <p:txBody>
          <a:bodyPr/>
          <a:lstStyle/>
          <a:p>
            <a:pPr marL="355600"/>
            <a:r>
              <a:rPr lang="en-ZA" dirty="0" smtClean="0"/>
              <a:t>Skills Development empowers the labour force and secures economic growth</a:t>
            </a:r>
            <a:endParaRPr lang="en-ZA" dirty="0"/>
          </a:p>
        </p:txBody>
      </p:sp>
      <p:sp>
        <p:nvSpPr>
          <p:cNvPr id="7" name="Oval 8"/>
          <p:cNvSpPr>
            <a:spLocks noChangeArrowheads="1"/>
          </p:cNvSpPr>
          <p:nvPr>
            <p:custDataLst>
              <p:tags r:id="rId1"/>
            </p:custDataLst>
          </p:nvPr>
        </p:nvSpPr>
        <p:spPr bwMode="gray">
          <a:xfrm>
            <a:off x="147638" y="330046"/>
            <a:ext cx="295275" cy="309563"/>
          </a:xfrm>
          <a:prstGeom prst="ellipse">
            <a:avLst/>
          </a:prstGeom>
          <a:solidFill>
            <a:schemeClr val="folHlink"/>
          </a:solidFill>
          <a:ln w="9525" algn="ctr">
            <a:solidFill>
              <a:schemeClr val="accent2"/>
            </a:solidFill>
            <a:round/>
            <a:headEnd/>
            <a:tailEnd/>
          </a:ln>
          <a:effectLst/>
        </p:spPr>
        <p:txBody>
          <a:bodyPr wrap="none" lIns="91418" tIns="45709" rIns="91418" bIns="45709" anchor="ctr"/>
          <a:lstStyle/>
          <a:p>
            <a:pPr algn="ctr"/>
            <a:r>
              <a:rPr lang="en-ZA" sz="1900" b="1" smtClean="0">
                <a:solidFill>
                  <a:schemeClr val="bg1"/>
                </a:solidFill>
                <a:cs typeface="Arial" charset="0"/>
              </a:rPr>
              <a:t>1</a:t>
            </a:r>
            <a:endParaRPr lang="en-ZA" sz="1900" b="1" dirty="0">
              <a:solidFill>
                <a:schemeClr val="bg1"/>
              </a:solidFill>
              <a:cs typeface="Arial" charset="0"/>
            </a:endParaRPr>
          </a:p>
        </p:txBody>
      </p:sp>
      <p:sp>
        <p:nvSpPr>
          <p:cNvPr id="36" name="Line 10"/>
          <p:cNvSpPr>
            <a:spLocks noChangeShapeType="1"/>
          </p:cNvSpPr>
          <p:nvPr/>
        </p:nvSpPr>
        <p:spPr bwMode="auto">
          <a:xfrm>
            <a:off x="216025" y="2728166"/>
            <a:ext cx="5779186"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grpSp>
        <p:nvGrpSpPr>
          <p:cNvPr id="2" name="Group 17"/>
          <p:cNvGrpSpPr>
            <a:grpSpLocks/>
          </p:cNvGrpSpPr>
          <p:nvPr>
            <p:custDataLst>
              <p:tags r:id="rId2"/>
            </p:custDataLst>
          </p:nvPr>
        </p:nvGrpSpPr>
        <p:grpSpPr bwMode="auto">
          <a:xfrm>
            <a:off x="259892" y="2908010"/>
            <a:ext cx="1918158" cy="779463"/>
            <a:chOff x="2400" y="1968"/>
            <a:chExt cx="960" cy="960"/>
          </a:xfrm>
          <a:solidFill>
            <a:schemeClr val="accent2"/>
          </a:solidFill>
        </p:grpSpPr>
        <p:sp>
          <p:nvSpPr>
            <p:cNvPr id="38" name="Rectangle 18"/>
            <p:cNvSpPr>
              <a:spLocks noChangeArrowheads="1"/>
            </p:cNvSpPr>
            <p:nvPr>
              <p:custDataLst>
                <p:tags r:id="rId7"/>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39" name="Rectangle 19"/>
            <p:cNvSpPr>
              <a:spLocks noChangeArrowheads="1"/>
            </p:cNvSpPr>
            <p:nvPr>
              <p:custDataLst>
                <p:tags r:id="rId8"/>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dirty="0" smtClean="0">
                  <a:ln>
                    <a:noFill/>
                  </a:ln>
                  <a:solidFill>
                    <a:schemeClr val="bg1"/>
                  </a:solidFill>
                  <a:effectLst/>
                  <a:uLnTx/>
                  <a:uFillTx/>
                  <a:latin typeface="Arial" pitchFamily="34" charset="0"/>
                  <a:ea typeface="Tahoma" pitchFamily="34" charset="0"/>
                  <a:cs typeface="Arial" pitchFamily="34" charset="0"/>
                </a:rPr>
                <a:t>Skills Development</a:t>
              </a:r>
              <a:r>
                <a:rPr kumimoji="0" lang="en-ZA" sz="1200" b="1" i="0" u="none" strike="noStrike" kern="0" cap="none" spc="0" normalizeH="0" baseline="0" noProof="0" dirty="0" smtClean="0">
                  <a:ln>
                    <a:noFill/>
                  </a:ln>
                  <a:solidFill>
                    <a:schemeClr val="bg1"/>
                  </a:solidFill>
                  <a:effectLst/>
                  <a:uLnTx/>
                  <a:uFillTx/>
                  <a:latin typeface="Arial" pitchFamily="34" charset="0"/>
                  <a:ea typeface="Tahoma" pitchFamily="34" charset="0"/>
                  <a:cs typeface="Arial" pitchFamily="34" charset="0"/>
                </a:rPr>
                <a:t> Objective:</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grpSp>
        <p:nvGrpSpPr>
          <p:cNvPr id="3" name="Group 22"/>
          <p:cNvGrpSpPr>
            <a:grpSpLocks/>
          </p:cNvGrpSpPr>
          <p:nvPr>
            <p:custDataLst>
              <p:tags r:id="rId3"/>
            </p:custDataLst>
          </p:nvPr>
        </p:nvGrpSpPr>
        <p:grpSpPr bwMode="auto">
          <a:xfrm>
            <a:off x="259892" y="4696453"/>
            <a:ext cx="1917700" cy="779462"/>
            <a:chOff x="2152" y="1968"/>
            <a:chExt cx="1208" cy="960"/>
          </a:xfrm>
          <a:solidFill>
            <a:schemeClr val="accent2"/>
          </a:solidFill>
        </p:grpSpPr>
        <p:sp>
          <p:nvSpPr>
            <p:cNvPr id="41" name="Rectangle 23"/>
            <p:cNvSpPr>
              <a:spLocks noChangeArrowheads="1"/>
            </p:cNvSpPr>
            <p:nvPr>
              <p:custDataLst>
                <p:tags r:id="rId5"/>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42" name="Rectangle 24"/>
            <p:cNvSpPr>
              <a:spLocks noChangeArrowheads="1"/>
            </p:cNvSpPr>
            <p:nvPr>
              <p:custDataLst>
                <p:tags r:id="rId6"/>
              </p:custDataLst>
            </p:nvPr>
          </p:nvSpPr>
          <p:spPr bwMode="auto">
            <a:xfrm>
              <a:off x="2152" y="1968"/>
              <a:ext cx="1208"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lang="en-ZA" sz="1200" b="1" kern="0" dirty="0" smtClean="0">
                  <a:solidFill>
                    <a:schemeClr val="bg1"/>
                  </a:solidFill>
                  <a:latin typeface="Arial" pitchFamily="34" charset="0"/>
                  <a:ea typeface="Tahoma" pitchFamily="34" charset="0"/>
                  <a:cs typeface="Arial" pitchFamily="34" charset="0"/>
                </a:rPr>
                <a:t>Skills Development</a:t>
              </a:r>
              <a:r>
                <a:rPr kumimoji="0" lang="en-ZA" sz="1200" b="1" i="0" u="none" strike="noStrike" kern="0" cap="none" spc="0" normalizeH="0" baseline="0" noProof="0" dirty="0" smtClean="0">
                  <a:ln>
                    <a:noFill/>
                  </a:ln>
                  <a:solidFill>
                    <a:schemeClr val="bg1"/>
                  </a:solidFill>
                  <a:effectLst/>
                  <a:uLnTx/>
                  <a:uFillTx/>
                  <a:latin typeface="Arial" pitchFamily="34" charset="0"/>
                  <a:ea typeface="Tahoma" pitchFamily="34" charset="0"/>
                  <a:cs typeface="Arial" pitchFamily="34" charset="0"/>
                </a:rPr>
                <a:t> Focus Areas:</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sp>
        <p:nvSpPr>
          <p:cNvPr id="43" name="Rectangle 28"/>
          <p:cNvSpPr>
            <a:spLocks noChangeArrowheads="1"/>
          </p:cNvSpPr>
          <p:nvPr>
            <p:custDataLst>
              <p:tags r:id="rId4"/>
            </p:custDataLst>
          </p:nvPr>
        </p:nvSpPr>
        <p:spPr bwMode="auto">
          <a:xfrm>
            <a:off x="6216928" y="2918641"/>
            <a:ext cx="2712790" cy="2887695"/>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numCol="1" anchor="t" anchorCtr="0"/>
          <a:lstStyle/>
          <a:p>
            <a:pPr marL="171450" indent="-171450" defTabSz="895350">
              <a:buSzPct val="120000"/>
              <a:buFont typeface="Arial" pitchFamily="34" charset="0"/>
              <a:buChar char="•"/>
              <a:defRPr/>
            </a:pPr>
            <a:r>
              <a:rPr lang="en-ZA" sz="1200" kern="0" dirty="0" smtClean="0">
                <a:solidFill>
                  <a:schemeClr val="tx1"/>
                </a:solidFill>
                <a:latin typeface="Arial" pitchFamily="34" charset="0"/>
                <a:ea typeface="Tahoma" pitchFamily="34" charset="0"/>
                <a:cs typeface="Arial" pitchFamily="34" charset="0"/>
              </a:rPr>
              <a:t>An increased local skill base relevant to the energy sector where there is a national scarcity of skills.</a:t>
            </a:r>
          </a:p>
          <a:p>
            <a:pPr marL="171450" indent="-171450" defTabSz="895350">
              <a:buSzPct val="120000"/>
              <a:buFont typeface="Arial" pitchFamily="34" charset="0"/>
              <a:buChar char="•"/>
              <a:defRPr/>
            </a:pPr>
            <a:r>
              <a:rPr lang="en-ZA" sz="1200" kern="0" dirty="0" smtClean="0">
                <a:solidFill>
                  <a:schemeClr val="tx1"/>
                </a:solidFill>
                <a:latin typeface="Arial" pitchFamily="34" charset="0"/>
                <a:ea typeface="Tahoma" pitchFamily="34" charset="0"/>
                <a:cs typeface="Arial" pitchFamily="34" charset="0"/>
              </a:rPr>
              <a:t>Implementation of a number of strategic skills development initiatives.</a:t>
            </a:r>
          </a:p>
          <a:p>
            <a:pPr marL="171450" indent="-171450" defTabSz="895350">
              <a:buSzPct val="120000"/>
              <a:buFont typeface="Arial" pitchFamily="34" charset="0"/>
              <a:buChar char="•"/>
              <a:defRPr/>
            </a:pPr>
            <a:r>
              <a:rPr lang="en-ZA" sz="1200" kern="0" dirty="0" smtClean="0">
                <a:solidFill>
                  <a:schemeClr val="tx1"/>
                </a:solidFill>
                <a:latin typeface="Arial" pitchFamily="34" charset="0"/>
                <a:ea typeface="Tahoma" pitchFamily="34" charset="0"/>
                <a:cs typeface="Arial" pitchFamily="34" charset="0"/>
              </a:rPr>
              <a:t>Contribution towards industrialisation and localisation objectives.</a:t>
            </a:r>
            <a:endParaRPr kumimoji="0" lang="en-ZA" sz="1200" b="0" i="0" u="none" strike="noStrike" kern="0" cap="none" spc="0" normalizeH="0" baseline="0" dirty="0">
              <a:ln>
                <a:noFill/>
              </a:ln>
              <a:solidFill>
                <a:schemeClr val="tx1"/>
              </a:solidFill>
              <a:effectLst/>
              <a:uLnTx/>
              <a:uFillTx/>
              <a:latin typeface="Arial" pitchFamily="34" charset="0"/>
              <a:ea typeface="Tahoma" pitchFamily="34" charset="0"/>
              <a:cs typeface="Arial" pitchFamily="34" charset="0"/>
            </a:endParaRPr>
          </a:p>
        </p:txBody>
      </p:sp>
      <p:sp>
        <p:nvSpPr>
          <p:cNvPr id="44" name="Rectangle 30"/>
          <p:cNvSpPr>
            <a:spLocks noChangeArrowheads="1"/>
          </p:cNvSpPr>
          <p:nvPr/>
        </p:nvSpPr>
        <p:spPr bwMode="auto">
          <a:xfrm>
            <a:off x="2343961" y="2918641"/>
            <a:ext cx="36512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4463" lvl="1" indent="-142875" defTabSz="895350">
              <a:buSzPct val="120000"/>
              <a:buFont typeface="Arial" pitchFamily="34" charset="0"/>
              <a:buChar char="•"/>
            </a:pPr>
            <a:r>
              <a:rPr lang="en-ZA" sz="1200" dirty="0" smtClean="0">
                <a:solidFill>
                  <a:schemeClr val="tx1"/>
                </a:solidFill>
                <a:latin typeface="Arial" pitchFamily="34" charset="0"/>
                <a:cs typeface="Arial" pitchFamily="34" charset="0"/>
              </a:rPr>
              <a:t>The key objective of skills development is to ensure that scarce skills are developed through leveraging Eskom’s procurement spend. This should result in a skilled local workforce supplemented by the </a:t>
            </a:r>
            <a:r>
              <a:rPr lang="en-ZA" sz="1200" b="1" u="sng" dirty="0" smtClean="0">
                <a:solidFill>
                  <a:schemeClr val="tx1"/>
                </a:solidFill>
                <a:latin typeface="Arial" pitchFamily="34" charset="0"/>
                <a:cs typeface="Arial" pitchFamily="34" charset="0"/>
              </a:rPr>
              <a:t>appropriate technology and intellectual property required </a:t>
            </a:r>
            <a:r>
              <a:rPr lang="en-ZA" sz="1200" dirty="0" smtClean="0">
                <a:solidFill>
                  <a:schemeClr val="tx1"/>
                </a:solidFill>
                <a:latin typeface="Arial" pitchFamily="34" charset="0"/>
                <a:cs typeface="Arial" pitchFamily="34" charset="0"/>
              </a:rPr>
              <a:t>to ensure future Localisation and Industrialisation opportunities, and hence sustainability of the specific industries (these are ultimately demand dependent though).</a:t>
            </a:r>
          </a:p>
        </p:txBody>
      </p:sp>
      <p:sp>
        <p:nvSpPr>
          <p:cNvPr id="45" name="Rectangle 31"/>
          <p:cNvSpPr>
            <a:spLocks noChangeArrowheads="1"/>
          </p:cNvSpPr>
          <p:nvPr/>
        </p:nvSpPr>
        <p:spPr bwMode="auto">
          <a:xfrm>
            <a:off x="2343961" y="4696453"/>
            <a:ext cx="36512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80975" lvl="0" indent="-180975">
              <a:buFont typeface="Arial" pitchFamily="34" charset="0"/>
              <a:buChar char="•"/>
            </a:pPr>
            <a:r>
              <a:rPr lang="en-ZA" sz="1200" dirty="0" smtClean="0">
                <a:solidFill>
                  <a:schemeClr val="tx1"/>
                </a:solidFill>
                <a:latin typeface="Arial" pitchFamily="34" charset="0"/>
                <a:cs typeface="Arial" pitchFamily="34" charset="0"/>
              </a:rPr>
              <a:t>Develop the critical skills required by the National Scarce skills list.</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Develop the critical skills required  by Eskom.</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Empowering of non-graduates into skilled artisans .</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Leadership institute and Eskom Academy of learning .</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Youth development and support programmes.</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Supporting programmes for skill development in communities.</a:t>
            </a:r>
            <a:endParaRPr lang="en-ZA" sz="1200" dirty="0">
              <a:solidFill>
                <a:schemeClr val="tx1"/>
              </a:solidFill>
              <a:latin typeface="Arial" pitchFamily="34" charset="0"/>
              <a:cs typeface="Arial" pitchFamily="34" charset="0"/>
            </a:endParaRPr>
          </a:p>
        </p:txBody>
      </p:sp>
      <p:sp>
        <p:nvSpPr>
          <p:cNvPr id="46" name="Line 10"/>
          <p:cNvSpPr>
            <a:spLocks noChangeShapeType="1"/>
          </p:cNvSpPr>
          <p:nvPr/>
        </p:nvSpPr>
        <p:spPr bwMode="auto">
          <a:xfrm>
            <a:off x="6215075" y="2728166"/>
            <a:ext cx="2589481"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47" name="Rectangle 8"/>
          <p:cNvSpPr>
            <a:spLocks noChangeArrowheads="1"/>
          </p:cNvSpPr>
          <p:nvPr/>
        </p:nvSpPr>
        <p:spPr bwMode="auto">
          <a:xfrm>
            <a:off x="6215075" y="2476838"/>
            <a:ext cx="25894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Intended Outcomes</a:t>
            </a:r>
            <a:endParaRPr lang="en-ZA" sz="1200" b="1">
              <a:latin typeface="Arial" pitchFamily="34" charset="0"/>
              <a:ea typeface="Tahoma" pitchFamily="34" charset="0"/>
              <a:cs typeface="Arial" pitchFamily="34" charset="0"/>
            </a:endParaRPr>
          </a:p>
        </p:txBody>
      </p:sp>
      <p:sp>
        <p:nvSpPr>
          <p:cNvPr id="48" name="Rectangle 47"/>
          <p:cNvSpPr/>
          <p:nvPr/>
        </p:nvSpPr>
        <p:spPr>
          <a:xfrm>
            <a:off x="259892" y="1127890"/>
            <a:ext cx="8477250" cy="1295784"/>
          </a:xfrm>
          <a:prstGeom prst="rect">
            <a:avLst/>
          </a:prstGeom>
          <a:solidFill>
            <a:schemeClr val="accent2"/>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ZA" sz="1600" b="1" kern="0" dirty="0" smtClean="0">
                <a:solidFill>
                  <a:schemeClr val="bg1"/>
                </a:solidFill>
                <a:latin typeface="Arial" pitchFamily="34" charset="0"/>
                <a:ea typeface="Tahoma" pitchFamily="34" charset="0"/>
                <a:cs typeface="Arial" pitchFamily="34" charset="0"/>
              </a:rPr>
              <a:t>Eskom views the development of critical and scare skills in South Africa as crucial to the successful localisation and industrialisation of industry in support of its Supplier Development and Localisation objectives. </a:t>
            </a:r>
          </a:p>
        </p:txBody>
      </p:sp>
      <p:sp>
        <p:nvSpPr>
          <p:cNvPr id="49" name="Rectangle 8"/>
          <p:cNvSpPr>
            <a:spLocks noChangeArrowheads="1"/>
          </p:cNvSpPr>
          <p:nvPr/>
        </p:nvSpPr>
        <p:spPr bwMode="auto">
          <a:xfrm>
            <a:off x="200748" y="2476838"/>
            <a:ext cx="29934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Strategic Objectives</a:t>
            </a:r>
            <a:endParaRPr lang="en-ZA" sz="1200" b="1" dirty="0">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366025113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5" name="Title 1"/>
          <p:cNvSpPr>
            <a:spLocks noGrp="1"/>
          </p:cNvSpPr>
          <p:nvPr>
            <p:ph type="title"/>
          </p:nvPr>
        </p:nvSpPr>
        <p:spPr bwMode="gray">
          <a:xfrm>
            <a:off x="200025" y="171843"/>
            <a:ext cx="6985000" cy="627864"/>
          </a:xfrm>
        </p:spPr>
        <p:txBody>
          <a:bodyPr/>
          <a:lstStyle/>
          <a:p>
            <a:r>
              <a:rPr lang="en-ZA" dirty="0" smtClean="0"/>
              <a:t>Eskom Supplier Development and Localisation Mandate</a:t>
            </a:r>
          </a:p>
        </p:txBody>
      </p:sp>
      <p:sp>
        <p:nvSpPr>
          <p:cNvPr id="1547266" name="Slide Number Placeholder 3"/>
          <p:cNvSpPr>
            <a:spLocks noGrp="1"/>
          </p:cNvSpPr>
          <p:nvPr>
            <p:ph type="sldNum" sz="quarter" idx="10"/>
          </p:nvPr>
        </p:nvSpPr>
        <p:spPr bwMode="gray">
          <a:noFill/>
        </p:spPr>
        <p:txBody>
          <a:bodyPr/>
          <a:lstStyle/>
          <a:p>
            <a:fld id="{642790DB-86CC-4E9F-981B-FE580289EC21}" type="slidenum">
              <a:rPr lang="en-ZA" smtClean="0">
                <a:latin typeface="Arial" pitchFamily="34" charset="0"/>
                <a:cs typeface="Arial" pitchFamily="34" charset="0"/>
              </a:rPr>
              <a:pPr/>
              <a:t>2</a:t>
            </a:fld>
            <a:endParaRPr lang="en-ZA" smtClean="0">
              <a:latin typeface="Arial" pitchFamily="34" charset="0"/>
              <a:cs typeface="Arial" pitchFamily="34" charset="0"/>
            </a:endParaRPr>
          </a:p>
        </p:txBody>
      </p:sp>
      <p:pic>
        <p:nvPicPr>
          <p:cNvPr id="1547268" name="Picture 7" descr="Ausriss-gross"/>
          <p:cNvPicPr>
            <a:picLocks noChangeAspect="1" noChangeArrowheads="1"/>
          </p:cNvPicPr>
          <p:nvPr>
            <p:custDataLst>
              <p:tags r:id="rId1"/>
            </p:custDataLst>
          </p:nvPr>
        </p:nvPicPr>
        <p:blipFill>
          <a:blip r:embed="rId6" cstate="print"/>
          <a:srcRect/>
          <a:stretch>
            <a:fillRect/>
          </a:stretch>
        </p:blipFill>
        <p:spPr bwMode="gray">
          <a:xfrm>
            <a:off x="542925" y="3025003"/>
            <a:ext cx="7850188" cy="3384550"/>
          </a:xfrm>
          <a:prstGeom prst="rect">
            <a:avLst/>
          </a:prstGeom>
          <a:noFill/>
          <a:ln w="9525">
            <a:noFill/>
            <a:miter lim="800000"/>
            <a:headEnd/>
            <a:tailEnd/>
          </a:ln>
        </p:spPr>
      </p:pic>
      <p:sp>
        <p:nvSpPr>
          <p:cNvPr id="7" name="McK 5. Source"/>
          <p:cNvSpPr>
            <a:spLocks noChangeArrowheads="1"/>
          </p:cNvSpPr>
          <p:nvPr>
            <p:custDataLst>
              <p:tags r:id="rId2"/>
            </p:custDataLst>
          </p:nvPr>
        </p:nvSpPr>
        <p:spPr bwMode="gray">
          <a:xfrm>
            <a:off x="310920" y="6467475"/>
            <a:ext cx="7002462" cy="152400"/>
          </a:xfrm>
          <a:prstGeom prst="rect">
            <a:avLst/>
          </a:prstGeom>
          <a:noFill/>
          <a:ln w="9525" algn="ctr">
            <a:noFill/>
            <a:miter lim="800000"/>
            <a:headEnd/>
            <a:tailEnd/>
          </a:ln>
        </p:spPr>
        <p:txBody>
          <a:bodyPr lIns="0" tIns="0" rIns="0" bIns="0"/>
          <a:lstStyle/>
          <a:p>
            <a:pPr marL="609600" indent="-609600" defTabSz="895350">
              <a:tabLst>
                <a:tab pos="612775" algn="l"/>
              </a:tabLst>
            </a:pPr>
            <a:r>
              <a:rPr lang="en-ZA" sz="1000" dirty="0" smtClean="0">
                <a:solidFill>
                  <a:schemeClr val="tx1"/>
                </a:solidFill>
              </a:rPr>
              <a:t>SOURCE: DPE</a:t>
            </a:r>
            <a:endParaRPr lang="en-ZA" sz="1000" dirty="0">
              <a:solidFill>
                <a:schemeClr val="tx1"/>
              </a:solidFill>
            </a:endParaRPr>
          </a:p>
        </p:txBody>
      </p:sp>
      <p:sp>
        <p:nvSpPr>
          <p:cNvPr id="9" name="Rectangle 8"/>
          <p:cNvSpPr>
            <a:spLocks noChangeArrowheads="1"/>
          </p:cNvSpPr>
          <p:nvPr>
            <p:custDataLst>
              <p:tags r:id="rId3"/>
            </p:custDataLst>
          </p:nvPr>
        </p:nvSpPr>
        <p:spPr bwMode="gray">
          <a:xfrm>
            <a:off x="1060450" y="3463153"/>
            <a:ext cx="6896100" cy="2462213"/>
          </a:xfrm>
          <a:prstGeom prst="rect">
            <a:avLst/>
          </a:prstGeom>
          <a:noFill/>
          <a:ln w="9525">
            <a:noFill/>
            <a:miter lim="800000"/>
            <a:headEnd/>
            <a:tailEnd/>
          </a:ln>
        </p:spPr>
        <p:txBody>
          <a:bodyPr lIns="0" tIns="0" rIns="0" bIns="0">
            <a:spAutoFit/>
          </a:bodyPr>
          <a:lstStyle/>
          <a:p>
            <a:pPr>
              <a:lnSpc>
                <a:spcPct val="160000"/>
              </a:lnSpc>
            </a:pPr>
            <a:r>
              <a:rPr lang="en-ZA" sz="2000" b="1" dirty="0">
                <a:solidFill>
                  <a:schemeClr val="tx1"/>
                </a:solidFill>
              </a:rPr>
              <a:t>Our mandate</a:t>
            </a:r>
            <a:r>
              <a:rPr lang="en-ZA" sz="2000" dirty="0">
                <a:solidFill>
                  <a:schemeClr val="tx1"/>
                </a:solidFill>
              </a:rPr>
              <a:t> is to achieve </a:t>
            </a:r>
            <a:r>
              <a:rPr lang="en-ZA" sz="2000" b="1" dirty="0">
                <a:solidFill>
                  <a:schemeClr val="tx1"/>
                </a:solidFill>
              </a:rPr>
              <a:t>maximum and sustainable local development impact </a:t>
            </a:r>
            <a:r>
              <a:rPr lang="en-ZA" sz="2000" dirty="0">
                <a:solidFill>
                  <a:schemeClr val="tx1"/>
                </a:solidFill>
              </a:rPr>
              <a:t>through leveraging Eskom’s </a:t>
            </a:r>
            <a:r>
              <a:rPr lang="en-ZA" sz="2000" b="1" dirty="0">
                <a:solidFill>
                  <a:schemeClr val="tx1"/>
                </a:solidFill>
              </a:rPr>
              <a:t>procurement spend </a:t>
            </a:r>
            <a:r>
              <a:rPr lang="en-ZA" sz="2000" dirty="0">
                <a:solidFill>
                  <a:schemeClr val="tx1"/>
                </a:solidFill>
              </a:rPr>
              <a:t>in a manner that allows flexibility within the business in order to accommodate </a:t>
            </a:r>
            <a:r>
              <a:rPr lang="en-ZA" sz="2000" b="1" dirty="0">
                <a:solidFill>
                  <a:schemeClr val="tx1"/>
                </a:solidFill>
              </a:rPr>
              <a:t>government local development initiatives and </a:t>
            </a:r>
            <a:r>
              <a:rPr lang="en-ZA" sz="2000" b="1" dirty="0" smtClean="0">
                <a:solidFill>
                  <a:schemeClr val="tx1"/>
                </a:solidFill>
              </a:rPr>
              <a:t>policies</a:t>
            </a:r>
          </a:p>
        </p:txBody>
      </p:sp>
      <p:sp>
        <p:nvSpPr>
          <p:cNvPr id="2" name="Rectangle 1"/>
          <p:cNvSpPr/>
          <p:nvPr/>
        </p:nvSpPr>
        <p:spPr>
          <a:xfrm>
            <a:off x="379562" y="1074509"/>
            <a:ext cx="8177841" cy="2113784"/>
          </a:xfrm>
          <a:prstGeom prst="rect">
            <a:avLst/>
          </a:prstGeom>
        </p:spPr>
        <p:txBody>
          <a:bodyPr wrap="square">
            <a:spAutoFit/>
          </a:bodyPr>
          <a:lstStyle/>
          <a:p>
            <a:pPr algn="ctr">
              <a:lnSpc>
                <a:spcPct val="150000"/>
              </a:lnSpc>
              <a:spcAft>
                <a:spcPts val="1000"/>
              </a:spcAft>
              <a:buFontTx/>
              <a:buNone/>
            </a:pPr>
            <a:r>
              <a:rPr lang="en-ZA" sz="1800" dirty="0">
                <a:latin typeface="Verdana" pitchFamily="34" charset="0"/>
                <a:ea typeface="Helvetica" pitchFamily="34" charset="0"/>
                <a:cs typeface="Times New Roman" pitchFamily="18" charset="0"/>
              </a:rPr>
              <a:t>The objective of government through various departments and across different spheres is to foster the creation of a sustainable economy by increasing the local supply base through manufacturing and other industry-building activities, develop skills and create employment opportunities. </a:t>
            </a:r>
          </a:p>
        </p:txBody>
      </p:sp>
    </p:spTree>
    <p:extLst>
      <p:ext uri="{BB962C8B-B14F-4D97-AF65-F5344CB8AC3E}">
        <p14:creationId xmlns:p14="http://schemas.microsoft.com/office/powerpoint/2010/main" val="19322964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3"/>
          <p:cNvSpPr>
            <a:spLocks noGrp="1"/>
          </p:cNvSpPr>
          <p:nvPr>
            <p:ph type="ftr" sz="quarter" idx="10"/>
          </p:nvPr>
        </p:nvSpPr>
        <p:spPr/>
        <p:txBody>
          <a:bodyPr/>
          <a:lstStyle/>
          <a:p>
            <a:fld id="{93D0D2ED-E39C-421D-8B45-72D7FDAD531D}" type="slidenum">
              <a:rPr lang="en-GB" altLang="en-US"/>
              <a:pPr/>
              <a:t>20</a:t>
            </a:fld>
            <a:endParaRPr lang="en-GB" altLang="en-US"/>
          </a:p>
        </p:txBody>
      </p:sp>
      <p:sp>
        <p:nvSpPr>
          <p:cNvPr id="1527810" name="Rectangle 2"/>
          <p:cNvSpPr>
            <a:spLocks noGrp="1" noChangeArrowheads="1"/>
          </p:cNvSpPr>
          <p:nvPr>
            <p:ph type="title"/>
            <p:custDataLst>
              <p:tags r:id="rId2"/>
            </p:custDataLst>
          </p:nvPr>
        </p:nvSpPr>
        <p:spPr>
          <a:xfrm>
            <a:off x="150202" y="114745"/>
            <a:ext cx="8535866" cy="784830"/>
          </a:xfrm>
        </p:spPr>
        <p:txBody>
          <a:bodyPr/>
          <a:lstStyle/>
          <a:p>
            <a:pPr defTabSz="842618"/>
            <a:r>
              <a:rPr lang="en-GB" altLang="en-US" sz="2000" dirty="0">
                <a:latin typeface="Arial" panose="020B0604020202020204" pitchFamily="34" charset="0"/>
              </a:rPr>
              <a:t>A SIGNIFICANT RAMP-UP IN SKILLS OVER TIME IS REQUIRED TO DELIVER ON THE JOURNEY TOWARDS GLOBAL NUCLEAR STANDARDS</a:t>
            </a:r>
          </a:p>
        </p:txBody>
      </p:sp>
      <p:sp>
        <p:nvSpPr>
          <p:cNvPr id="1527811" name="McK Measure"/>
          <p:cNvSpPr txBox="1">
            <a:spLocks noChangeArrowheads="1"/>
          </p:cNvSpPr>
          <p:nvPr>
            <p:custDataLst>
              <p:tags r:id="rId3"/>
            </p:custDataLst>
          </p:nvPr>
        </p:nvSpPr>
        <p:spPr bwMode="auto">
          <a:xfrm>
            <a:off x="350228" y="1178170"/>
            <a:ext cx="8793773" cy="1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r>
              <a:rPr lang="en-GB" altLang="en-US" sz="1292">
                <a:cs typeface="Arial" panose="020B0604020202020204" pitchFamily="34" charset="0"/>
              </a:rPr>
              <a:t>Skill requirements* of new build and related exports over time**</a:t>
            </a:r>
          </a:p>
        </p:txBody>
      </p:sp>
      <p:sp>
        <p:nvSpPr>
          <p:cNvPr id="1527812" name="McK Footnote"/>
          <p:cNvSpPr txBox="1">
            <a:spLocks noChangeArrowheads="1"/>
          </p:cNvSpPr>
          <p:nvPr>
            <p:custDataLst>
              <p:tags r:id="rId4"/>
            </p:custDataLst>
          </p:nvPr>
        </p:nvSpPr>
        <p:spPr bwMode="auto">
          <a:xfrm>
            <a:off x="250581" y="5749287"/>
            <a:ext cx="8335108" cy="57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5788" indent="-585788" defTabSz="912813">
              <a:tabLst>
                <a:tab pos="544513" algn="r"/>
              </a:tabLst>
              <a:defRPr sz="2400">
                <a:solidFill>
                  <a:schemeClr val="tx1"/>
                </a:solidFill>
                <a:latin typeface="Arial" panose="020B0604020202020204" pitchFamily="34" charset="0"/>
              </a:defRPr>
            </a:lvl1pPr>
            <a:lvl2pPr marL="1052513" defTabSz="912813">
              <a:tabLst>
                <a:tab pos="544513" algn="r"/>
              </a:tabLst>
              <a:defRPr sz="2400">
                <a:solidFill>
                  <a:schemeClr val="tx1"/>
                </a:solidFill>
                <a:latin typeface="Arial" panose="020B0604020202020204" pitchFamily="34" charset="0"/>
              </a:defRPr>
            </a:lvl2pPr>
            <a:lvl3pPr marL="1243013" defTabSz="912813">
              <a:tabLst>
                <a:tab pos="544513" algn="r"/>
              </a:tabLst>
              <a:defRPr sz="2400">
                <a:solidFill>
                  <a:schemeClr val="tx1"/>
                </a:solidFill>
                <a:latin typeface="Arial" panose="020B0604020202020204" pitchFamily="34" charset="0"/>
              </a:defRPr>
            </a:lvl3pPr>
            <a:lvl4pPr marL="1433513" defTabSz="912813">
              <a:tabLst>
                <a:tab pos="544513" algn="r"/>
              </a:tabLst>
              <a:defRPr sz="2400">
                <a:solidFill>
                  <a:schemeClr val="tx1"/>
                </a:solidFill>
                <a:latin typeface="Arial" panose="020B0604020202020204" pitchFamily="34" charset="0"/>
              </a:defRPr>
            </a:lvl4pPr>
            <a:lvl5pPr defTabSz="912813">
              <a:tabLst>
                <a:tab pos="544513" algn="r"/>
              </a:tabLst>
              <a:defRPr sz="2400">
                <a:solidFill>
                  <a:schemeClr val="tx1"/>
                </a:solidFill>
                <a:latin typeface="Arial" panose="020B0604020202020204" pitchFamily="34" charset="0"/>
              </a:defRPr>
            </a:lvl5pPr>
            <a:lvl6pPr defTabSz="912813" fontAlgn="base">
              <a:spcBef>
                <a:spcPct val="0"/>
              </a:spcBef>
              <a:spcAft>
                <a:spcPct val="0"/>
              </a:spcAft>
              <a:tabLst>
                <a:tab pos="544513" algn="r"/>
              </a:tabLst>
              <a:defRPr sz="2400">
                <a:solidFill>
                  <a:schemeClr val="tx1"/>
                </a:solidFill>
                <a:latin typeface="Arial" panose="020B0604020202020204" pitchFamily="34" charset="0"/>
              </a:defRPr>
            </a:lvl6pPr>
            <a:lvl7pPr defTabSz="912813" fontAlgn="base">
              <a:spcBef>
                <a:spcPct val="0"/>
              </a:spcBef>
              <a:spcAft>
                <a:spcPct val="0"/>
              </a:spcAft>
              <a:tabLst>
                <a:tab pos="544513" algn="r"/>
              </a:tabLst>
              <a:defRPr sz="2400">
                <a:solidFill>
                  <a:schemeClr val="tx1"/>
                </a:solidFill>
                <a:latin typeface="Arial" panose="020B0604020202020204" pitchFamily="34" charset="0"/>
              </a:defRPr>
            </a:lvl7pPr>
            <a:lvl8pPr defTabSz="912813" fontAlgn="base">
              <a:spcBef>
                <a:spcPct val="0"/>
              </a:spcBef>
              <a:spcAft>
                <a:spcPct val="0"/>
              </a:spcAft>
              <a:tabLst>
                <a:tab pos="544513" algn="r"/>
              </a:tabLst>
              <a:defRPr sz="2400">
                <a:solidFill>
                  <a:schemeClr val="tx1"/>
                </a:solidFill>
                <a:latin typeface="Arial" panose="020B0604020202020204" pitchFamily="34" charset="0"/>
              </a:defRPr>
            </a:lvl8pPr>
            <a:lvl9pPr defTabSz="912813" fontAlgn="base">
              <a:spcBef>
                <a:spcPct val="0"/>
              </a:spcBef>
              <a:spcAft>
                <a:spcPct val="0"/>
              </a:spcAft>
              <a:tabLst>
                <a:tab pos="544513" algn="r"/>
              </a:tabLst>
              <a:defRPr sz="2400">
                <a:solidFill>
                  <a:schemeClr val="tx1"/>
                </a:solidFill>
                <a:latin typeface="Arial" panose="020B0604020202020204" pitchFamily="34" charset="0"/>
              </a:defRPr>
            </a:lvl9pPr>
          </a:lstStyle>
          <a:p>
            <a:pPr>
              <a:spcBef>
                <a:spcPct val="20000"/>
              </a:spcBef>
            </a:pPr>
            <a:r>
              <a:rPr lang="en-GB" altLang="en-US" sz="1108" dirty="0">
                <a:solidFill>
                  <a:srgbClr val="000000"/>
                </a:solidFill>
                <a:cs typeface="Arial" panose="020B0604020202020204" pitchFamily="34" charset="0"/>
              </a:rPr>
              <a:t>	           * Next project phase will define specific skill types required and how it will be achieved	                    </a:t>
            </a:r>
          </a:p>
          <a:p>
            <a:pPr>
              <a:spcBef>
                <a:spcPct val="20000"/>
              </a:spcBef>
            </a:pPr>
            <a:r>
              <a:rPr lang="en-GB" altLang="en-US" sz="1108" dirty="0">
                <a:solidFill>
                  <a:srgbClr val="000000"/>
                </a:solidFill>
                <a:cs typeface="Arial" panose="020B0604020202020204" pitchFamily="34" charset="0"/>
              </a:rPr>
              <a:t>          ** Cumulative annual skill requirements (not additional)</a:t>
            </a:r>
          </a:p>
          <a:p>
            <a:pPr>
              <a:spcBef>
                <a:spcPct val="20000"/>
              </a:spcBef>
            </a:pPr>
            <a:r>
              <a:rPr lang="en-GB" altLang="en-US" sz="1108" dirty="0">
                <a:solidFill>
                  <a:srgbClr val="000000"/>
                </a:solidFill>
                <a:cs typeface="Arial" panose="020B0604020202020204" pitchFamily="34" charset="0"/>
              </a:rPr>
              <a:t>Source:		Stats SA;  US Bureau of Labour Statistics; TSAPRO team analysis</a:t>
            </a:r>
          </a:p>
        </p:txBody>
      </p:sp>
      <p:grpSp>
        <p:nvGrpSpPr>
          <p:cNvPr id="1527813" name="Group 5"/>
          <p:cNvGrpSpPr>
            <a:grpSpLocks/>
          </p:cNvGrpSpPr>
          <p:nvPr>
            <p:custDataLst>
              <p:tags r:id="rId5"/>
            </p:custDataLst>
          </p:nvPr>
        </p:nvGrpSpPr>
        <p:grpSpPr bwMode="auto">
          <a:xfrm>
            <a:off x="6532685" y="1776967"/>
            <a:ext cx="2384181" cy="3608833"/>
            <a:chOff x="3998" y="913"/>
            <a:chExt cx="1483" cy="2413"/>
          </a:xfrm>
        </p:grpSpPr>
        <p:sp>
          <p:nvSpPr>
            <p:cNvPr id="1527814" name="AutoShape 6"/>
            <p:cNvSpPr>
              <a:spLocks noChangeArrowheads="1"/>
            </p:cNvSpPr>
            <p:nvPr/>
          </p:nvSpPr>
          <p:spPr bwMode="gray">
            <a:xfrm rot="5400000">
              <a:off x="3003" y="2047"/>
              <a:ext cx="2133" cy="143"/>
            </a:xfrm>
            <a:prstGeom prst="triangle">
              <a:avLst>
                <a:gd name="adj" fmla="val 50000"/>
              </a:avLst>
            </a:prstGeom>
            <a:gradFill rotWithShape="1">
              <a:gsLst>
                <a:gs pos="0">
                  <a:schemeClr val="accent2"/>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hlink"/>
                    </a:outerShdw>
                  </a:effectLst>
                </a14:hiddenEffects>
              </a:ext>
            </a:extLst>
          </p:spPr>
          <p:txBody>
            <a:bodyPr rot="10800000" vert="eaVert" wrap="none" anchor="ctr"/>
            <a:lstStyle/>
            <a:p>
              <a:endParaRPr lang="en-ZA" sz="1292"/>
            </a:p>
          </p:txBody>
        </p:sp>
        <p:sp>
          <p:nvSpPr>
            <p:cNvPr id="1527815" name="Rectangle 7"/>
            <p:cNvSpPr>
              <a:spLocks noChangeArrowheads="1"/>
            </p:cNvSpPr>
            <p:nvPr/>
          </p:nvSpPr>
          <p:spPr bwMode="auto">
            <a:xfrm>
              <a:off x="4191" y="913"/>
              <a:ext cx="1290" cy="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buFontTx/>
                <a:buNone/>
              </a:pPr>
              <a:r>
                <a:rPr lang="en-GB" altLang="en-US" sz="1292" b="1"/>
                <a:t>Critical skills interventions are required in the short-term in order to meet the build requirements</a:t>
              </a:r>
            </a:p>
            <a:p>
              <a:pPr lvl="2"/>
              <a:r>
                <a:rPr lang="en-GB" altLang="en-US" sz="1292" b="1"/>
                <a:t>Increases to pipeline of engineers and artisans</a:t>
              </a:r>
            </a:p>
            <a:p>
              <a:pPr lvl="2"/>
              <a:r>
                <a:rPr lang="en-GB" altLang="en-US" sz="1292" b="1"/>
                <a:t>Importing of talent from overseas where possible</a:t>
              </a:r>
            </a:p>
            <a:p>
              <a:pPr lvl="1"/>
              <a:endParaRPr lang="en-GB" altLang="en-US" sz="1292" b="1"/>
            </a:p>
            <a:p>
              <a:pPr lvl="1">
                <a:buFontTx/>
                <a:buNone/>
              </a:pPr>
              <a:r>
                <a:rPr lang="en-GB" altLang="en-US" sz="1292" b="1"/>
                <a:t>In the long-term, there must be a ramp-up of training over time to keep up with increasing demand for skills</a:t>
              </a:r>
            </a:p>
          </p:txBody>
        </p:sp>
      </p:grpSp>
      <p:sp>
        <p:nvSpPr>
          <p:cNvPr id="1527816" name="Rectangle 8"/>
          <p:cNvSpPr>
            <a:spLocks noChangeArrowheads="1"/>
          </p:cNvSpPr>
          <p:nvPr>
            <p:custDataLst>
              <p:tags r:id="rId6"/>
            </p:custDataLst>
          </p:nvPr>
        </p:nvSpPr>
        <p:spPr bwMode="gray">
          <a:xfrm>
            <a:off x="121628" y="2205404"/>
            <a:ext cx="1198685" cy="803031"/>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106" tIns="43053" rIns="86106" bIns="43053" anchor="ctr"/>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831" b="0"/>
              <a:t>Engineers</a:t>
            </a:r>
          </a:p>
        </p:txBody>
      </p:sp>
      <p:grpSp>
        <p:nvGrpSpPr>
          <p:cNvPr id="1527817" name="Group 9"/>
          <p:cNvGrpSpPr>
            <a:grpSpLocks/>
          </p:cNvGrpSpPr>
          <p:nvPr>
            <p:custDataLst>
              <p:tags r:id="rId7"/>
            </p:custDataLst>
          </p:nvPr>
        </p:nvGrpSpPr>
        <p:grpSpPr bwMode="auto">
          <a:xfrm>
            <a:off x="1427285" y="1776047"/>
            <a:ext cx="1184031" cy="227135"/>
            <a:chOff x="1865" y="328"/>
            <a:chExt cx="1167" cy="176"/>
          </a:xfrm>
        </p:grpSpPr>
        <p:sp>
          <p:nvSpPr>
            <p:cNvPr id="1527818" name="Rectangle 10"/>
            <p:cNvSpPr>
              <a:spLocks noChangeArrowheads="1"/>
            </p:cNvSpPr>
            <p:nvPr/>
          </p:nvSpPr>
          <p:spPr bwMode="gray">
            <a:xfrm>
              <a:off x="1865" y="328"/>
              <a:ext cx="1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r>
                <a:rPr lang="en-GB" altLang="en-US" sz="1200" b="1">
                  <a:solidFill>
                    <a:schemeClr val="tx2"/>
                  </a:solidFill>
                  <a:cs typeface="Arial" panose="020B0604020202020204" pitchFamily="34" charset="0"/>
                </a:rPr>
                <a:t>Present-2010</a:t>
              </a:r>
            </a:p>
          </p:txBody>
        </p:sp>
        <p:sp>
          <p:nvSpPr>
            <p:cNvPr id="1527819" name="Line 11"/>
            <p:cNvSpPr>
              <a:spLocks noChangeShapeType="1"/>
            </p:cNvSpPr>
            <p:nvPr/>
          </p:nvSpPr>
          <p:spPr bwMode="gray">
            <a:xfrm>
              <a:off x="1865" y="504"/>
              <a:ext cx="116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grpSp>
      <p:grpSp>
        <p:nvGrpSpPr>
          <p:cNvPr id="1527820" name="Group 12"/>
          <p:cNvGrpSpPr>
            <a:grpSpLocks/>
          </p:cNvGrpSpPr>
          <p:nvPr>
            <p:custDataLst>
              <p:tags r:id="rId8"/>
            </p:custDataLst>
          </p:nvPr>
        </p:nvGrpSpPr>
        <p:grpSpPr bwMode="auto">
          <a:xfrm>
            <a:off x="2691912" y="1776047"/>
            <a:ext cx="1185496" cy="227135"/>
            <a:chOff x="1865" y="328"/>
            <a:chExt cx="1167" cy="176"/>
          </a:xfrm>
        </p:grpSpPr>
        <p:sp>
          <p:nvSpPr>
            <p:cNvPr id="1527821" name="Rectangle 13"/>
            <p:cNvSpPr>
              <a:spLocks noChangeArrowheads="1"/>
            </p:cNvSpPr>
            <p:nvPr/>
          </p:nvSpPr>
          <p:spPr bwMode="gray">
            <a:xfrm>
              <a:off x="1865" y="328"/>
              <a:ext cx="1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r>
                <a:rPr lang="en-GB" altLang="en-US" sz="1200" b="1">
                  <a:solidFill>
                    <a:schemeClr val="tx2"/>
                  </a:solidFill>
                  <a:cs typeface="Arial" panose="020B0604020202020204" pitchFamily="34" charset="0"/>
                </a:rPr>
                <a:t>2011-2015</a:t>
              </a:r>
            </a:p>
          </p:txBody>
        </p:sp>
        <p:sp>
          <p:nvSpPr>
            <p:cNvPr id="1527822" name="Line 14"/>
            <p:cNvSpPr>
              <a:spLocks noChangeShapeType="1"/>
            </p:cNvSpPr>
            <p:nvPr/>
          </p:nvSpPr>
          <p:spPr bwMode="gray">
            <a:xfrm>
              <a:off x="1865" y="504"/>
              <a:ext cx="116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grpSp>
      <p:grpSp>
        <p:nvGrpSpPr>
          <p:cNvPr id="1527823" name="Group 15"/>
          <p:cNvGrpSpPr>
            <a:grpSpLocks/>
          </p:cNvGrpSpPr>
          <p:nvPr>
            <p:custDataLst>
              <p:tags r:id="rId9"/>
            </p:custDataLst>
          </p:nvPr>
        </p:nvGrpSpPr>
        <p:grpSpPr bwMode="auto">
          <a:xfrm>
            <a:off x="3956538" y="1776047"/>
            <a:ext cx="1184031" cy="227135"/>
            <a:chOff x="1865" y="328"/>
            <a:chExt cx="1167" cy="176"/>
          </a:xfrm>
        </p:grpSpPr>
        <p:sp>
          <p:nvSpPr>
            <p:cNvPr id="1527824" name="Rectangle 16"/>
            <p:cNvSpPr>
              <a:spLocks noChangeArrowheads="1"/>
            </p:cNvSpPr>
            <p:nvPr/>
          </p:nvSpPr>
          <p:spPr bwMode="gray">
            <a:xfrm>
              <a:off x="1865" y="328"/>
              <a:ext cx="1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r>
                <a:rPr lang="en-GB" altLang="en-US" sz="1200" b="1">
                  <a:solidFill>
                    <a:schemeClr val="tx2"/>
                  </a:solidFill>
                  <a:cs typeface="Arial" panose="020B0604020202020204" pitchFamily="34" charset="0"/>
                </a:rPr>
                <a:t>2016-2020</a:t>
              </a:r>
            </a:p>
          </p:txBody>
        </p:sp>
        <p:sp>
          <p:nvSpPr>
            <p:cNvPr id="1527825" name="Line 17"/>
            <p:cNvSpPr>
              <a:spLocks noChangeShapeType="1"/>
            </p:cNvSpPr>
            <p:nvPr/>
          </p:nvSpPr>
          <p:spPr bwMode="gray">
            <a:xfrm>
              <a:off x="1865" y="504"/>
              <a:ext cx="116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grpSp>
      <p:grpSp>
        <p:nvGrpSpPr>
          <p:cNvPr id="1527826" name="Group 18"/>
          <p:cNvGrpSpPr>
            <a:grpSpLocks/>
          </p:cNvGrpSpPr>
          <p:nvPr>
            <p:custDataLst>
              <p:tags r:id="rId10"/>
            </p:custDataLst>
          </p:nvPr>
        </p:nvGrpSpPr>
        <p:grpSpPr bwMode="auto">
          <a:xfrm>
            <a:off x="5221166" y="1776047"/>
            <a:ext cx="1184031" cy="227135"/>
            <a:chOff x="1865" y="328"/>
            <a:chExt cx="1167" cy="176"/>
          </a:xfrm>
        </p:grpSpPr>
        <p:sp>
          <p:nvSpPr>
            <p:cNvPr id="1527827" name="Rectangle 19"/>
            <p:cNvSpPr>
              <a:spLocks noChangeArrowheads="1"/>
            </p:cNvSpPr>
            <p:nvPr/>
          </p:nvSpPr>
          <p:spPr bwMode="gray">
            <a:xfrm>
              <a:off x="1865" y="328"/>
              <a:ext cx="1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r>
                <a:rPr lang="en-GB" altLang="en-US" sz="1200" b="1">
                  <a:solidFill>
                    <a:schemeClr val="tx2"/>
                  </a:solidFill>
                  <a:cs typeface="Arial" panose="020B0604020202020204" pitchFamily="34" charset="0"/>
                </a:rPr>
                <a:t>2021-2025</a:t>
              </a:r>
            </a:p>
          </p:txBody>
        </p:sp>
        <p:sp>
          <p:nvSpPr>
            <p:cNvPr id="1527828" name="Line 20"/>
            <p:cNvSpPr>
              <a:spLocks noChangeShapeType="1"/>
            </p:cNvSpPr>
            <p:nvPr/>
          </p:nvSpPr>
          <p:spPr bwMode="gray">
            <a:xfrm>
              <a:off x="1865" y="504"/>
              <a:ext cx="116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grpSp>
      <p:sp>
        <p:nvSpPr>
          <p:cNvPr id="1527829" name="Rectangle 21"/>
          <p:cNvSpPr>
            <a:spLocks noChangeArrowheads="1"/>
          </p:cNvSpPr>
          <p:nvPr>
            <p:custDataLst>
              <p:tags r:id="rId11"/>
            </p:custDataLst>
          </p:nvPr>
        </p:nvSpPr>
        <p:spPr bwMode="gray">
          <a:xfrm>
            <a:off x="121628" y="3288323"/>
            <a:ext cx="1198685" cy="803031"/>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106" tIns="43053" rIns="86106" bIns="43053" anchor="ctr"/>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831" b="0"/>
              <a:t>Artisans</a:t>
            </a:r>
          </a:p>
        </p:txBody>
      </p:sp>
      <p:sp>
        <p:nvSpPr>
          <p:cNvPr id="1527830" name="Rectangle 22"/>
          <p:cNvSpPr>
            <a:spLocks noChangeArrowheads="1"/>
          </p:cNvSpPr>
          <p:nvPr>
            <p:custDataLst>
              <p:tags r:id="rId12"/>
            </p:custDataLst>
          </p:nvPr>
        </p:nvSpPr>
        <p:spPr bwMode="gray">
          <a:xfrm>
            <a:off x="121628" y="4371243"/>
            <a:ext cx="1198685" cy="803031"/>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106" tIns="43053" rIns="86106" bIns="43053" anchor="ctr"/>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831" b="0"/>
              <a:t>Total jobs created in economy</a:t>
            </a:r>
          </a:p>
        </p:txBody>
      </p:sp>
      <p:graphicFrame>
        <p:nvGraphicFramePr>
          <p:cNvPr id="1527831" name="Object 23"/>
          <p:cNvGraphicFramePr>
            <a:graphicFrameLocks/>
          </p:cNvGraphicFramePr>
          <p:nvPr>
            <p:custDataLst>
              <p:tags r:id="rId13"/>
            </p:custDataLst>
          </p:nvPr>
        </p:nvGraphicFramePr>
        <p:xfrm>
          <a:off x="1321777" y="2277208"/>
          <a:ext cx="5180135" cy="861646"/>
        </p:xfrm>
        <a:graphic>
          <a:graphicData uri="http://schemas.openxmlformats.org/presentationml/2006/ole">
            <mc:AlternateContent xmlns:mc="http://schemas.openxmlformats.org/markup-compatibility/2006">
              <mc:Choice xmlns:v="urn:schemas-microsoft-com:vml" Requires="v">
                <p:oleObj spid="_x0000_s1644646" name="Chart" r:id="rId32" imgW="5076875" imgH="914611" progId="MSGraph.Chart.8">
                  <p:embed followColorScheme="full"/>
                </p:oleObj>
              </mc:Choice>
              <mc:Fallback>
                <p:oleObj name="Chart" r:id="rId32" imgW="5076875" imgH="914611" progId="MSGraph.Chart.8">
                  <p:embed followColorScheme="full"/>
                  <p:pic>
                    <p:nvPicPr>
                      <p:cNvPr id="1527831" name="Object 23"/>
                      <p:cNvPicPr>
                        <a:picLocks noChangeArrowheads="1"/>
                      </p:cNvPicPr>
                      <p:nvPr/>
                    </p:nvPicPr>
                    <p:blipFill>
                      <a:blip r:embed="rId33"/>
                      <a:srcRect/>
                      <a:stretch>
                        <a:fillRect/>
                      </a:stretch>
                    </p:blipFill>
                    <p:spPr bwMode="auto">
                      <a:xfrm>
                        <a:off x="1321777" y="2277208"/>
                        <a:ext cx="5180135" cy="861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7832" name="Rectangle 24"/>
          <p:cNvSpPr>
            <a:spLocks noChangeArrowheads="1"/>
          </p:cNvSpPr>
          <p:nvPr>
            <p:custDataLst>
              <p:tags r:id="rId14"/>
            </p:custDataLst>
          </p:nvPr>
        </p:nvSpPr>
        <p:spPr bwMode="auto">
          <a:xfrm>
            <a:off x="4289181" y="2155581"/>
            <a:ext cx="474785" cy="1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8782CA13-12CE-445B-A384-8BC6BCA5D99D}" type="datetime'''''''''''''2 0''''''00'''''">
              <a:rPr lang="en-GB" altLang="en-US" sz="831"/>
              <a:pPr algn="ctr">
                <a:buFontTx/>
                <a:buNone/>
              </a:pPr>
              <a:t>2 000</a:t>
            </a:fld>
            <a:endParaRPr lang="en-GB" altLang="en-US" sz="831"/>
          </a:p>
        </p:txBody>
      </p:sp>
      <p:sp>
        <p:nvSpPr>
          <p:cNvPr id="1527833" name="Rectangle 25"/>
          <p:cNvSpPr>
            <a:spLocks noChangeArrowheads="1"/>
          </p:cNvSpPr>
          <p:nvPr>
            <p:custDataLst>
              <p:tags r:id="rId15"/>
            </p:custDataLst>
          </p:nvPr>
        </p:nvSpPr>
        <p:spPr bwMode="auto">
          <a:xfrm>
            <a:off x="5534758" y="2190751"/>
            <a:ext cx="473319" cy="18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B084E513-911F-4245-8ADD-D43801605517}" type="datetime'''''''1'''''''''''''''' ''''''''''''9''00'''''''''''''''">
              <a:rPr lang="en-GB" altLang="en-US" sz="831"/>
              <a:pPr algn="ctr">
                <a:buFontTx/>
                <a:buNone/>
              </a:pPr>
              <a:t>1 900</a:t>
            </a:fld>
            <a:endParaRPr lang="en-GB" altLang="en-US" sz="831"/>
          </a:p>
        </p:txBody>
      </p:sp>
      <p:sp>
        <p:nvSpPr>
          <p:cNvPr id="1527834" name="Rectangle 26"/>
          <p:cNvSpPr>
            <a:spLocks noChangeArrowheads="1"/>
          </p:cNvSpPr>
          <p:nvPr>
            <p:custDataLst>
              <p:tags r:id="rId16"/>
            </p:custDataLst>
          </p:nvPr>
        </p:nvSpPr>
        <p:spPr bwMode="auto">
          <a:xfrm>
            <a:off x="1802423" y="2442797"/>
            <a:ext cx="474785" cy="1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30C28057-8E28-4256-9C2B-CFD9D095DBB0}" type="datetime'''''1'''''''''''''''''' ''''''''''''''''''''''10''''0'''''''">
              <a:rPr lang="en-GB" altLang="en-US" sz="831"/>
              <a:pPr algn="ctr">
                <a:buFontTx/>
                <a:buNone/>
              </a:pPr>
              <a:t>1 100</a:t>
            </a:fld>
            <a:endParaRPr lang="en-GB" altLang="en-US" sz="831"/>
          </a:p>
        </p:txBody>
      </p:sp>
      <p:sp>
        <p:nvSpPr>
          <p:cNvPr id="1527835" name="Rectangle 27"/>
          <p:cNvSpPr>
            <a:spLocks noChangeArrowheads="1"/>
          </p:cNvSpPr>
          <p:nvPr>
            <p:custDataLst>
              <p:tags r:id="rId17"/>
            </p:custDataLst>
          </p:nvPr>
        </p:nvSpPr>
        <p:spPr bwMode="auto">
          <a:xfrm>
            <a:off x="3045069" y="2280139"/>
            <a:ext cx="474785" cy="18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ABAD8F08-8BF7-4224-A805-8AF62E2E8832}" type="datetime'1'''''''' ''6''''''''''''''''''0''''''''''''''0'''">
              <a:rPr lang="en-GB" altLang="en-US" sz="831"/>
              <a:pPr algn="ctr">
                <a:buFontTx/>
                <a:buNone/>
              </a:pPr>
              <a:t>1 600</a:t>
            </a:fld>
            <a:endParaRPr lang="en-GB" altLang="en-US" sz="831"/>
          </a:p>
        </p:txBody>
      </p:sp>
      <p:graphicFrame>
        <p:nvGraphicFramePr>
          <p:cNvPr id="1527836" name="Rectangle 28" hidden="1"/>
          <p:cNvGraphicFramePr>
            <a:graphicFrameLocks/>
          </p:cNvGraphicFramePr>
          <p:nvPr>
            <p:custDataLst>
              <p:tags r:id="rId18"/>
            </p:custDataLst>
          </p:nvPr>
        </p:nvGraphicFramePr>
        <p:xfrm>
          <a:off x="1" y="263770"/>
          <a:ext cx="162658" cy="149469"/>
        </p:xfrm>
        <a:graphic>
          <a:graphicData uri="http://schemas.openxmlformats.org/presentationml/2006/ole">
            <mc:AlternateContent xmlns:mc="http://schemas.openxmlformats.org/markup-compatibility/2006">
              <mc:Choice xmlns:v="urn:schemas-microsoft-com:vml" Requires="v">
                <p:oleObj spid="_x0000_s1644647" r:id="rId34" imgW="0" imgH="0" progId="TCLayout.ActiveDocument.1">
                  <p:embed/>
                </p:oleObj>
              </mc:Choice>
              <mc:Fallback>
                <p:oleObj r:id="rId34" imgW="0" imgH="0" progId="TCLayout.ActiveDocument.1">
                  <p:embed/>
                  <p:pic>
                    <p:nvPicPr>
                      <p:cNvPr id="1527836" name="Rectangle 2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63770"/>
                        <a:ext cx="162658" cy="14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7837" name="Rectangle 29" hidden="1"/>
          <p:cNvSpPr>
            <a:spLocks noChangeArrowheads="1"/>
          </p:cNvSpPr>
          <p:nvPr>
            <p:custDataLst>
              <p:tags r:id="rId19"/>
            </p:custDataLst>
          </p:nvPr>
        </p:nvSpPr>
        <p:spPr bwMode="auto">
          <a:xfrm>
            <a:off x="45428" y="249115"/>
            <a:ext cx="70338" cy="175846"/>
          </a:xfrm>
          <a:prstGeom prst="rect">
            <a:avLst/>
          </a:prstGeom>
          <a:solidFill>
            <a:schemeClr val="accent1"/>
          </a:solidFill>
          <a:ln w="190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ctr"/>
          <a:lstStyle>
            <a:lvl1pPr defTabSz="933450">
              <a:defRPr sz="2400">
                <a:solidFill>
                  <a:schemeClr val="tx1"/>
                </a:solidFill>
                <a:latin typeface="Arial" panose="020B0604020202020204" pitchFamily="34" charset="0"/>
              </a:defRPr>
            </a:lvl1pPr>
            <a:lvl2pPr marL="1052513" defTabSz="933450">
              <a:defRPr sz="2400">
                <a:solidFill>
                  <a:schemeClr val="tx1"/>
                </a:solidFill>
                <a:latin typeface="Arial" panose="020B0604020202020204" pitchFamily="34" charset="0"/>
              </a:defRPr>
            </a:lvl2pPr>
            <a:lvl3pPr marL="1243013" defTabSz="933450">
              <a:defRPr sz="2400">
                <a:solidFill>
                  <a:schemeClr val="tx1"/>
                </a:solidFill>
                <a:latin typeface="Arial" panose="020B0604020202020204" pitchFamily="34" charset="0"/>
              </a:defRPr>
            </a:lvl3pPr>
            <a:lvl4pPr marL="1433513" defTabSz="933450">
              <a:defRPr sz="2400">
                <a:solidFill>
                  <a:schemeClr val="tx1"/>
                </a:solidFill>
                <a:latin typeface="Arial" panose="020B0604020202020204" pitchFamily="34" charset="0"/>
              </a:defRPr>
            </a:lvl4pPr>
            <a:lvl5pPr defTabSz="933450">
              <a:defRPr sz="2400">
                <a:solidFill>
                  <a:schemeClr val="tx1"/>
                </a:solidFill>
                <a:latin typeface="Arial" panose="020B0604020202020204" pitchFamily="34" charset="0"/>
              </a:defRPr>
            </a:lvl5pPr>
            <a:lvl6pPr defTabSz="933450" fontAlgn="base">
              <a:spcBef>
                <a:spcPct val="0"/>
              </a:spcBef>
              <a:spcAft>
                <a:spcPct val="0"/>
              </a:spcAft>
              <a:defRPr sz="2400">
                <a:solidFill>
                  <a:schemeClr val="tx1"/>
                </a:solidFill>
                <a:latin typeface="Arial" panose="020B0604020202020204" pitchFamily="34" charset="0"/>
              </a:defRPr>
            </a:lvl6pPr>
            <a:lvl7pPr defTabSz="933450" fontAlgn="base">
              <a:spcBef>
                <a:spcPct val="0"/>
              </a:spcBef>
              <a:spcAft>
                <a:spcPct val="0"/>
              </a:spcAft>
              <a:defRPr sz="2400">
                <a:solidFill>
                  <a:schemeClr val="tx1"/>
                </a:solidFill>
                <a:latin typeface="Arial" panose="020B0604020202020204" pitchFamily="34" charset="0"/>
              </a:defRPr>
            </a:lvl7pPr>
            <a:lvl8pPr defTabSz="933450" fontAlgn="base">
              <a:spcBef>
                <a:spcPct val="0"/>
              </a:spcBef>
              <a:spcAft>
                <a:spcPct val="0"/>
              </a:spcAft>
              <a:defRPr sz="2400">
                <a:solidFill>
                  <a:schemeClr val="tx1"/>
                </a:solidFill>
                <a:latin typeface="Arial" panose="020B0604020202020204" pitchFamily="34" charset="0"/>
              </a:defRPr>
            </a:lvl8pPr>
            <a:lvl9pPr defTabSz="933450" fontAlgn="base">
              <a:spcBef>
                <a:spcPct val="0"/>
              </a:spcBef>
              <a:spcAft>
                <a:spcPct val="0"/>
              </a:spcAft>
              <a:defRPr sz="2400">
                <a:solidFill>
                  <a:schemeClr val="tx1"/>
                </a:solidFill>
                <a:latin typeface="Arial" panose="020B0604020202020204" pitchFamily="34" charset="0"/>
              </a:defRPr>
            </a:lvl9pPr>
          </a:lstStyle>
          <a:p>
            <a:pPr algn="ctr"/>
            <a:r>
              <a:rPr lang="en-GB" altLang="en-US" sz="1477">
                <a:cs typeface="Arial" panose="020B0604020202020204" pitchFamily="34" charset="0"/>
              </a:rPr>
              <a:t>2 200</a:t>
            </a:r>
          </a:p>
        </p:txBody>
      </p:sp>
      <p:graphicFrame>
        <p:nvGraphicFramePr>
          <p:cNvPr id="1527838" name="Object 30"/>
          <p:cNvGraphicFramePr>
            <a:graphicFrameLocks/>
          </p:cNvGraphicFramePr>
          <p:nvPr>
            <p:custDataLst>
              <p:tags r:id="rId20"/>
            </p:custDataLst>
          </p:nvPr>
        </p:nvGraphicFramePr>
        <p:xfrm>
          <a:off x="1321777" y="3360127"/>
          <a:ext cx="5180135" cy="861646"/>
        </p:xfrm>
        <a:graphic>
          <a:graphicData uri="http://schemas.openxmlformats.org/presentationml/2006/ole">
            <mc:AlternateContent xmlns:mc="http://schemas.openxmlformats.org/markup-compatibility/2006">
              <mc:Choice xmlns:v="urn:schemas-microsoft-com:vml" Requires="v">
                <p:oleObj spid="_x0000_s1644648" name="Chart" r:id="rId35" imgW="5076875" imgH="914611" progId="MSGraph.Chart.8">
                  <p:embed followColorScheme="full"/>
                </p:oleObj>
              </mc:Choice>
              <mc:Fallback>
                <p:oleObj name="Chart" r:id="rId35" imgW="5076875" imgH="914611" progId="MSGraph.Chart.8">
                  <p:embed followColorScheme="full"/>
                  <p:pic>
                    <p:nvPicPr>
                      <p:cNvPr id="1527838" name="Object 30"/>
                      <p:cNvPicPr>
                        <a:picLocks noChangeArrowheads="1"/>
                      </p:cNvPicPr>
                      <p:nvPr/>
                    </p:nvPicPr>
                    <p:blipFill>
                      <a:blip r:embed="rId36"/>
                      <a:srcRect/>
                      <a:stretch>
                        <a:fillRect/>
                      </a:stretch>
                    </p:blipFill>
                    <p:spPr bwMode="auto">
                      <a:xfrm>
                        <a:off x="1321777" y="3360127"/>
                        <a:ext cx="5180135" cy="861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7839" name="Rectangle 31"/>
          <p:cNvSpPr>
            <a:spLocks noChangeArrowheads="1"/>
          </p:cNvSpPr>
          <p:nvPr>
            <p:custDataLst>
              <p:tags r:id="rId21"/>
            </p:custDataLst>
          </p:nvPr>
        </p:nvSpPr>
        <p:spPr bwMode="auto">
          <a:xfrm>
            <a:off x="4242289" y="3237035"/>
            <a:ext cx="570034" cy="18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BDDC4EE9-5DE9-4A16-B046-B25E6559B0AB}" type="datetime'''''''''''''''2''1'''''''' ''''3''''''''0''''''0'">
              <a:rPr lang="en-GB" altLang="en-US" sz="831"/>
              <a:pPr algn="ctr">
                <a:buFontTx/>
                <a:buNone/>
              </a:pPr>
              <a:t>21 300</a:t>
            </a:fld>
            <a:endParaRPr lang="en-GB" altLang="en-US" sz="831"/>
          </a:p>
        </p:txBody>
      </p:sp>
      <p:sp>
        <p:nvSpPr>
          <p:cNvPr id="1527840" name="Rectangle 32"/>
          <p:cNvSpPr>
            <a:spLocks noChangeArrowheads="1"/>
          </p:cNvSpPr>
          <p:nvPr>
            <p:custDataLst>
              <p:tags r:id="rId22"/>
            </p:custDataLst>
          </p:nvPr>
        </p:nvSpPr>
        <p:spPr bwMode="auto">
          <a:xfrm>
            <a:off x="5486400" y="3291254"/>
            <a:ext cx="568569" cy="18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864ECAD4-A87B-42DA-829D-3390A769150E}" type="datetime'''''1''''9'''''''''' ''''''6''''''''''''0''''''''0'''''''''">
              <a:rPr lang="en-GB" altLang="en-US" sz="831"/>
              <a:pPr algn="ctr">
                <a:buFontTx/>
                <a:buNone/>
              </a:pPr>
              <a:t>19 600</a:t>
            </a:fld>
            <a:endParaRPr lang="en-GB" altLang="en-US" sz="831"/>
          </a:p>
        </p:txBody>
      </p:sp>
      <p:sp>
        <p:nvSpPr>
          <p:cNvPr id="1527841" name="Rectangle 33"/>
          <p:cNvSpPr>
            <a:spLocks noChangeArrowheads="1"/>
          </p:cNvSpPr>
          <p:nvPr>
            <p:custDataLst>
              <p:tags r:id="rId23"/>
            </p:custDataLst>
          </p:nvPr>
        </p:nvSpPr>
        <p:spPr bwMode="auto">
          <a:xfrm>
            <a:off x="1754066" y="3480289"/>
            <a:ext cx="568569" cy="1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C7D173E2-705D-4298-9C05-47FC913F8C77}" type="datetime'''13'''''''''''''' ''''''''''30''''''0'''''''">
              <a:rPr lang="en-GB" altLang="en-US" sz="831"/>
              <a:pPr algn="ctr">
                <a:buFontTx/>
                <a:buNone/>
              </a:pPr>
              <a:t>13 300</a:t>
            </a:fld>
            <a:endParaRPr lang="en-GB" altLang="en-US" sz="831"/>
          </a:p>
        </p:txBody>
      </p:sp>
      <p:sp>
        <p:nvSpPr>
          <p:cNvPr id="1527842" name="Rectangle 34"/>
          <p:cNvSpPr>
            <a:spLocks noChangeArrowheads="1"/>
          </p:cNvSpPr>
          <p:nvPr>
            <p:custDataLst>
              <p:tags r:id="rId24"/>
            </p:custDataLst>
          </p:nvPr>
        </p:nvSpPr>
        <p:spPr bwMode="auto">
          <a:xfrm>
            <a:off x="2998177" y="3336681"/>
            <a:ext cx="568569" cy="1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EDDA04A7-CEAB-4776-9AC0-AB982E4C89AA}" type="datetime'''''''1''''''''''''8'''' ''1''0''0'''''">
              <a:rPr lang="en-GB" altLang="en-US" sz="831"/>
              <a:pPr algn="ctr">
                <a:buFontTx/>
                <a:buNone/>
              </a:pPr>
              <a:t>18 100</a:t>
            </a:fld>
            <a:endParaRPr lang="en-GB" altLang="en-US" sz="831"/>
          </a:p>
        </p:txBody>
      </p:sp>
      <p:graphicFrame>
        <p:nvGraphicFramePr>
          <p:cNvPr id="1527843" name="Object 35"/>
          <p:cNvGraphicFramePr>
            <a:graphicFrameLocks/>
          </p:cNvGraphicFramePr>
          <p:nvPr>
            <p:custDataLst>
              <p:tags r:id="rId25"/>
            </p:custDataLst>
          </p:nvPr>
        </p:nvGraphicFramePr>
        <p:xfrm>
          <a:off x="1324708" y="4443047"/>
          <a:ext cx="5178669" cy="860181"/>
        </p:xfrm>
        <a:graphic>
          <a:graphicData uri="http://schemas.openxmlformats.org/presentationml/2006/ole">
            <mc:AlternateContent xmlns:mc="http://schemas.openxmlformats.org/markup-compatibility/2006">
              <mc:Choice xmlns:v="urn:schemas-microsoft-com:vml" Requires="v">
                <p:oleObj spid="_x0000_s1644649" name="Chart" r:id="rId37" imgW="5076875" imgH="914611" progId="MSGraph.Chart.8">
                  <p:embed followColorScheme="full"/>
                </p:oleObj>
              </mc:Choice>
              <mc:Fallback>
                <p:oleObj name="Chart" r:id="rId37" imgW="5076875" imgH="914611" progId="MSGraph.Chart.8">
                  <p:embed followColorScheme="full"/>
                  <p:pic>
                    <p:nvPicPr>
                      <p:cNvPr id="1527843" name="Object 35"/>
                      <p:cNvPicPr>
                        <a:picLocks noChangeArrowheads="1"/>
                      </p:cNvPicPr>
                      <p:nvPr/>
                    </p:nvPicPr>
                    <p:blipFill>
                      <a:blip r:embed="rId38"/>
                      <a:srcRect/>
                      <a:stretch>
                        <a:fillRect/>
                      </a:stretch>
                    </p:blipFill>
                    <p:spPr bwMode="auto">
                      <a:xfrm>
                        <a:off x="1324708" y="4443047"/>
                        <a:ext cx="5178669" cy="860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7844" name="Rectangle 36"/>
          <p:cNvSpPr>
            <a:spLocks noChangeArrowheads="1"/>
          </p:cNvSpPr>
          <p:nvPr>
            <p:custDataLst>
              <p:tags r:id="rId26"/>
            </p:custDataLst>
          </p:nvPr>
        </p:nvSpPr>
        <p:spPr bwMode="auto">
          <a:xfrm>
            <a:off x="4242289" y="4319954"/>
            <a:ext cx="570034" cy="18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6AB7844E-C2EA-47FE-9DC5-A05B6ED265B8}" type="datetime'6''5'''''''''''''''''''''' ''7''0''''''''''''''0'''''''''''''">
              <a:rPr lang="en-GB" altLang="en-US" sz="831"/>
              <a:pPr algn="ctr">
                <a:buFontTx/>
                <a:buNone/>
              </a:pPr>
              <a:t>65 700</a:t>
            </a:fld>
            <a:endParaRPr lang="en-GB" altLang="en-US" sz="831"/>
          </a:p>
        </p:txBody>
      </p:sp>
      <p:sp>
        <p:nvSpPr>
          <p:cNvPr id="1527845" name="Rectangle 37"/>
          <p:cNvSpPr>
            <a:spLocks noChangeArrowheads="1"/>
          </p:cNvSpPr>
          <p:nvPr>
            <p:custDataLst>
              <p:tags r:id="rId27"/>
            </p:custDataLst>
          </p:nvPr>
        </p:nvSpPr>
        <p:spPr bwMode="auto">
          <a:xfrm>
            <a:off x="5486400" y="4374174"/>
            <a:ext cx="568569" cy="1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68AEAF11-A6A1-40F8-83E1-157AD3896649}" type="datetime'''''''''''6''''''''''''''''''''0'''' ''''''''3''''''0''''0'">
              <a:rPr lang="en-GB" altLang="en-US" sz="831"/>
              <a:pPr algn="ctr">
                <a:buFontTx/>
                <a:buNone/>
              </a:pPr>
              <a:t>60 300</a:t>
            </a:fld>
            <a:endParaRPr lang="en-GB" altLang="en-US" sz="831"/>
          </a:p>
        </p:txBody>
      </p:sp>
      <p:sp>
        <p:nvSpPr>
          <p:cNvPr id="1527846" name="Rectangle 38"/>
          <p:cNvSpPr>
            <a:spLocks noChangeArrowheads="1"/>
          </p:cNvSpPr>
          <p:nvPr>
            <p:custDataLst>
              <p:tags r:id="rId28"/>
            </p:custDataLst>
          </p:nvPr>
        </p:nvSpPr>
        <p:spPr bwMode="auto">
          <a:xfrm>
            <a:off x="1754066" y="4598378"/>
            <a:ext cx="568569" cy="18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751DA82B-F9B0-46B9-A28A-C4878DCC69E7}" type="datetime'''''''''3''''''''7'''''' ''''1''''0''''''''''''''''0'''''">
              <a:rPr lang="en-GB" altLang="en-US" sz="831"/>
              <a:pPr algn="ctr">
                <a:buFontTx/>
                <a:buNone/>
              </a:pPr>
              <a:t>37 100</a:t>
            </a:fld>
            <a:endParaRPr lang="en-GB" altLang="en-US" sz="831"/>
          </a:p>
        </p:txBody>
      </p:sp>
      <p:sp>
        <p:nvSpPr>
          <p:cNvPr id="1527847" name="Rectangle 39"/>
          <p:cNvSpPr>
            <a:spLocks noChangeArrowheads="1"/>
          </p:cNvSpPr>
          <p:nvPr>
            <p:custDataLst>
              <p:tags r:id="rId29"/>
            </p:custDataLst>
          </p:nvPr>
        </p:nvSpPr>
        <p:spPr bwMode="auto">
          <a:xfrm>
            <a:off x="2998177" y="4445978"/>
            <a:ext cx="568569" cy="18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921" tIns="0" rIns="23921" bIns="0" anchor="b"/>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ctr">
              <a:buFontTx/>
              <a:buNone/>
            </a:pPr>
            <a:fld id="{F1ED6935-DCF9-453A-97B7-DAB187FD97A1}" type="datetime'''''''''''''''5''''''2'''''''''''' ''''7''''0''''''0'''">
              <a:rPr lang="en-GB" altLang="en-US" sz="831"/>
              <a:pPr algn="ctr">
                <a:buFontTx/>
                <a:buNone/>
              </a:pPr>
              <a:t>52 700</a:t>
            </a:fld>
            <a:endParaRPr lang="en-GB" altLang="en-US" sz="831"/>
          </a:p>
        </p:txBody>
      </p:sp>
      <p:sp>
        <p:nvSpPr>
          <p:cNvPr id="1527848" name="AutoShape 40"/>
          <p:cNvSpPr>
            <a:spLocks noChangeArrowheads="1"/>
          </p:cNvSpPr>
          <p:nvPr/>
        </p:nvSpPr>
        <p:spPr bwMode="auto">
          <a:xfrm>
            <a:off x="8122520" y="1178170"/>
            <a:ext cx="718146" cy="16196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r">
              <a:buFontTx/>
              <a:buNone/>
            </a:pPr>
            <a:r>
              <a:rPr lang="en-GB" altLang="en-US" sz="1108"/>
              <a:t>ESTIMATE</a:t>
            </a:r>
          </a:p>
        </p:txBody>
      </p:sp>
      <p:cxnSp>
        <p:nvCxnSpPr>
          <p:cNvPr id="1527849" name="AutoShape 41"/>
          <p:cNvCxnSpPr>
            <a:cxnSpLocks noChangeShapeType="1"/>
            <a:stCxn id="1527848" idx="2"/>
            <a:endCxn id="1527848" idx="0"/>
          </p:cNvCxnSpPr>
          <p:nvPr/>
        </p:nvCxnSpPr>
        <p:spPr bwMode="auto">
          <a:xfrm>
            <a:off x="8128489" y="1178169"/>
            <a:ext cx="712177"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27850" name="AutoShape 42"/>
          <p:cNvCxnSpPr>
            <a:cxnSpLocks noChangeShapeType="1"/>
            <a:stCxn id="1527848" idx="4"/>
            <a:endCxn id="1527848" idx="6"/>
          </p:cNvCxnSpPr>
          <p:nvPr/>
        </p:nvCxnSpPr>
        <p:spPr bwMode="auto">
          <a:xfrm>
            <a:off x="8128489" y="1337897"/>
            <a:ext cx="712177"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224624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70895"/>
            <a:ext cx="6985000" cy="627864"/>
          </a:xfrm>
        </p:spPr>
        <p:txBody>
          <a:bodyPr/>
          <a:lstStyle/>
          <a:p>
            <a:pPr marL="355600"/>
            <a:r>
              <a:rPr lang="en-ZA" dirty="0" smtClean="0"/>
              <a:t>Localisation encourages the development of a local manufacturing capability and capacity</a:t>
            </a:r>
            <a:endParaRPr lang="en-ZA" dirty="0"/>
          </a:p>
        </p:txBody>
      </p:sp>
      <p:sp>
        <p:nvSpPr>
          <p:cNvPr id="4" name="Slide Number Placeholder 3"/>
          <p:cNvSpPr>
            <a:spLocks noGrp="1"/>
          </p:cNvSpPr>
          <p:nvPr>
            <p:ph type="sldNum" sz="quarter" idx="10"/>
          </p:nvPr>
        </p:nvSpPr>
        <p:spPr/>
        <p:txBody>
          <a:bodyPr/>
          <a:lstStyle/>
          <a:p>
            <a:pPr>
              <a:defRPr/>
            </a:pPr>
            <a:fld id="{6D32DDAE-560C-4431-BA12-A74775BC876E}" type="slidenum">
              <a:rPr lang="en-ZA" smtClean="0"/>
              <a:pPr>
                <a:defRPr/>
              </a:pPr>
              <a:t>21</a:t>
            </a:fld>
            <a:endParaRPr lang="en-ZA"/>
          </a:p>
        </p:txBody>
      </p:sp>
      <p:sp>
        <p:nvSpPr>
          <p:cNvPr id="5" name="Oval 8"/>
          <p:cNvSpPr>
            <a:spLocks noChangeArrowheads="1"/>
          </p:cNvSpPr>
          <p:nvPr>
            <p:custDataLst>
              <p:tags r:id="rId1"/>
            </p:custDataLst>
          </p:nvPr>
        </p:nvSpPr>
        <p:spPr bwMode="gray">
          <a:xfrm>
            <a:off x="147638" y="330046"/>
            <a:ext cx="295275" cy="309563"/>
          </a:xfrm>
          <a:prstGeom prst="ellipse">
            <a:avLst/>
          </a:prstGeom>
          <a:solidFill>
            <a:schemeClr val="folHlink"/>
          </a:solidFill>
          <a:ln w="9525" algn="ctr">
            <a:solidFill>
              <a:schemeClr val="accent2"/>
            </a:solidFill>
            <a:round/>
            <a:headEnd/>
            <a:tailEnd/>
          </a:ln>
          <a:effectLst/>
        </p:spPr>
        <p:txBody>
          <a:bodyPr wrap="none" lIns="91418" tIns="45709" rIns="91418" bIns="45709" anchor="ctr"/>
          <a:lstStyle/>
          <a:p>
            <a:pPr algn="ctr"/>
            <a:r>
              <a:rPr lang="en-ZA" sz="1900" b="1" smtClean="0">
                <a:solidFill>
                  <a:schemeClr val="bg1"/>
                </a:solidFill>
              </a:rPr>
              <a:t>2</a:t>
            </a:r>
            <a:endParaRPr lang="en-ZA" sz="1900" b="1" dirty="0">
              <a:solidFill>
                <a:schemeClr val="bg1"/>
              </a:solidFill>
              <a:cs typeface="Arial" charset="0"/>
            </a:endParaRPr>
          </a:p>
        </p:txBody>
      </p:sp>
      <p:sp>
        <p:nvSpPr>
          <p:cNvPr id="34" name="Line 10"/>
          <p:cNvSpPr>
            <a:spLocks noChangeShapeType="1"/>
          </p:cNvSpPr>
          <p:nvPr/>
        </p:nvSpPr>
        <p:spPr bwMode="auto">
          <a:xfrm>
            <a:off x="216025" y="2728166"/>
            <a:ext cx="5779186"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grpSp>
        <p:nvGrpSpPr>
          <p:cNvPr id="3" name="Group 17"/>
          <p:cNvGrpSpPr>
            <a:grpSpLocks/>
          </p:cNvGrpSpPr>
          <p:nvPr>
            <p:custDataLst>
              <p:tags r:id="rId2"/>
            </p:custDataLst>
          </p:nvPr>
        </p:nvGrpSpPr>
        <p:grpSpPr bwMode="auto">
          <a:xfrm>
            <a:off x="259892" y="2908010"/>
            <a:ext cx="1918158" cy="779463"/>
            <a:chOff x="2400" y="1968"/>
            <a:chExt cx="960" cy="960"/>
          </a:xfrm>
          <a:solidFill>
            <a:schemeClr val="accent2"/>
          </a:solidFill>
        </p:grpSpPr>
        <p:sp>
          <p:nvSpPr>
            <p:cNvPr id="36" name="Rectangle 18"/>
            <p:cNvSpPr>
              <a:spLocks noChangeArrowheads="1"/>
            </p:cNvSpPr>
            <p:nvPr>
              <p:custDataLst>
                <p:tags r:id="rId7"/>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37" name="Rectangle 19"/>
            <p:cNvSpPr>
              <a:spLocks noChangeArrowheads="1"/>
            </p:cNvSpPr>
            <p:nvPr>
              <p:custDataLst>
                <p:tags r:id="rId8"/>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dirty="0" smtClean="0">
                  <a:ln>
                    <a:noFill/>
                  </a:ln>
                  <a:solidFill>
                    <a:schemeClr val="bg1"/>
                  </a:solidFill>
                  <a:effectLst/>
                  <a:uLnTx/>
                  <a:uFillTx/>
                  <a:latin typeface="Arial" pitchFamily="34" charset="0"/>
                  <a:ea typeface="Tahoma" pitchFamily="34" charset="0"/>
                  <a:cs typeface="Arial" pitchFamily="34" charset="0"/>
                </a:rPr>
                <a:t>Localisation</a:t>
              </a:r>
              <a:r>
                <a:rPr kumimoji="0" lang="en-ZA" sz="1200" b="1" i="0" u="none" strike="noStrike" kern="0" cap="none" spc="0" normalizeH="0" baseline="0" noProof="0" dirty="0" smtClean="0">
                  <a:ln>
                    <a:noFill/>
                  </a:ln>
                  <a:solidFill>
                    <a:schemeClr val="bg1"/>
                  </a:solidFill>
                  <a:effectLst/>
                  <a:uLnTx/>
                  <a:uFillTx/>
                  <a:latin typeface="Arial" pitchFamily="34" charset="0"/>
                  <a:ea typeface="Tahoma" pitchFamily="34" charset="0"/>
                  <a:cs typeface="Arial" pitchFamily="34" charset="0"/>
                </a:rPr>
                <a:t>  Objective:</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grpSp>
        <p:nvGrpSpPr>
          <p:cNvPr id="6" name="Group 22"/>
          <p:cNvGrpSpPr>
            <a:grpSpLocks/>
          </p:cNvGrpSpPr>
          <p:nvPr>
            <p:custDataLst>
              <p:tags r:id="rId3"/>
            </p:custDataLst>
          </p:nvPr>
        </p:nvGrpSpPr>
        <p:grpSpPr bwMode="auto">
          <a:xfrm>
            <a:off x="259892" y="4352095"/>
            <a:ext cx="1917700" cy="779462"/>
            <a:chOff x="2152" y="1968"/>
            <a:chExt cx="1208" cy="960"/>
          </a:xfrm>
          <a:solidFill>
            <a:schemeClr val="accent2"/>
          </a:solidFill>
        </p:grpSpPr>
        <p:sp>
          <p:nvSpPr>
            <p:cNvPr id="39" name="Rectangle 23"/>
            <p:cNvSpPr>
              <a:spLocks noChangeArrowheads="1"/>
            </p:cNvSpPr>
            <p:nvPr>
              <p:custDataLst>
                <p:tags r:id="rId5"/>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40" name="Rectangle 24"/>
            <p:cNvSpPr>
              <a:spLocks noChangeArrowheads="1"/>
            </p:cNvSpPr>
            <p:nvPr>
              <p:custDataLst>
                <p:tags r:id="rId6"/>
              </p:custDataLst>
            </p:nvPr>
          </p:nvSpPr>
          <p:spPr bwMode="auto">
            <a:xfrm>
              <a:off x="2152" y="1968"/>
              <a:ext cx="1208"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dirty="0" smtClean="0">
                  <a:ln>
                    <a:noFill/>
                  </a:ln>
                  <a:solidFill>
                    <a:schemeClr val="bg1"/>
                  </a:solidFill>
                  <a:effectLst/>
                  <a:uLnTx/>
                  <a:uFillTx/>
                  <a:latin typeface="Arial" pitchFamily="34" charset="0"/>
                  <a:ea typeface="Tahoma" pitchFamily="34" charset="0"/>
                  <a:cs typeface="Arial" pitchFamily="34" charset="0"/>
                </a:rPr>
                <a:t>Localisation	 </a:t>
              </a:r>
              <a:r>
                <a:rPr kumimoji="0" lang="en-ZA" sz="1200" b="1" i="0" u="none" strike="noStrike" kern="0" cap="none" spc="0" normalizeH="0" baseline="0" noProof="0" dirty="0" smtClean="0">
                  <a:ln>
                    <a:noFill/>
                  </a:ln>
                  <a:solidFill>
                    <a:schemeClr val="bg1"/>
                  </a:solidFill>
                  <a:effectLst/>
                  <a:uLnTx/>
                  <a:uFillTx/>
                  <a:latin typeface="Arial" pitchFamily="34" charset="0"/>
                  <a:ea typeface="Tahoma" pitchFamily="34" charset="0"/>
                  <a:cs typeface="Arial" pitchFamily="34" charset="0"/>
                </a:rPr>
                <a:t>Focus Areas:</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sp>
        <p:nvSpPr>
          <p:cNvPr id="41" name="Rectangle 28"/>
          <p:cNvSpPr>
            <a:spLocks noChangeArrowheads="1"/>
          </p:cNvSpPr>
          <p:nvPr>
            <p:custDataLst>
              <p:tags r:id="rId4"/>
            </p:custDataLst>
          </p:nvPr>
        </p:nvSpPr>
        <p:spPr bwMode="auto">
          <a:xfrm>
            <a:off x="6216928" y="2918641"/>
            <a:ext cx="2712790" cy="3379014"/>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numCol="1" anchor="t" anchorCtr="0"/>
          <a:lstStyle/>
          <a:p>
            <a:pPr marL="171450" indent="-171450" defTabSz="895350">
              <a:buSzPct val="120000"/>
              <a:buFont typeface="Arial" pitchFamily="34" charset="0"/>
              <a:buChar char="•"/>
              <a:defRPr/>
            </a:pPr>
            <a:r>
              <a:rPr lang="en-US" sz="1200" kern="0" dirty="0" smtClean="0">
                <a:solidFill>
                  <a:schemeClr val="tx1"/>
                </a:solidFill>
                <a:latin typeface="Arial" pitchFamily="34" charset="0"/>
                <a:ea typeface="Tahoma" pitchFamily="34" charset="0"/>
                <a:cs typeface="Arial" pitchFamily="34" charset="0"/>
              </a:rPr>
              <a:t>The development of South African based suppliers that will contribute directly to the South African energy sector,</a:t>
            </a:r>
          </a:p>
          <a:p>
            <a:pPr marL="171450" indent="-171450" defTabSz="895350">
              <a:buSzPct val="120000"/>
              <a:buFont typeface="Arial" pitchFamily="34" charset="0"/>
              <a:buChar char="•"/>
              <a:defRPr/>
            </a:pPr>
            <a:r>
              <a:rPr lang="en-US" sz="1200" kern="0" dirty="0" smtClean="0">
                <a:solidFill>
                  <a:schemeClr val="tx1"/>
                </a:solidFill>
                <a:latin typeface="Arial" pitchFamily="34" charset="0"/>
                <a:ea typeface="Tahoma" pitchFamily="34" charset="0"/>
                <a:cs typeface="Arial" pitchFamily="34" charset="0"/>
              </a:rPr>
              <a:t>The successful transfer of technology, skills and innovation to the local industry from foreign-based suppliers,</a:t>
            </a:r>
          </a:p>
          <a:p>
            <a:pPr marL="171450" indent="-171450" defTabSz="895350">
              <a:buSzPct val="120000"/>
              <a:buFont typeface="Arial" pitchFamily="34" charset="0"/>
              <a:buChar char="•"/>
              <a:defRPr/>
            </a:pPr>
            <a:r>
              <a:rPr lang="en-US" sz="1200" kern="0" dirty="0" smtClean="0">
                <a:solidFill>
                  <a:schemeClr val="tx1"/>
                </a:solidFill>
                <a:latin typeface="Arial" pitchFamily="34" charset="0"/>
                <a:ea typeface="Tahoma" pitchFamily="34" charset="0"/>
                <a:cs typeface="Arial" pitchFamily="34" charset="0"/>
              </a:rPr>
              <a:t>The enablement of smaller local companies to have a larger share of the Eskom’s capital and procurement spend.</a:t>
            </a:r>
            <a:endParaRPr kumimoji="0" lang="en-ZA" sz="1200" b="0" i="0" u="none" strike="noStrike" kern="0" cap="none" spc="0" normalizeH="0" baseline="0" dirty="0">
              <a:ln>
                <a:noFill/>
              </a:ln>
              <a:solidFill>
                <a:schemeClr val="tx1"/>
              </a:solidFill>
              <a:effectLst/>
              <a:uLnTx/>
              <a:uFillTx/>
              <a:latin typeface="Arial" pitchFamily="34" charset="0"/>
              <a:ea typeface="Tahoma" pitchFamily="34" charset="0"/>
              <a:cs typeface="Arial" pitchFamily="34" charset="0"/>
            </a:endParaRPr>
          </a:p>
        </p:txBody>
      </p:sp>
      <p:sp>
        <p:nvSpPr>
          <p:cNvPr id="42" name="Rectangle 30"/>
          <p:cNvSpPr>
            <a:spLocks noChangeArrowheads="1"/>
          </p:cNvSpPr>
          <p:nvPr/>
        </p:nvSpPr>
        <p:spPr bwMode="auto">
          <a:xfrm>
            <a:off x="2343961" y="2918641"/>
            <a:ext cx="365125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4463" lvl="1" indent="-142875" defTabSz="895350">
              <a:buSzPct val="120000"/>
              <a:buFont typeface="Arial" pitchFamily="34" charset="0"/>
              <a:buChar char="•"/>
            </a:pPr>
            <a:r>
              <a:rPr lang="en-ZA" sz="1200" dirty="0" smtClean="0"/>
              <a:t>Localisation will focus on influencing foreign organisations to develop local downstream suppliers. This will be achieved through initiatives targeted at the foreign suppliers and aims to ensure the development of a competitive local industry initially focusing on the energy sector, but then expanding its reach across industries.</a:t>
            </a:r>
            <a:endParaRPr lang="en-ZA" sz="1200" b="0" dirty="0">
              <a:solidFill>
                <a:schemeClr val="tx1"/>
              </a:solidFill>
              <a:latin typeface="Arial" pitchFamily="34" charset="0"/>
              <a:ea typeface="-윤고딕130" pitchFamily="18" charset="-127"/>
              <a:cs typeface="Arial" pitchFamily="34" charset="0"/>
            </a:endParaRPr>
          </a:p>
        </p:txBody>
      </p:sp>
      <p:sp>
        <p:nvSpPr>
          <p:cNvPr id="43" name="Rectangle 31"/>
          <p:cNvSpPr>
            <a:spLocks noChangeArrowheads="1"/>
          </p:cNvSpPr>
          <p:nvPr/>
        </p:nvSpPr>
        <p:spPr bwMode="auto">
          <a:xfrm>
            <a:off x="2343961" y="4309563"/>
            <a:ext cx="36512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80975" lvl="0" indent="-180975">
              <a:buFont typeface="Arial" pitchFamily="34" charset="0"/>
              <a:buChar char="•"/>
            </a:pPr>
            <a:r>
              <a:rPr lang="en-US" sz="1200" dirty="0" smtClean="0">
                <a:solidFill>
                  <a:schemeClr val="tx1"/>
                </a:solidFill>
                <a:latin typeface="Arial" pitchFamily="34" charset="0"/>
                <a:cs typeface="Arial" pitchFamily="34" charset="0"/>
              </a:rPr>
              <a:t>Investment in local manufacturing plants and/or procurement from local agents and manufacturers,</a:t>
            </a:r>
          </a:p>
          <a:p>
            <a:pPr marL="180975" lvl="0" indent="-180975">
              <a:buFont typeface="Arial" pitchFamily="34" charset="0"/>
              <a:buChar char="•"/>
            </a:pPr>
            <a:r>
              <a:rPr lang="en-US" sz="1200" dirty="0" smtClean="0">
                <a:solidFill>
                  <a:schemeClr val="tx1"/>
                </a:solidFill>
                <a:latin typeface="Arial" pitchFamily="34" charset="0"/>
                <a:cs typeface="Arial" pitchFamily="34" charset="0"/>
              </a:rPr>
              <a:t>Technology transfer </a:t>
            </a:r>
            <a:r>
              <a:rPr lang="en-US" sz="1200" dirty="0" err="1" smtClean="0">
                <a:solidFill>
                  <a:schemeClr val="tx1"/>
                </a:solidFill>
                <a:latin typeface="Arial" pitchFamily="34" charset="0"/>
                <a:cs typeface="Arial" pitchFamily="34" charset="0"/>
              </a:rPr>
              <a:t>utilising</a:t>
            </a:r>
            <a:r>
              <a:rPr lang="en-US" sz="1200" dirty="0" smtClean="0">
                <a:solidFill>
                  <a:schemeClr val="tx1"/>
                </a:solidFill>
                <a:latin typeface="Arial" pitchFamily="34" charset="0"/>
                <a:cs typeface="Arial" pitchFamily="34" charset="0"/>
              </a:rPr>
              <a:t> local knowledge for development,</a:t>
            </a:r>
          </a:p>
          <a:p>
            <a:pPr marL="180975" lvl="0" indent="-180975">
              <a:buFont typeface="Arial" pitchFamily="34" charset="0"/>
              <a:buChar char="•"/>
            </a:pPr>
            <a:r>
              <a:rPr lang="en-US" sz="1200" dirty="0" smtClean="0">
                <a:solidFill>
                  <a:schemeClr val="tx1"/>
                </a:solidFill>
                <a:latin typeface="Arial" pitchFamily="34" charset="0"/>
                <a:cs typeface="Arial" pitchFamily="34" charset="0"/>
              </a:rPr>
              <a:t>Subscribing to the relevant B-BBEE levels,</a:t>
            </a:r>
          </a:p>
          <a:p>
            <a:pPr marL="180975" lvl="0" indent="-180975">
              <a:buFont typeface="Arial" pitchFamily="34" charset="0"/>
              <a:buChar char="•"/>
            </a:pPr>
            <a:r>
              <a:rPr lang="en-US" sz="1200" dirty="0" smtClean="0">
                <a:solidFill>
                  <a:schemeClr val="tx1"/>
                </a:solidFill>
                <a:latin typeface="Arial" pitchFamily="34" charset="0"/>
                <a:cs typeface="Arial" pitchFamily="34" charset="0"/>
              </a:rPr>
              <a:t>Engaging with black owners/suppliers,</a:t>
            </a:r>
          </a:p>
          <a:p>
            <a:pPr marL="180975" lvl="0" indent="-180975">
              <a:buFont typeface="Arial" pitchFamily="34" charset="0"/>
              <a:buChar char="•"/>
            </a:pPr>
            <a:r>
              <a:rPr lang="en-US" sz="1200" dirty="0" smtClean="0">
                <a:solidFill>
                  <a:schemeClr val="tx1"/>
                </a:solidFill>
                <a:latin typeface="Arial" pitchFamily="34" charset="0"/>
                <a:cs typeface="Arial" pitchFamily="34" charset="0"/>
              </a:rPr>
              <a:t>Local job creation as well as skills development,</a:t>
            </a:r>
          </a:p>
          <a:p>
            <a:pPr marL="180975" lvl="0" indent="-180975">
              <a:buFont typeface="Arial" pitchFamily="34" charset="0"/>
              <a:buChar char="•"/>
            </a:pPr>
            <a:r>
              <a:rPr lang="en-US" sz="1200" dirty="0" smtClean="0">
                <a:solidFill>
                  <a:schemeClr val="tx1"/>
                </a:solidFill>
                <a:latin typeface="Arial" pitchFamily="34" charset="0"/>
                <a:cs typeface="Arial" pitchFamily="34" charset="0"/>
              </a:rPr>
              <a:t>Local Content,</a:t>
            </a:r>
          </a:p>
          <a:p>
            <a:pPr marL="180975" lvl="0" indent="-180975">
              <a:buFont typeface="Arial" pitchFamily="34" charset="0"/>
              <a:buChar char="•"/>
            </a:pPr>
            <a:r>
              <a:rPr lang="en-US" sz="1200" dirty="0" smtClean="0">
                <a:solidFill>
                  <a:schemeClr val="tx1"/>
                </a:solidFill>
                <a:latin typeface="Arial" pitchFamily="34" charset="0"/>
                <a:cs typeface="Arial" pitchFamily="34" charset="0"/>
              </a:rPr>
              <a:t>Local content to site.</a:t>
            </a:r>
          </a:p>
        </p:txBody>
      </p:sp>
      <p:sp>
        <p:nvSpPr>
          <p:cNvPr id="44" name="Line 10"/>
          <p:cNvSpPr>
            <a:spLocks noChangeShapeType="1"/>
          </p:cNvSpPr>
          <p:nvPr/>
        </p:nvSpPr>
        <p:spPr bwMode="auto">
          <a:xfrm>
            <a:off x="6215075" y="2728166"/>
            <a:ext cx="2589481"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45" name="Rectangle 8"/>
          <p:cNvSpPr>
            <a:spLocks noChangeArrowheads="1"/>
          </p:cNvSpPr>
          <p:nvPr/>
        </p:nvSpPr>
        <p:spPr bwMode="auto">
          <a:xfrm>
            <a:off x="6215075" y="2476838"/>
            <a:ext cx="25894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Intended Outcomes</a:t>
            </a:r>
            <a:endParaRPr lang="en-ZA" sz="1200" b="1">
              <a:latin typeface="Arial" pitchFamily="34" charset="0"/>
              <a:ea typeface="Tahoma" pitchFamily="34" charset="0"/>
              <a:cs typeface="Arial" pitchFamily="34" charset="0"/>
            </a:endParaRPr>
          </a:p>
        </p:txBody>
      </p:sp>
      <p:sp>
        <p:nvSpPr>
          <p:cNvPr id="46" name="Rectangle 45"/>
          <p:cNvSpPr/>
          <p:nvPr/>
        </p:nvSpPr>
        <p:spPr>
          <a:xfrm>
            <a:off x="259892" y="1127890"/>
            <a:ext cx="8477250" cy="1295784"/>
          </a:xfrm>
          <a:prstGeom prst="rect">
            <a:avLst/>
          </a:prstGeom>
          <a:solidFill>
            <a:schemeClr val="accent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ZA" b="1" kern="0" dirty="0" smtClean="0">
                <a:solidFill>
                  <a:schemeClr val="bg1"/>
                </a:solidFill>
                <a:latin typeface="Arial" pitchFamily="34" charset="0"/>
                <a:ea typeface="Tahoma" pitchFamily="34" charset="0"/>
                <a:cs typeface="Arial" pitchFamily="34" charset="0"/>
              </a:rPr>
              <a:t>Localisation initiatives follow a medium term planning horizon, including investment in local manufacturing capability and capacity, technology transfer and skills development. Multinational organisations and original equipment manufacturers are encouraged to develop and/or procure a certain percentage of their products locally.</a:t>
            </a:r>
            <a:endParaRPr kumimoji="0" lang="en-ZA" b="1" i="0" u="none" strike="noStrike" kern="0" cap="none" spc="0" normalizeH="0" baseline="0" noProof="0" dirty="0" smtClean="0">
              <a:ln>
                <a:noFill/>
              </a:ln>
              <a:solidFill>
                <a:schemeClr val="bg1"/>
              </a:solidFill>
              <a:effectLst/>
              <a:uLnTx/>
              <a:uFillTx/>
              <a:latin typeface="Arial" pitchFamily="34" charset="0"/>
              <a:ea typeface="Tahoma" pitchFamily="34" charset="0"/>
              <a:cs typeface="Arial" pitchFamily="34" charset="0"/>
            </a:endParaRPr>
          </a:p>
        </p:txBody>
      </p:sp>
      <p:sp>
        <p:nvSpPr>
          <p:cNvPr id="47" name="Rectangle 8"/>
          <p:cNvSpPr>
            <a:spLocks noChangeArrowheads="1"/>
          </p:cNvSpPr>
          <p:nvPr/>
        </p:nvSpPr>
        <p:spPr bwMode="auto">
          <a:xfrm>
            <a:off x="200748" y="2476838"/>
            <a:ext cx="29934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Strategic Objectives</a:t>
            </a:r>
            <a:endParaRPr lang="en-ZA" sz="1200" b="1" dirty="0">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409775036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fld id="{F1755481-94C3-4999-84A4-2DF38B852C54}" type="slidenum">
              <a:rPr lang="en-GB" altLang="en-US"/>
              <a:pPr/>
              <a:t>22</a:t>
            </a:fld>
            <a:endParaRPr lang="en-GB" altLang="en-US"/>
          </a:p>
        </p:txBody>
      </p:sp>
      <p:sp>
        <p:nvSpPr>
          <p:cNvPr id="1532930" name="Rectangle 2"/>
          <p:cNvSpPr>
            <a:spLocks noGrp="1" noChangeArrowheads="1"/>
          </p:cNvSpPr>
          <p:nvPr>
            <p:ph type="title"/>
          </p:nvPr>
        </p:nvSpPr>
        <p:spPr>
          <a:xfrm>
            <a:off x="369277" y="194339"/>
            <a:ext cx="7772400" cy="627864"/>
          </a:xfrm>
        </p:spPr>
        <p:txBody>
          <a:bodyPr/>
          <a:lstStyle/>
          <a:p>
            <a:r>
              <a:rPr lang="en-GB" altLang="en-US" dirty="0">
                <a:latin typeface="Arial" panose="020B0604020202020204" pitchFamily="34" charset="0"/>
              </a:rPr>
              <a:t>Technology transfer is the critical success factor </a:t>
            </a:r>
            <a:br>
              <a:rPr lang="en-GB" altLang="en-US" dirty="0">
                <a:latin typeface="Arial" panose="020B0604020202020204" pitchFamily="34" charset="0"/>
              </a:rPr>
            </a:br>
            <a:r>
              <a:rPr lang="en-GB" altLang="en-US" dirty="0">
                <a:latin typeface="Arial" panose="020B0604020202020204" pitchFamily="34" charset="0"/>
              </a:rPr>
              <a:t>to industrialise nuclear</a:t>
            </a:r>
          </a:p>
        </p:txBody>
      </p:sp>
      <p:pic>
        <p:nvPicPr>
          <p:cNvPr id="153293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2254"/>
          <a:stretch>
            <a:fillRect/>
          </a:stretch>
        </p:blipFill>
        <p:spPr>
          <a:xfrm>
            <a:off x="221673" y="1182432"/>
            <a:ext cx="8510954" cy="4806462"/>
          </a:xfrm>
          <a:noFill/>
          <a:ln/>
        </p:spPr>
      </p:pic>
    </p:spTree>
    <p:extLst>
      <p:ext uri="{BB962C8B-B14F-4D97-AF65-F5344CB8AC3E}">
        <p14:creationId xmlns:p14="http://schemas.microsoft.com/office/powerpoint/2010/main" val="1223481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D32DDAE-560C-4431-BA12-A74775BC876E}" type="slidenum">
              <a:rPr lang="en-ZA" smtClean="0"/>
              <a:pPr>
                <a:defRPr/>
              </a:pPr>
              <a:t>23</a:t>
            </a:fld>
            <a:endParaRPr lang="en-ZA"/>
          </a:p>
        </p:txBody>
      </p:sp>
      <p:sp>
        <p:nvSpPr>
          <p:cNvPr id="6" name="Title 1"/>
          <p:cNvSpPr>
            <a:spLocks noGrp="1"/>
          </p:cNvSpPr>
          <p:nvPr>
            <p:ph type="title"/>
          </p:nvPr>
        </p:nvSpPr>
        <p:spPr>
          <a:xfrm>
            <a:off x="200025" y="170895"/>
            <a:ext cx="6985000" cy="627864"/>
          </a:xfrm>
        </p:spPr>
        <p:txBody>
          <a:bodyPr/>
          <a:lstStyle/>
          <a:p>
            <a:pPr marL="355600"/>
            <a:r>
              <a:rPr lang="en-ZA" dirty="0" smtClean="0"/>
              <a:t>Industrialisation secures economic growth and fosters a new competitive local industry</a:t>
            </a:r>
            <a:endParaRPr lang="en-ZA" dirty="0"/>
          </a:p>
        </p:txBody>
      </p:sp>
      <p:sp>
        <p:nvSpPr>
          <p:cNvPr id="7" name="Oval 8"/>
          <p:cNvSpPr>
            <a:spLocks noChangeArrowheads="1"/>
          </p:cNvSpPr>
          <p:nvPr>
            <p:custDataLst>
              <p:tags r:id="rId1"/>
            </p:custDataLst>
          </p:nvPr>
        </p:nvSpPr>
        <p:spPr bwMode="gray">
          <a:xfrm>
            <a:off x="147638" y="330046"/>
            <a:ext cx="295275" cy="309563"/>
          </a:xfrm>
          <a:prstGeom prst="ellipse">
            <a:avLst/>
          </a:prstGeom>
          <a:solidFill>
            <a:schemeClr val="folHlink"/>
          </a:solidFill>
          <a:ln w="9525" algn="ctr">
            <a:solidFill>
              <a:schemeClr val="accent2"/>
            </a:solidFill>
            <a:round/>
            <a:headEnd/>
            <a:tailEnd/>
          </a:ln>
          <a:effectLst/>
        </p:spPr>
        <p:txBody>
          <a:bodyPr wrap="none" lIns="91418" tIns="45709" rIns="91418" bIns="45709" anchor="ctr"/>
          <a:lstStyle/>
          <a:p>
            <a:pPr algn="ctr"/>
            <a:r>
              <a:rPr lang="en-ZA" sz="1900" b="1" smtClean="0">
                <a:solidFill>
                  <a:schemeClr val="bg1"/>
                </a:solidFill>
              </a:rPr>
              <a:t>3</a:t>
            </a:r>
            <a:endParaRPr lang="en-ZA" sz="1900" b="1" dirty="0">
              <a:solidFill>
                <a:schemeClr val="bg1"/>
              </a:solidFill>
              <a:cs typeface="Arial" charset="0"/>
            </a:endParaRPr>
          </a:p>
        </p:txBody>
      </p:sp>
      <p:sp>
        <p:nvSpPr>
          <p:cNvPr id="22" name="Line 10"/>
          <p:cNvSpPr>
            <a:spLocks noChangeShapeType="1"/>
          </p:cNvSpPr>
          <p:nvPr/>
        </p:nvSpPr>
        <p:spPr bwMode="auto">
          <a:xfrm>
            <a:off x="216025" y="2728166"/>
            <a:ext cx="5779186"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grpSp>
        <p:nvGrpSpPr>
          <p:cNvPr id="2" name="Group 17"/>
          <p:cNvGrpSpPr>
            <a:grpSpLocks/>
          </p:cNvGrpSpPr>
          <p:nvPr>
            <p:custDataLst>
              <p:tags r:id="rId2"/>
            </p:custDataLst>
          </p:nvPr>
        </p:nvGrpSpPr>
        <p:grpSpPr bwMode="auto">
          <a:xfrm>
            <a:off x="259892" y="2908010"/>
            <a:ext cx="1918158" cy="779463"/>
            <a:chOff x="2400" y="1968"/>
            <a:chExt cx="960" cy="960"/>
          </a:xfrm>
          <a:solidFill>
            <a:schemeClr val="accent2"/>
          </a:solidFill>
        </p:grpSpPr>
        <p:sp>
          <p:nvSpPr>
            <p:cNvPr id="24" name="Rectangle 18"/>
            <p:cNvSpPr>
              <a:spLocks noChangeArrowheads="1"/>
            </p:cNvSpPr>
            <p:nvPr>
              <p:custDataLst>
                <p:tags r:id="rId7"/>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25" name="Rectangle 19"/>
            <p:cNvSpPr>
              <a:spLocks noChangeArrowheads="1"/>
            </p:cNvSpPr>
            <p:nvPr>
              <p:custDataLst>
                <p:tags r:id="rId8"/>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dirty="0" smtClean="0">
                  <a:ln>
                    <a:noFill/>
                  </a:ln>
                  <a:solidFill>
                    <a:schemeClr val="bg1"/>
                  </a:solidFill>
                  <a:effectLst/>
                  <a:uLnTx/>
                  <a:uFillTx/>
                  <a:latin typeface="Arial" pitchFamily="34" charset="0"/>
                  <a:ea typeface="Tahoma" pitchFamily="34" charset="0"/>
                  <a:cs typeface="Arial" pitchFamily="34" charset="0"/>
                </a:rPr>
                <a:t>Industrialisation</a:t>
              </a:r>
              <a:r>
                <a:rPr kumimoji="0" lang="en-ZA" sz="1200" b="1" i="0" u="none" strike="noStrike" kern="0" cap="none" spc="0" normalizeH="0" baseline="0" noProof="0" dirty="0" smtClean="0">
                  <a:ln>
                    <a:noFill/>
                  </a:ln>
                  <a:solidFill>
                    <a:schemeClr val="bg1"/>
                  </a:solidFill>
                  <a:effectLst/>
                  <a:uLnTx/>
                  <a:uFillTx/>
                  <a:latin typeface="Arial" pitchFamily="34" charset="0"/>
                  <a:ea typeface="Tahoma" pitchFamily="34" charset="0"/>
                  <a:cs typeface="Arial" pitchFamily="34" charset="0"/>
                </a:rPr>
                <a:t> Objective:</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grpSp>
        <p:nvGrpSpPr>
          <p:cNvPr id="3" name="Group 22"/>
          <p:cNvGrpSpPr>
            <a:grpSpLocks/>
          </p:cNvGrpSpPr>
          <p:nvPr>
            <p:custDataLst>
              <p:tags r:id="rId3"/>
            </p:custDataLst>
          </p:nvPr>
        </p:nvGrpSpPr>
        <p:grpSpPr bwMode="auto">
          <a:xfrm>
            <a:off x="259892" y="4145787"/>
            <a:ext cx="1917700" cy="779462"/>
            <a:chOff x="2152" y="1968"/>
            <a:chExt cx="1208" cy="960"/>
          </a:xfrm>
          <a:solidFill>
            <a:schemeClr val="accent2"/>
          </a:solidFill>
        </p:grpSpPr>
        <p:sp>
          <p:nvSpPr>
            <p:cNvPr id="27" name="Rectangle 23"/>
            <p:cNvSpPr>
              <a:spLocks noChangeArrowheads="1"/>
            </p:cNvSpPr>
            <p:nvPr>
              <p:custDataLst>
                <p:tags r:id="rId5"/>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28" name="Rectangle 24"/>
            <p:cNvSpPr>
              <a:spLocks noChangeArrowheads="1"/>
            </p:cNvSpPr>
            <p:nvPr>
              <p:custDataLst>
                <p:tags r:id="rId6"/>
              </p:custDataLst>
            </p:nvPr>
          </p:nvSpPr>
          <p:spPr bwMode="auto">
            <a:xfrm>
              <a:off x="2152" y="1968"/>
              <a:ext cx="1208"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smtClean="0">
                  <a:ln>
                    <a:noFill/>
                  </a:ln>
                  <a:solidFill>
                    <a:schemeClr val="bg1"/>
                  </a:solidFill>
                  <a:effectLst/>
                  <a:uLnTx/>
                  <a:uFillTx/>
                  <a:latin typeface="Arial" pitchFamily="34" charset="0"/>
                  <a:ea typeface="Tahoma" pitchFamily="34" charset="0"/>
                  <a:cs typeface="Arial" pitchFamily="34" charset="0"/>
                </a:rPr>
                <a:t>Industrialisation</a:t>
              </a:r>
              <a:r>
                <a:rPr kumimoji="0" lang="en-ZA" sz="1200" b="1" i="0" u="none" strike="noStrike" kern="0" cap="none" spc="0" normalizeH="0" baseline="0" noProof="0" smtClean="0">
                  <a:ln>
                    <a:noFill/>
                  </a:ln>
                  <a:solidFill>
                    <a:schemeClr val="bg1"/>
                  </a:solidFill>
                  <a:effectLst/>
                  <a:uLnTx/>
                  <a:uFillTx/>
                  <a:latin typeface="Arial" pitchFamily="34" charset="0"/>
                  <a:ea typeface="Tahoma" pitchFamily="34" charset="0"/>
                  <a:cs typeface="Arial" pitchFamily="34" charset="0"/>
                </a:rPr>
                <a:t> </a:t>
              </a:r>
              <a:r>
                <a:rPr kumimoji="0" lang="en-ZA" sz="1200" b="1" i="0" u="none" strike="noStrike" kern="0" cap="none" spc="0" normalizeH="0" noProof="0" smtClean="0">
                  <a:ln>
                    <a:noFill/>
                  </a:ln>
                  <a:solidFill>
                    <a:schemeClr val="bg1"/>
                  </a:solidFill>
                  <a:effectLst/>
                  <a:uLnTx/>
                  <a:uFillTx/>
                  <a:latin typeface="Arial" pitchFamily="34" charset="0"/>
                  <a:ea typeface="Tahoma" pitchFamily="34" charset="0"/>
                  <a:cs typeface="Arial" pitchFamily="34" charset="0"/>
                </a:rPr>
                <a:t> </a:t>
              </a:r>
              <a:r>
                <a:rPr kumimoji="0" lang="en-ZA" sz="1200" b="1" i="0" u="none" strike="noStrike" kern="0" cap="none" spc="0" normalizeH="0" baseline="0" noProof="0" smtClean="0">
                  <a:ln>
                    <a:noFill/>
                  </a:ln>
                  <a:solidFill>
                    <a:schemeClr val="bg1"/>
                  </a:solidFill>
                  <a:effectLst/>
                  <a:uLnTx/>
                  <a:uFillTx/>
                  <a:latin typeface="Arial" pitchFamily="34" charset="0"/>
                  <a:ea typeface="Tahoma" pitchFamily="34" charset="0"/>
                  <a:cs typeface="Arial" pitchFamily="34" charset="0"/>
                </a:rPr>
                <a:t>Focus Areas:</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sp>
        <p:nvSpPr>
          <p:cNvPr id="29" name="Rectangle 28"/>
          <p:cNvSpPr>
            <a:spLocks noChangeArrowheads="1"/>
          </p:cNvSpPr>
          <p:nvPr>
            <p:custDataLst>
              <p:tags r:id="rId4"/>
            </p:custDataLst>
          </p:nvPr>
        </p:nvSpPr>
        <p:spPr bwMode="auto">
          <a:xfrm>
            <a:off x="6216928" y="2918641"/>
            <a:ext cx="2712790" cy="2881658"/>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numCol="1" anchor="t" anchorCtr="0"/>
          <a:lstStyle/>
          <a:p>
            <a:pPr marL="144463" lvl="1" indent="-142875" defTabSz="895350">
              <a:buSzPct val="120000"/>
              <a:buFont typeface="Arial" pitchFamily="34" charset="0"/>
              <a:buChar char="•"/>
            </a:pPr>
            <a:r>
              <a:rPr lang="en-ZA" sz="1200" dirty="0" smtClean="0">
                <a:solidFill>
                  <a:schemeClr val="tx1"/>
                </a:solidFill>
                <a:latin typeface="Arial" pitchFamily="34" charset="0"/>
                <a:cs typeface="Arial" pitchFamily="34" charset="0"/>
              </a:rPr>
              <a:t>The development of new technology, skills sets and innovation locally, providing the platform to be a leader in the manufacturing and development of a specific commodity. </a:t>
            </a:r>
          </a:p>
          <a:p>
            <a:pPr marL="144463" lvl="1" indent="-142875" defTabSz="895350">
              <a:buSzPct val="120000"/>
              <a:buFont typeface="Arial" pitchFamily="34" charset="0"/>
              <a:buChar char="•"/>
            </a:pPr>
            <a:r>
              <a:rPr lang="en-ZA" sz="1200" dirty="0" smtClean="0">
                <a:solidFill>
                  <a:schemeClr val="tx1"/>
                </a:solidFill>
                <a:latin typeface="Arial" pitchFamily="34" charset="0"/>
                <a:cs typeface="Arial" pitchFamily="34" charset="0"/>
              </a:rPr>
              <a:t>The successful transfer of technological capability and skills development through the investment in local manufacturing capacity.</a:t>
            </a:r>
          </a:p>
          <a:p>
            <a:pPr marL="144463" lvl="1" indent="-142875" defTabSz="895350">
              <a:buSzPct val="120000"/>
              <a:buFont typeface="Arial" pitchFamily="34" charset="0"/>
              <a:buChar char="•"/>
            </a:pPr>
            <a:r>
              <a:rPr lang="en-ZA" sz="1200" dirty="0" smtClean="0">
                <a:solidFill>
                  <a:schemeClr val="tx1"/>
                </a:solidFill>
                <a:latin typeface="Arial" pitchFamily="34" charset="0"/>
                <a:cs typeface="Arial" pitchFamily="34" charset="0"/>
              </a:rPr>
              <a:t>Enabling Government to meet its industrialisation growth targets, which also contribute towards localisation, job creation, and skills development targets.</a:t>
            </a:r>
          </a:p>
        </p:txBody>
      </p:sp>
      <p:sp>
        <p:nvSpPr>
          <p:cNvPr id="30" name="Rectangle 30"/>
          <p:cNvSpPr>
            <a:spLocks noChangeArrowheads="1"/>
          </p:cNvSpPr>
          <p:nvPr/>
        </p:nvSpPr>
        <p:spPr bwMode="auto">
          <a:xfrm>
            <a:off x="2343961" y="2918641"/>
            <a:ext cx="3651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4463" lvl="1" indent="-142875" defTabSz="895350">
              <a:buSzPct val="120000"/>
              <a:buFont typeface="Arial" pitchFamily="34" charset="0"/>
              <a:buChar char="•"/>
            </a:pPr>
            <a:r>
              <a:rPr lang="en-ZA" sz="1200" dirty="0" smtClean="0"/>
              <a:t>To foster the establishment of new, or the expansion of existing manufacturing capacity and capability to create competitive industries through the utilisation of Eskom and its suppliers’ procurement spend.</a:t>
            </a:r>
            <a:endParaRPr lang="en-ZA" sz="1200" dirty="0" smtClean="0">
              <a:solidFill>
                <a:schemeClr val="tx1"/>
              </a:solidFill>
              <a:latin typeface="Arial" pitchFamily="34" charset="0"/>
              <a:cs typeface="Arial" pitchFamily="34" charset="0"/>
            </a:endParaRPr>
          </a:p>
        </p:txBody>
      </p:sp>
      <p:sp>
        <p:nvSpPr>
          <p:cNvPr id="31" name="Rectangle 31"/>
          <p:cNvSpPr>
            <a:spLocks noChangeArrowheads="1"/>
          </p:cNvSpPr>
          <p:nvPr/>
        </p:nvSpPr>
        <p:spPr bwMode="auto">
          <a:xfrm>
            <a:off x="2343961" y="4145787"/>
            <a:ext cx="365125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74625" lvl="0" indent="-174625">
              <a:buFont typeface="Arial" pitchFamily="34" charset="0"/>
              <a:buChar char="•"/>
            </a:pPr>
            <a:r>
              <a:rPr lang="en-ZA" sz="1200" dirty="0" smtClean="0"/>
              <a:t>Development of new industries, that will meet both domestic and international demand.</a:t>
            </a:r>
          </a:p>
          <a:p>
            <a:pPr marL="174625" lvl="0" indent="-174625">
              <a:buFont typeface="Arial" pitchFamily="34" charset="0"/>
              <a:buChar char="•"/>
            </a:pPr>
            <a:r>
              <a:rPr lang="en-ZA" sz="1200" dirty="0" smtClean="0"/>
              <a:t>Expansion of existing industries in alignment with both domestic and international demand.</a:t>
            </a:r>
          </a:p>
          <a:p>
            <a:pPr marL="174625" lvl="0" indent="-174625">
              <a:buFont typeface="Arial" pitchFamily="34" charset="0"/>
              <a:buChar char="•"/>
            </a:pPr>
            <a:r>
              <a:rPr lang="en-US" sz="1200" dirty="0" smtClean="0"/>
              <a:t>Increased job creation.</a:t>
            </a:r>
          </a:p>
          <a:p>
            <a:pPr marL="174625" lvl="0" indent="-174625">
              <a:buFont typeface="Arial" pitchFamily="34" charset="0"/>
              <a:buChar char="•"/>
            </a:pPr>
            <a:r>
              <a:rPr lang="en-US" sz="1200" dirty="0" smtClean="0"/>
              <a:t>Skills development.</a:t>
            </a:r>
          </a:p>
          <a:p>
            <a:pPr marL="174625" lvl="0" indent="-174625">
              <a:buFont typeface="Arial" pitchFamily="34" charset="0"/>
              <a:buChar char="•"/>
            </a:pPr>
            <a:r>
              <a:rPr lang="en-US" sz="1200" dirty="0" smtClean="0"/>
              <a:t>Downstream supplier development.</a:t>
            </a:r>
          </a:p>
          <a:p>
            <a:pPr marL="174625" lvl="0" indent="-174625">
              <a:buFont typeface="Arial" pitchFamily="34" charset="0"/>
              <a:buChar char="•"/>
            </a:pPr>
            <a:r>
              <a:rPr lang="en-US" sz="1200" dirty="0" smtClean="0"/>
              <a:t>Potential increased exports of the specific product.</a:t>
            </a:r>
          </a:p>
          <a:p>
            <a:pPr marL="174625" lvl="0" indent="-174625">
              <a:buFont typeface="Arial" pitchFamily="34" charset="0"/>
              <a:buChar char="•"/>
            </a:pPr>
            <a:r>
              <a:rPr lang="en-US" sz="1200" dirty="0" smtClean="0"/>
              <a:t>An expanded local industry that will ensure security of supply of the specific commodities to Eskom, while ensuring capital is retaining in the local economy.</a:t>
            </a:r>
            <a:endParaRPr lang="en-ZA" sz="1200" dirty="0"/>
          </a:p>
        </p:txBody>
      </p:sp>
      <p:sp>
        <p:nvSpPr>
          <p:cNvPr id="32" name="Line 10"/>
          <p:cNvSpPr>
            <a:spLocks noChangeShapeType="1"/>
          </p:cNvSpPr>
          <p:nvPr/>
        </p:nvSpPr>
        <p:spPr bwMode="auto">
          <a:xfrm>
            <a:off x="6215075" y="2728166"/>
            <a:ext cx="2589481"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33" name="Rectangle 8"/>
          <p:cNvSpPr>
            <a:spLocks noChangeArrowheads="1"/>
          </p:cNvSpPr>
          <p:nvPr/>
        </p:nvSpPr>
        <p:spPr bwMode="auto">
          <a:xfrm>
            <a:off x="6215075" y="2476838"/>
            <a:ext cx="25894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Intended Outcomes</a:t>
            </a:r>
            <a:endParaRPr lang="en-ZA" sz="1200" b="1">
              <a:latin typeface="Arial" pitchFamily="34" charset="0"/>
              <a:ea typeface="Tahoma" pitchFamily="34" charset="0"/>
              <a:cs typeface="Arial" pitchFamily="34" charset="0"/>
            </a:endParaRPr>
          </a:p>
        </p:txBody>
      </p:sp>
      <p:sp>
        <p:nvSpPr>
          <p:cNvPr id="34" name="Rectangle 33"/>
          <p:cNvSpPr/>
          <p:nvPr/>
        </p:nvSpPr>
        <p:spPr>
          <a:xfrm>
            <a:off x="259892" y="1127890"/>
            <a:ext cx="8477250" cy="1295784"/>
          </a:xfrm>
          <a:prstGeom prst="rect">
            <a:avLst/>
          </a:prstGeom>
          <a:solidFill>
            <a:schemeClr val="accent2"/>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ZA" b="1" kern="0" dirty="0" smtClean="0">
                <a:solidFill>
                  <a:schemeClr val="bg1"/>
                </a:solidFill>
                <a:latin typeface="Arial" pitchFamily="34" charset="0"/>
                <a:ea typeface="Tahoma" pitchFamily="34" charset="0"/>
                <a:cs typeface="Arial" pitchFamily="34" charset="0"/>
              </a:rPr>
              <a:t>Industrialisation initiatives often require long-term planning and support and often exceed the funding capacity of Eskom's balance sheet. Industrialisation initiatives are identified within IPAP2, through strategic initiatives identified by the </a:t>
            </a:r>
            <a:r>
              <a:rPr lang="en-ZA" b="1" kern="0" dirty="0" err="1" smtClean="0">
                <a:solidFill>
                  <a:schemeClr val="bg1"/>
                </a:solidFill>
                <a:latin typeface="Arial" pitchFamily="34" charset="0"/>
                <a:ea typeface="Tahoma" pitchFamily="34" charset="0"/>
                <a:cs typeface="Arial" pitchFamily="34" charset="0"/>
              </a:rPr>
              <a:t>dti</a:t>
            </a:r>
            <a:r>
              <a:rPr lang="en-ZA" b="1" kern="0" dirty="0" smtClean="0">
                <a:solidFill>
                  <a:schemeClr val="bg1"/>
                </a:solidFill>
                <a:latin typeface="Arial" pitchFamily="34" charset="0"/>
                <a:ea typeface="Tahoma" pitchFamily="34" charset="0"/>
                <a:cs typeface="Arial" pitchFamily="34" charset="0"/>
              </a:rPr>
              <a:t>, or by Eskom itself as a strategic fleet. Collaboration between State owned enterprises and Government departments, with the support of local industry is required to ensure success through the consolidation of resources.</a:t>
            </a:r>
          </a:p>
        </p:txBody>
      </p:sp>
      <p:sp>
        <p:nvSpPr>
          <p:cNvPr id="35" name="Rectangle 8"/>
          <p:cNvSpPr>
            <a:spLocks noChangeArrowheads="1"/>
          </p:cNvSpPr>
          <p:nvPr/>
        </p:nvSpPr>
        <p:spPr bwMode="auto">
          <a:xfrm>
            <a:off x="200748" y="2476838"/>
            <a:ext cx="29934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Strategic Objectives</a:t>
            </a:r>
            <a:endParaRPr lang="en-ZA" sz="1200" b="1" dirty="0">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34183400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D32DDAE-560C-4431-BA12-A74775BC876E}" type="slidenum">
              <a:rPr lang="en-ZA" smtClean="0"/>
              <a:pPr>
                <a:defRPr/>
              </a:pPr>
              <a:t>24</a:t>
            </a:fld>
            <a:endParaRPr lang="en-ZA"/>
          </a:p>
        </p:txBody>
      </p:sp>
      <p:sp>
        <p:nvSpPr>
          <p:cNvPr id="6" name="Title 1"/>
          <p:cNvSpPr>
            <a:spLocks noGrp="1"/>
          </p:cNvSpPr>
          <p:nvPr>
            <p:ph type="title"/>
          </p:nvPr>
        </p:nvSpPr>
        <p:spPr>
          <a:xfrm>
            <a:off x="200025" y="170895"/>
            <a:ext cx="6985000" cy="627864"/>
          </a:xfrm>
        </p:spPr>
        <p:txBody>
          <a:bodyPr/>
          <a:lstStyle/>
          <a:p>
            <a:pPr marL="355600"/>
            <a:r>
              <a:rPr lang="en-ZA" dirty="0" smtClean="0"/>
              <a:t>Job Creation ensures the economic growth and development of South Africa</a:t>
            </a:r>
            <a:endParaRPr lang="en-ZA" dirty="0"/>
          </a:p>
        </p:txBody>
      </p:sp>
      <p:sp>
        <p:nvSpPr>
          <p:cNvPr id="7" name="Oval 8"/>
          <p:cNvSpPr>
            <a:spLocks noChangeArrowheads="1"/>
          </p:cNvSpPr>
          <p:nvPr>
            <p:custDataLst>
              <p:tags r:id="rId1"/>
            </p:custDataLst>
          </p:nvPr>
        </p:nvSpPr>
        <p:spPr bwMode="gray">
          <a:xfrm>
            <a:off x="147638" y="330046"/>
            <a:ext cx="295275" cy="309563"/>
          </a:xfrm>
          <a:prstGeom prst="ellipse">
            <a:avLst/>
          </a:prstGeom>
          <a:solidFill>
            <a:schemeClr val="folHlink"/>
          </a:solidFill>
          <a:ln w="9525" algn="ctr">
            <a:solidFill>
              <a:schemeClr val="accent2"/>
            </a:solidFill>
            <a:round/>
            <a:headEnd/>
            <a:tailEnd/>
          </a:ln>
          <a:effectLst/>
        </p:spPr>
        <p:txBody>
          <a:bodyPr wrap="none" lIns="91418" tIns="45709" rIns="91418" bIns="45709" anchor="ctr"/>
          <a:lstStyle/>
          <a:p>
            <a:pPr algn="ctr"/>
            <a:r>
              <a:rPr lang="en-ZA" sz="1900" b="1" smtClean="0">
                <a:solidFill>
                  <a:schemeClr val="bg1"/>
                </a:solidFill>
              </a:rPr>
              <a:t>4</a:t>
            </a:r>
            <a:endParaRPr lang="en-ZA" sz="1900" b="1" dirty="0">
              <a:solidFill>
                <a:schemeClr val="bg1"/>
              </a:solidFill>
              <a:cs typeface="Arial" charset="0"/>
            </a:endParaRPr>
          </a:p>
        </p:txBody>
      </p:sp>
      <p:sp>
        <p:nvSpPr>
          <p:cNvPr id="8" name="Line 10"/>
          <p:cNvSpPr>
            <a:spLocks noChangeShapeType="1"/>
          </p:cNvSpPr>
          <p:nvPr/>
        </p:nvSpPr>
        <p:spPr bwMode="auto">
          <a:xfrm>
            <a:off x="216025" y="2728166"/>
            <a:ext cx="5779186"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grpSp>
        <p:nvGrpSpPr>
          <p:cNvPr id="2" name="Group 17"/>
          <p:cNvGrpSpPr>
            <a:grpSpLocks/>
          </p:cNvGrpSpPr>
          <p:nvPr>
            <p:custDataLst>
              <p:tags r:id="rId2"/>
            </p:custDataLst>
          </p:nvPr>
        </p:nvGrpSpPr>
        <p:grpSpPr bwMode="auto">
          <a:xfrm>
            <a:off x="259892" y="2908010"/>
            <a:ext cx="1918158" cy="779463"/>
            <a:chOff x="2400" y="1968"/>
            <a:chExt cx="960" cy="960"/>
          </a:xfrm>
          <a:solidFill>
            <a:schemeClr val="accent2"/>
          </a:solidFill>
        </p:grpSpPr>
        <p:sp>
          <p:nvSpPr>
            <p:cNvPr id="10" name="Rectangle 18"/>
            <p:cNvSpPr>
              <a:spLocks noChangeArrowheads="1"/>
            </p:cNvSpPr>
            <p:nvPr>
              <p:custDataLst>
                <p:tags r:id="rId7"/>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11" name="Rectangle 19"/>
            <p:cNvSpPr>
              <a:spLocks noChangeArrowheads="1"/>
            </p:cNvSpPr>
            <p:nvPr>
              <p:custDataLst>
                <p:tags r:id="rId8"/>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lang="en-ZA" sz="1200" b="1" kern="0" noProof="0" dirty="0" smtClean="0">
                  <a:solidFill>
                    <a:schemeClr val="bg1"/>
                  </a:solidFill>
                  <a:latin typeface="Arial" pitchFamily="34" charset="0"/>
                  <a:ea typeface="Tahoma" pitchFamily="34" charset="0"/>
                  <a:cs typeface="Arial" pitchFamily="34" charset="0"/>
                </a:rPr>
                <a:t>Job Creation</a:t>
              </a:r>
              <a:r>
                <a:rPr lang="en-ZA" sz="1200" b="1" kern="0" noProof="0" smtClean="0">
                  <a:solidFill>
                    <a:schemeClr val="bg1"/>
                  </a:solidFill>
                  <a:latin typeface="Arial" pitchFamily="34" charset="0"/>
                  <a:ea typeface="Tahoma" pitchFamily="34" charset="0"/>
                  <a:cs typeface="Arial" pitchFamily="34" charset="0"/>
                </a:rPr>
                <a:t>	</a:t>
              </a:r>
              <a:r>
                <a:rPr kumimoji="0" lang="en-ZA" sz="1200" b="1" i="0" u="none" strike="noStrike" kern="0" cap="none" spc="0" normalizeH="0" baseline="0" noProof="0" smtClean="0">
                  <a:ln>
                    <a:noFill/>
                  </a:ln>
                  <a:solidFill>
                    <a:schemeClr val="bg1"/>
                  </a:solidFill>
                  <a:effectLst/>
                  <a:uLnTx/>
                  <a:uFillTx/>
                  <a:latin typeface="Arial" pitchFamily="34" charset="0"/>
                  <a:ea typeface="Tahoma" pitchFamily="34" charset="0"/>
                  <a:cs typeface="Arial" pitchFamily="34" charset="0"/>
                </a:rPr>
                <a:t> Objective:</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grpSp>
        <p:nvGrpSpPr>
          <p:cNvPr id="3" name="Group 22"/>
          <p:cNvGrpSpPr>
            <a:grpSpLocks/>
          </p:cNvGrpSpPr>
          <p:nvPr>
            <p:custDataLst>
              <p:tags r:id="rId3"/>
            </p:custDataLst>
          </p:nvPr>
        </p:nvGrpSpPr>
        <p:grpSpPr bwMode="auto">
          <a:xfrm>
            <a:off x="259892" y="3901711"/>
            <a:ext cx="1917700" cy="779462"/>
            <a:chOff x="2152" y="1968"/>
            <a:chExt cx="1208" cy="960"/>
          </a:xfrm>
          <a:solidFill>
            <a:schemeClr val="accent2"/>
          </a:solidFill>
        </p:grpSpPr>
        <p:sp>
          <p:nvSpPr>
            <p:cNvPr id="13" name="Rectangle 23"/>
            <p:cNvSpPr>
              <a:spLocks noChangeArrowheads="1"/>
            </p:cNvSpPr>
            <p:nvPr>
              <p:custDataLst>
                <p:tags r:id="rId5"/>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14" name="Rectangle 24"/>
            <p:cNvSpPr>
              <a:spLocks noChangeArrowheads="1"/>
            </p:cNvSpPr>
            <p:nvPr>
              <p:custDataLst>
                <p:tags r:id="rId6"/>
              </p:custDataLst>
            </p:nvPr>
          </p:nvSpPr>
          <p:spPr bwMode="auto">
            <a:xfrm>
              <a:off x="2152" y="1968"/>
              <a:ext cx="1208"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dirty="0" smtClean="0">
                  <a:ln>
                    <a:noFill/>
                  </a:ln>
                  <a:solidFill>
                    <a:schemeClr val="bg1"/>
                  </a:solidFill>
                  <a:effectLst/>
                  <a:uLnTx/>
                  <a:uFillTx/>
                  <a:latin typeface="Arial" pitchFamily="34" charset="0"/>
                  <a:ea typeface="Tahoma" pitchFamily="34" charset="0"/>
                  <a:cs typeface="Arial" pitchFamily="34" charset="0"/>
                </a:rPr>
                <a:t>Job</a:t>
              </a:r>
              <a:r>
                <a:rPr kumimoji="0" lang="en-ZA" sz="1200" b="1" i="0" u="none" strike="noStrike" kern="0" cap="none" spc="0" normalizeH="0" dirty="0" smtClean="0">
                  <a:ln>
                    <a:noFill/>
                  </a:ln>
                  <a:solidFill>
                    <a:schemeClr val="bg1"/>
                  </a:solidFill>
                  <a:effectLst/>
                  <a:uLnTx/>
                  <a:uFillTx/>
                  <a:latin typeface="Arial" pitchFamily="34" charset="0"/>
                  <a:ea typeface="Tahoma" pitchFamily="34" charset="0"/>
                  <a:cs typeface="Arial" pitchFamily="34" charset="0"/>
                </a:rPr>
                <a:t> </a:t>
              </a:r>
              <a:r>
                <a:rPr kumimoji="0" lang="en-ZA" sz="1200" b="1" i="0" u="none" strike="noStrike" kern="0" cap="none" spc="0" normalizeH="0" smtClean="0">
                  <a:ln>
                    <a:noFill/>
                  </a:ln>
                  <a:solidFill>
                    <a:schemeClr val="bg1"/>
                  </a:solidFill>
                  <a:effectLst/>
                  <a:uLnTx/>
                  <a:uFillTx/>
                  <a:latin typeface="Arial" pitchFamily="34" charset="0"/>
                  <a:ea typeface="Tahoma" pitchFamily="34" charset="0"/>
                  <a:cs typeface="Arial" pitchFamily="34" charset="0"/>
                </a:rPr>
                <a:t>Creation          </a:t>
              </a:r>
              <a:r>
                <a:rPr kumimoji="0" lang="en-ZA" sz="1200" b="1" i="0" u="none" strike="noStrike" kern="0" cap="none" spc="0" normalizeH="0" baseline="0" noProof="0" smtClean="0">
                  <a:ln>
                    <a:noFill/>
                  </a:ln>
                  <a:solidFill>
                    <a:schemeClr val="bg1"/>
                  </a:solidFill>
                  <a:effectLst/>
                  <a:uLnTx/>
                  <a:uFillTx/>
                  <a:latin typeface="Arial" pitchFamily="34" charset="0"/>
                  <a:ea typeface="Tahoma" pitchFamily="34" charset="0"/>
                  <a:cs typeface="Arial" pitchFamily="34" charset="0"/>
                </a:rPr>
                <a:t>Focus Areas:</a:t>
              </a:r>
              <a:endParaRPr kumimoji="0" lang="en-ZA" sz="1200" b="1" i="0" u="none" strike="noStrike" kern="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grpSp>
      <p:sp>
        <p:nvSpPr>
          <p:cNvPr id="15" name="Rectangle 28"/>
          <p:cNvSpPr>
            <a:spLocks noChangeArrowheads="1"/>
          </p:cNvSpPr>
          <p:nvPr>
            <p:custDataLst>
              <p:tags r:id="rId4"/>
            </p:custDataLst>
          </p:nvPr>
        </p:nvSpPr>
        <p:spPr bwMode="auto">
          <a:xfrm>
            <a:off x="6216928" y="2918641"/>
            <a:ext cx="2712790" cy="241002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numCol="1" anchor="t" anchorCtr="0"/>
          <a:lstStyle/>
          <a:p>
            <a:pPr marL="171450" indent="-171450" defTabSz="895350">
              <a:buSzPct val="120000"/>
              <a:buFont typeface="Arial" pitchFamily="34" charset="0"/>
              <a:buChar char="•"/>
              <a:defRPr/>
            </a:pPr>
            <a:r>
              <a:rPr lang="en-ZA" sz="1200" kern="0" dirty="0" smtClean="0">
                <a:solidFill>
                  <a:schemeClr val="tx1"/>
                </a:solidFill>
                <a:latin typeface="Arial" pitchFamily="34" charset="0"/>
                <a:ea typeface="Tahoma" pitchFamily="34" charset="0"/>
                <a:cs typeface="Arial" pitchFamily="34" charset="0"/>
              </a:rPr>
              <a:t>Ensure a large number of jobs are  created during the project implementation of new build programmes with further jobs created in manufacturing and support services across the Eskom procurement spend areas.</a:t>
            </a:r>
            <a:endParaRPr kumimoji="0" lang="en-ZA" sz="1200" b="0" i="0" u="none" strike="noStrike" kern="0" cap="none" spc="0" normalizeH="0" baseline="0" dirty="0">
              <a:ln>
                <a:noFill/>
              </a:ln>
              <a:solidFill>
                <a:schemeClr val="tx1"/>
              </a:solidFill>
              <a:effectLst/>
              <a:uLnTx/>
              <a:uFillTx/>
              <a:latin typeface="Arial" pitchFamily="34" charset="0"/>
              <a:ea typeface="Tahoma" pitchFamily="34" charset="0"/>
              <a:cs typeface="Arial" pitchFamily="34" charset="0"/>
            </a:endParaRPr>
          </a:p>
        </p:txBody>
      </p:sp>
      <p:sp>
        <p:nvSpPr>
          <p:cNvPr id="16" name="Rectangle 30"/>
          <p:cNvSpPr>
            <a:spLocks noChangeArrowheads="1"/>
          </p:cNvSpPr>
          <p:nvPr/>
        </p:nvSpPr>
        <p:spPr bwMode="auto">
          <a:xfrm>
            <a:off x="2343961" y="2918641"/>
            <a:ext cx="3651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4463" lvl="1" indent="-142875" defTabSz="895350">
              <a:buSzPct val="120000"/>
              <a:buFont typeface="Arial" pitchFamily="34" charset="0"/>
              <a:buChar char="•"/>
            </a:pPr>
            <a:r>
              <a:rPr lang="en-ZA" sz="1200" dirty="0" smtClean="0">
                <a:solidFill>
                  <a:schemeClr val="tx1"/>
                </a:solidFill>
                <a:latin typeface="Arial" pitchFamily="34" charset="0"/>
                <a:cs typeface="Arial" pitchFamily="34" charset="0"/>
              </a:rPr>
              <a:t>By using the procurement spend of Eskom, assist Government achieve the job creation targets outlined in the New Growth Path.</a:t>
            </a:r>
            <a:endParaRPr lang="en-ZA" sz="1200" b="0" dirty="0">
              <a:solidFill>
                <a:schemeClr val="tx1"/>
              </a:solidFill>
              <a:latin typeface="Arial" pitchFamily="34" charset="0"/>
              <a:ea typeface="-윤고딕130" pitchFamily="18" charset="-127"/>
              <a:cs typeface="Arial" pitchFamily="34" charset="0"/>
            </a:endParaRPr>
          </a:p>
        </p:txBody>
      </p:sp>
      <p:sp>
        <p:nvSpPr>
          <p:cNvPr id="17" name="Rectangle 31"/>
          <p:cNvSpPr>
            <a:spLocks noChangeArrowheads="1"/>
          </p:cNvSpPr>
          <p:nvPr/>
        </p:nvSpPr>
        <p:spPr bwMode="auto">
          <a:xfrm>
            <a:off x="2343961" y="3859179"/>
            <a:ext cx="3651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80975" lvl="0" indent="-180975">
              <a:buFont typeface="Arial" pitchFamily="34" charset="0"/>
              <a:buChar char="•"/>
            </a:pPr>
            <a:r>
              <a:rPr lang="en-ZA" sz="1200" dirty="0" smtClean="0">
                <a:solidFill>
                  <a:schemeClr val="tx1"/>
                </a:solidFill>
                <a:latin typeface="Arial" pitchFamily="34" charset="0"/>
                <a:cs typeface="Arial" pitchFamily="34" charset="0"/>
              </a:rPr>
              <a:t>Jobs during Project Planning and Development Phase.</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Jobs during Project Execution Phase.</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Jobs during the operation and maintenance phase.</a:t>
            </a:r>
          </a:p>
          <a:p>
            <a:pPr marL="180975" lvl="0" indent="-180975">
              <a:buFont typeface="Arial" pitchFamily="34" charset="0"/>
              <a:buChar char="•"/>
            </a:pPr>
            <a:r>
              <a:rPr lang="en-ZA" sz="1200" dirty="0" smtClean="0">
                <a:solidFill>
                  <a:schemeClr val="tx1"/>
                </a:solidFill>
                <a:latin typeface="Arial" pitchFamily="34" charset="0"/>
                <a:cs typeface="Arial" pitchFamily="34" charset="0"/>
              </a:rPr>
              <a:t>Local Community Jobs creation.</a:t>
            </a:r>
            <a:endParaRPr lang="en-ZA" sz="1200" dirty="0">
              <a:solidFill>
                <a:schemeClr val="tx1"/>
              </a:solidFill>
              <a:latin typeface="Arial" pitchFamily="34" charset="0"/>
              <a:cs typeface="Arial" pitchFamily="34" charset="0"/>
            </a:endParaRPr>
          </a:p>
        </p:txBody>
      </p:sp>
      <p:sp>
        <p:nvSpPr>
          <p:cNvPr id="18" name="Line 10"/>
          <p:cNvSpPr>
            <a:spLocks noChangeShapeType="1"/>
          </p:cNvSpPr>
          <p:nvPr/>
        </p:nvSpPr>
        <p:spPr bwMode="auto">
          <a:xfrm>
            <a:off x="6215075" y="2728166"/>
            <a:ext cx="2589481"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19" name="Rectangle 8"/>
          <p:cNvSpPr>
            <a:spLocks noChangeArrowheads="1"/>
          </p:cNvSpPr>
          <p:nvPr/>
        </p:nvSpPr>
        <p:spPr bwMode="auto">
          <a:xfrm>
            <a:off x="6215075" y="2476838"/>
            <a:ext cx="25894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Intended Outcomes</a:t>
            </a:r>
            <a:endParaRPr lang="en-ZA" sz="1200" b="1">
              <a:latin typeface="Arial" pitchFamily="34" charset="0"/>
              <a:ea typeface="Tahoma" pitchFamily="34" charset="0"/>
              <a:cs typeface="Arial" pitchFamily="34" charset="0"/>
            </a:endParaRPr>
          </a:p>
        </p:txBody>
      </p:sp>
      <p:sp>
        <p:nvSpPr>
          <p:cNvPr id="20" name="Rectangle 19"/>
          <p:cNvSpPr/>
          <p:nvPr/>
        </p:nvSpPr>
        <p:spPr>
          <a:xfrm>
            <a:off x="259892" y="1127890"/>
            <a:ext cx="8477250" cy="1295784"/>
          </a:xfrm>
          <a:prstGeom prst="rect">
            <a:avLst/>
          </a:prstGeom>
          <a:solidFill>
            <a:schemeClr val="accent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ZA" b="1" kern="0" dirty="0" smtClean="0">
                <a:solidFill>
                  <a:schemeClr val="bg1"/>
                </a:solidFill>
                <a:latin typeface="Arial" pitchFamily="34" charset="0"/>
                <a:ea typeface="Tahoma" pitchFamily="34" charset="0"/>
                <a:cs typeface="Arial" pitchFamily="34" charset="0"/>
              </a:rPr>
              <a:t>Job Creation focuses on the creation of  direct and indirect new jobs as a result of Eskom procurement spend. Through its new build capital and procurement spend, complemented by its focus Industrialisation, Localisation and Supplier Development objectives, Eskom will be able meet the required growth aspiration to achieve the required development of employment opportunities.</a:t>
            </a:r>
            <a:endParaRPr kumimoji="0" lang="en-ZA" b="1" i="0" u="none" strike="noStrike" kern="0" cap="none" spc="0" normalizeH="0" baseline="0" dirty="0" smtClean="0">
              <a:ln>
                <a:noFill/>
              </a:ln>
              <a:solidFill>
                <a:schemeClr val="bg1"/>
              </a:solidFill>
              <a:effectLst/>
              <a:uLnTx/>
              <a:uFillTx/>
              <a:latin typeface="Arial" pitchFamily="34" charset="0"/>
              <a:ea typeface="Tahoma" pitchFamily="34" charset="0"/>
              <a:cs typeface="Arial" pitchFamily="34" charset="0"/>
            </a:endParaRPr>
          </a:p>
        </p:txBody>
      </p:sp>
      <p:sp>
        <p:nvSpPr>
          <p:cNvPr id="21" name="Rectangle 8"/>
          <p:cNvSpPr>
            <a:spLocks noChangeArrowheads="1"/>
          </p:cNvSpPr>
          <p:nvPr/>
        </p:nvSpPr>
        <p:spPr bwMode="auto">
          <a:xfrm>
            <a:off x="200748" y="2476838"/>
            <a:ext cx="29934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Arial" pitchFamily="34" charset="0"/>
                <a:ea typeface="Tahoma" pitchFamily="34" charset="0"/>
                <a:cs typeface="Arial" pitchFamily="34" charset="0"/>
              </a:rPr>
              <a:t>Strategic Objectives</a:t>
            </a:r>
            <a:endParaRPr lang="en-ZA" sz="1200" b="1" dirty="0">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309170414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160947" y="6705600"/>
            <a:ext cx="1651000" cy="152400"/>
          </a:xfrm>
        </p:spPr>
        <p:txBody>
          <a:bodyPr/>
          <a:lstStyle/>
          <a:p>
            <a:pPr>
              <a:defRPr/>
            </a:pPr>
            <a:fld id="{6D32DDAE-560C-4431-BA12-A74775BC876E}" type="slidenum">
              <a:rPr lang="en-ZA" smtClean="0"/>
              <a:pPr>
                <a:defRPr/>
              </a:pPr>
              <a:t>25</a:t>
            </a:fld>
            <a:endParaRPr lang="en-ZA"/>
          </a:p>
        </p:txBody>
      </p:sp>
      <p:sp>
        <p:nvSpPr>
          <p:cNvPr id="6" name="Title 1"/>
          <p:cNvSpPr>
            <a:spLocks noGrp="1"/>
          </p:cNvSpPr>
          <p:nvPr>
            <p:ph type="title"/>
          </p:nvPr>
        </p:nvSpPr>
        <p:spPr>
          <a:xfrm>
            <a:off x="200025" y="170895"/>
            <a:ext cx="6985000" cy="627864"/>
          </a:xfrm>
        </p:spPr>
        <p:txBody>
          <a:bodyPr/>
          <a:lstStyle/>
          <a:p>
            <a:pPr marL="355600"/>
            <a:r>
              <a:rPr lang="en-ZA" dirty="0" smtClean="0"/>
              <a:t>Supplier Development creates a sustainable and competitive local supplier industry</a:t>
            </a:r>
            <a:endParaRPr lang="en-ZA" dirty="0"/>
          </a:p>
        </p:txBody>
      </p:sp>
      <p:sp>
        <p:nvSpPr>
          <p:cNvPr id="7" name="Oval 8"/>
          <p:cNvSpPr>
            <a:spLocks noChangeArrowheads="1"/>
          </p:cNvSpPr>
          <p:nvPr>
            <p:custDataLst>
              <p:tags r:id="rId1"/>
            </p:custDataLst>
          </p:nvPr>
        </p:nvSpPr>
        <p:spPr bwMode="gray">
          <a:xfrm>
            <a:off x="147638" y="330046"/>
            <a:ext cx="295275" cy="309563"/>
          </a:xfrm>
          <a:prstGeom prst="ellipse">
            <a:avLst/>
          </a:prstGeom>
          <a:solidFill>
            <a:schemeClr val="folHlink"/>
          </a:solidFill>
          <a:ln w="9525" algn="ctr">
            <a:solidFill>
              <a:schemeClr val="accent2"/>
            </a:solidFill>
            <a:round/>
            <a:headEnd/>
            <a:tailEnd/>
          </a:ln>
          <a:effectLst/>
        </p:spPr>
        <p:txBody>
          <a:bodyPr wrap="none" lIns="91418" tIns="45709" rIns="91418" bIns="45709" anchor="ctr"/>
          <a:lstStyle/>
          <a:p>
            <a:pPr algn="ctr"/>
            <a:r>
              <a:rPr lang="en-ZA" sz="1900" b="1" smtClean="0">
                <a:solidFill>
                  <a:schemeClr val="bg1"/>
                </a:solidFill>
              </a:rPr>
              <a:t>5</a:t>
            </a:r>
            <a:endParaRPr lang="en-ZA" sz="1900" b="1" dirty="0">
              <a:solidFill>
                <a:schemeClr val="bg1"/>
              </a:solidFill>
              <a:cs typeface="Arial" charset="0"/>
            </a:endParaRPr>
          </a:p>
        </p:txBody>
      </p:sp>
      <p:sp>
        <p:nvSpPr>
          <p:cNvPr id="22" name="Line 10"/>
          <p:cNvSpPr>
            <a:spLocks noChangeShapeType="1"/>
          </p:cNvSpPr>
          <p:nvPr/>
        </p:nvSpPr>
        <p:spPr bwMode="auto">
          <a:xfrm>
            <a:off x="216025" y="2728166"/>
            <a:ext cx="5779186"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mj-lt"/>
              <a:cs typeface="Arial" pitchFamily="34" charset="0"/>
            </a:endParaRPr>
          </a:p>
        </p:txBody>
      </p:sp>
      <p:grpSp>
        <p:nvGrpSpPr>
          <p:cNvPr id="2" name="Group 17"/>
          <p:cNvGrpSpPr>
            <a:grpSpLocks/>
          </p:cNvGrpSpPr>
          <p:nvPr>
            <p:custDataLst>
              <p:tags r:id="rId2"/>
            </p:custDataLst>
          </p:nvPr>
        </p:nvGrpSpPr>
        <p:grpSpPr bwMode="auto">
          <a:xfrm>
            <a:off x="259892" y="2908010"/>
            <a:ext cx="1918158" cy="779463"/>
            <a:chOff x="2400" y="1968"/>
            <a:chExt cx="960" cy="960"/>
          </a:xfrm>
          <a:solidFill>
            <a:schemeClr val="accent2"/>
          </a:solidFill>
        </p:grpSpPr>
        <p:sp>
          <p:nvSpPr>
            <p:cNvPr id="24" name="Rectangle 18"/>
            <p:cNvSpPr>
              <a:spLocks noChangeArrowheads="1"/>
            </p:cNvSpPr>
            <p:nvPr>
              <p:custDataLst>
                <p:tags r:id="rId7"/>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mj-lt"/>
                <a:cs typeface="Arial" pitchFamily="34" charset="0"/>
              </a:endParaRPr>
            </a:p>
          </p:txBody>
        </p:sp>
        <p:sp>
          <p:nvSpPr>
            <p:cNvPr id="25" name="Rectangle 19"/>
            <p:cNvSpPr>
              <a:spLocks noChangeArrowheads="1"/>
            </p:cNvSpPr>
            <p:nvPr>
              <p:custDataLst>
                <p:tags r:id="rId8"/>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dirty="0" smtClean="0">
                  <a:ln>
                    <a:noFill/>
                  </a:ln>
                  <a:solidFill>
                    <a:schemeClr val="bg1"/>
                  </a:solidFill>
                  <a:effectLst/>
                  <a:uLnTx/>
                  <a:uFillTx/>
                  <a:latin typeface="+mj-lt"/>
                  <a:ea typeface="Tahoma" pitchFamily="34" charset="0"/>
                  <a:cs typeface="Arial" pitchFamily="34" charset="0"/>
                </a:rPr>
                <a:t>Supplier Development </a:t>
              </a:r>
              <a:r>
                <a:rPr kumimoji="0" lang="en-ZA" sz="1200" b="1" i="0" u="none" strike="noStrike" kern="0" cap="none" spc="0" normalizeH="0" baseline="0" noProof="0" dirty="0" smtClean="0">
                  <a:ln>
                    <a:noFill/>
                  </a:ln>
                  <a:solidFill>
                    <a:schemeClr val="bg1"/>
                  </a:solidFill>
                  <a:effectLst/>
                  <a:uLnTx/>
                  <a:uFillTx/>
                  <a:latin typeface="+mj-lt"/>
                  <a:ea typeface="Tahoma" pitchFamily="34" charset="0"/>
                  <a:cs typeface="Arial" pitchFamily="34" charset="0"/>
                </a:rPr>
                <a:t>Objective:</a:t>
              </a:r>
              <a:endParaRPr kumimoji="0" lang="en-ZA" sz="1200" b="1" i="0" u="none" strike="noStrike" kern="0" cap="none" spc="0" normalizeH="0" baseline="0" noProof="0" dirty="0">
                <a:ln>
                  <a:noFill/>
                </a:ln>
                <a:solidFill>
                  <a:schemeClr val="bg1"/>
                </a:solidFill>
                <a:effectLst/>
                <a:uLnTx/>
                <a:uFillTx/>
                <a:latin typeface="+mj-lt"/>
                <a:ea typeface="Tahoma" pitchFamily="34" charset="0"/>
                <a:cs typeface="Arial" pitchFamily="34" charset="0"/>
              </a:endParaRPr>
            </a:p>
          </p:txBody>
        </p:sp>
      </p:grpSp>
      <p:grpSp>
        <p:nvGrpSpPr>
          <p:cNvPr id="3" name="Group 22"/>
          <p:cNvGrpSpPr>
            <a:grpSpLocks/>
          </p:cNvGrpSpPr>
          <p:nvPr>
            <p:custDataLst>
              <p:tags r:id="rId3"/>
            </p:custDataLst>
          </p:nvPr>
        </p:nvGrpSpPr>
        <p:grpSpPr bwMode="auto">
          <a:xfrm>
            <a:off x="259892" y="3901711"/>
            <a:ext cx="1917700" cy="779462"/>
            <a:chOff x="2152" y="1968"/>
            <a:chExt cx="1208" cy="960"/>
          </a:xfrm>
          <a:solidFill>
            <a:schemeClr val="accent2"/>
          </a:solidFill>
        </p:grpSpPr>
        <p:sp>
          <p:nvSpPr>
            <p:cNvPr id="27" name="Rectangle 23"/>
            <p:cNvSpPr>
              <a:spLocks noChangeArrowheads="1"/>
            </p:cNvSpPr>
            <p:nvPr>
              <p:custDataLst>
                <p:tags r:id="rId5"/>
              </p:custDataLst>
            </p:nvPr>
          </p:nvSpPr>
          <p:spPr bwMode="auto">
            <a:xfrm>
              <a:off x="2400" y="1968"/>
              <a:ext cx="960"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chemeClr val="bg1"/>
                </a:solidFill>
                <a:effectLst/>
                <a:uLnTx/>
                <a:uFillTx/>
                <a:latin typeface="+mj-lt"/>
                <a:cs typeface="Arial" pitchFamily="34" charset="0"/>
              </a:endParaRPr>
            </a:p>
          </p:txBody>
        </p:sp>
        <p:sp>
          <p:nvSpPr>
            <p:cNvPr id="28" name="Rectangle 24"/>
            <p:cNvSpPr>
              <a:spLocks noChangeArrowheads="1"/>
            </p:cNvSpPr>
            <p:nvPr>
              <p:custDataLst>
                <p:tags r:id="rId6"/>
              </p:custDataLst>
            </p:nvPr>
          </p:nvSpPr>
          <p:spPr bwMode="auto">
            <a:xfrm>
              <a:off x="2152" y="1968"/>
              <a:ext cx="1208" cy="96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anchor="ct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ZA" sz="1200" b="1" i="0" u="none" strike="noStrike" kern="0" cap="none" spc="0" normalizeH="0" baseline="0" dirty="0" smtClean="0">
                  <a:ln>
                    <a:noFill/>
                  </a:ln>
                  <a:solidFill>
                    <a:schemeClr val="bg1"/>
                  </a:solidFill>
                  <a:effectLst/>
                  <a:uLnTx/>
                  <a:uFillTx/>
                  <a:latin typeface="+mj-lt"/>
                  <a:ea typeface="Tahoma" pitchFamily="34" charset="0"/>
                  <a:cs typeface="Arial" pitchFamily="34" charset="0"/>
                </a:rPr>
                <a:t>Supplier Development </a:t>
              </a:r>
              <a:r>
                <a:rPr kumimoji="0" lang="en-ZA" sz="1200" b="1" i="0" u="none" strike="noStrike" kern="0" cap="none" spc="0" normalizeH="0" baseline="0" noProof="0" dirty="0" smtClean="0">
                  <a:ln>
                    <a:noFill/>
                  </a:ln>
                  <a:solidFill>
                    <a:schemeClr val="bg1"/>
                  </a:solidFill>
                  <a:effectLst/>
                  <a:uLnTx/>
                  <a:uFillTx/>
                  <a:latin typeface="+mj-lt"/>
                  <a:ea typeface="Tahoma" pitchFamily="34" charset="0"/>
                  <a:cs typeface="Arial" pitchFamily="34" charset="0"/>
                </a:rPr>
                <a:t>Focus Areas:</a:t>
              </a:r>
              <a:endParaRPr kumimoji="0" lang="en-ZA" sz="1200" b="1" i="0" u="none" strike="noStrike" kern="0" cap="none" spc="0" normalizeH="0" baseline="0" noProof="0" dirty="0">
                <a:ln>
                  <a:noFill/>
                </a:ln>
                <a:solidFill>
                  <a:schemeClr val="bg1"/>
                </a:solidFill>
                <a:effectLst/>
                <a:uLnTx/>
                <a:uFillTx/>
                <a:latin typeface="+mj-lt"/>
                <a:ea typeface="Tahoma" pitchFamily="34" charset="0"/>
                <a:cs typeface="Arial" pitchFamily="34" charset="0"/>
              </a:endParaRPr>
            </a:p>
          </p:txBody>
        </p:sp>
      </p:grpSp>
      <p:sp>
        <p:nvSpPr>
          <p:cNvPr id="29" name="Rectangle 28"/>
          <p:cNvSpPr>
            <a:spLocks noChangeArrowheads="1"/>
          </p:cNvSpPr>
          <p:nvPr>
            <p:custDataLst>
              <p:tags r:id="rId4"/>
            </p:custDataLst>
          </p:nvPr>
        </p:nvSpPr>
        <p:spPr bwMode="auto">
          <a:xfrm>
            <a:off x="6216928" y="2918641"/>
            <a:ext cx="2712790" cy="2969582"/>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0" rIns="63500" bIns="0" numCol="1" anchor="t" anchorCtr="0"/>
          <a:lstStyle/>
          <a:p>
            <a:pPr marL="171450" indent="-171450" defTabSz="895350">
              <a:buSzPct val="120000"/>
              <a:buFont typeface="Arial" pitchFamily="34" charset="0"/>
              <a:buChar char="•"/>
              <a:defRPr/>
            </a:pPr>
            <a:r>
              <a:rPr lang="en-ZA" sz="1200" kern="0" smtClean="0">
                <a:solidFill>
                  <a:schemeClr val="tx1"/>
                </a:solidFill>
                <a:latin typeface="+mj-lt"/>
                <a:ea typeface="Tahoma" pitchFamily="34" charset="0"/>
                <a:cs typeface="Arial" pitchFamily="34" charset="0"/>
              </a:rPr>
              <a:t>Ensure local suppliers improve their performance, enhance their existing production and skills capabilities.</a:t>
            </a:r>
          </a:p>
          <a:p>
            <a:pPr marL="171450" indent="-171450" defTabSz="895350">
              <a:buSzPct val="120000"/>
              <a:buFont typeface="Arial" pitchFamily="34" charset="0"/>
              <a:buChar char="•"/>
              <a:defRPr/>
            </a:pPr>
            <a:r>
              <a:rPr lang="en-ZA" sz="1200" kern="0" smtClean="0">
                <a:solidFill>
                  <a:schemeClr val="tx1"/>
                </a:solidFill>
                <a:latin typeface="+mj-lt"/>
                <a:ea typeface="Tahoma" pitchFamily="34" charset="0"/>
                <a:cs typeface="Arial" pitchFamily="34" charset="0"/>
              </a:rPr>
              <a:t>Provide a platform through which local suppliers can test their local innovations for export promotion.</a:t>
            </a:r>
          </a:p>
          <a:p>
            <a:pPr marL="171450" indent="-171450" defTabSz="895350">
              <a:buSzPct val="120000"/>
              <a:buFont typeface="Arial" pitchFamily="34" charset="0"/>
              <a:buChar char="•"/>
              <a:defRPr/>
            </a:pPr>
            <a:r>
              <a:rPr lang="en-ZA" sz="1200" kern="0" smtClean="0">
                <a:solidFill>
                  <a:schemeClr val="tx1"/>
                </a:solidFill>
                <a:latin typeface="+mj-lt"/>
                <a:ea typeface="Tahoma" pitchFamily="34" charset="0"/>
                <a:cs typeface="Arial" pitchFamily="34" charset="0"/>
              </a:rPr>
              <a:t>Ensure self-sustainability across industries independent of Eskom.</a:t>
            </a:r>
          </a:p>
          <a:p>
            <a:pPr marL="171450" indent="-171450" defTabSz="895350">
              <a:buSzPct val="120000"/>
              <a:buFont typeface="Arial" pitchFamily="34" charset="0"/>
              <a:buChar char="•"/>
              <a:defRPr/>
            </a:pPr>
            <a:r>
              <a:rPr lang="en-ZA" sz="1200" kern="0" smtClean="0">
                <a:solidFill>
                  <a:schemeClr val="tx1"/>
                </a:solidFill>
                <a:latin typeface="+mj-lt"/>
                <a:ea typeface="Tahoma" pitchFamily="34" charset="0"/>
                <a:cs typeface="Arial" pitchFamily="34" charset="0"/>
              </a:rPr>
              <a:t>Development of a local industry supporting preferential procurement outcomes through the development of skills, job creation and rural development.</a:t>
            </a:r>
            <a:endParaRPr kumimoji="0" lang="en-ZA" sz="1200" b="0" i="0" u="none" strike="noStrike" kern="0" cap="none" spc="0" normalizeH="0" baseline="0" noProof="0" dirty="0">
              <a:ln>
                <a:noFill/>
              </a:ln>
              <a:solidFill>
                <a:schemeClr val="tx1"/>
              </a:solidFill>
              <a:effectLst/>
              <a:uLnTx/>
              <a:uFillTx/>
              <a:latin typeface="+mj-lt"/>
              <a:ea typeface="Tahoma" pitchFamily="34" charset="0"/>
              <a:cs typeface="Arial" pitchFamily="34" charset="0"/>
            </a:endParaRPr>
          </a:p>
        </p:txBody>
      </p:sp>
      <p:sp>
        <p:nvSpPr>
          <p:cNvPr id="30" name="Rectangle 30"/>
          <p:cNvSpPr>
            <a:spLocks noChangeArrowheads="1"/>
          </p:cNvSpPr>
          <p:nvPr/>
        </p:nvSpPr>
        <p:spPr bwMode="auto">
          <a:xfrm>
            <a:off x="2343961" y="2918641"/>
            <a:ext cx="3651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4463" lvl="1" indent="-142875" defTabSz="895350">
              <a:buSzPct val="120000"/>
              <a:buFont typeface="Arial" pitchFamily="34" charset="0"/>
              <a:buChar char="•"/>
            </a:pPr>
            <a:r>
              <a:rPr lang="en-ZA" sz="1200" dirty="0" smtClean="0">
                <a:solidFill>
                  <a:schemeClr val="tx1"/>
                </a:solidFill>
                <a:latin typeface="+mj-lt"/>
                <a:cs typeface="Arial" pitchFamily="34" charset="0"/>
              </a:rPr>
              <a:t>Provide a platform for SA-based suppliers to develop into national and international suppliers, including a platform for emerging suppliers to develop the ability to do business with Eskom.</a:t>
            </a:r>
            <a:endParaRPr lang="en-ZA" sz="1200" b="0" dirty="0">
              <a:solidFill>
                <a:schemeClr val="tx1"/>
              </a:solidFill>
              <a:latin typeface="+mj-lt"/>
              <a:ea typeface="-윤고딕130" pitchFamily="18" charset="-127"/>
              <a:cs typeface="Arial" pitchFamily="34" charset="0"/>
            </a:endParaRPr>
          </a:p>
        </p:txBody>
      </p:sp>
      <p:sp>
        <p:nvSpPr>
          <p:cNvPr id="31" name="Rectangle 31"/>
          <p:cNvSpPr>
            <a:spLocks noChangeArrowheads="1"/>
          </p:cNvSpPr>
          <p:nvPr/>
        </p:nvSpPr>
        <p:spPr bwMode="auto">
          <a:xfrm>
            <a:off x="2343961" y="3859179"/>
            <a:ext cx="36512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80975" lvl="0" indent="-180975">
              <a:buFont typeface="Arial" pitchFamily="34" charset="0"/>
              <a:buChar char="•"/>
            </a:pPr>
            <a:r>
              <a:rPr lang="en-ZA" sz="1200" dirty="0" smtClean="0">
                <a:solidFill>
                  <a:schemeClr val="tx1"/>
                </a:solidFill>
                <a:latin typeface="+mj-lt"/>
                <a:cs typeface="Arial" pitchFamily="34" charset="0"/>
              </a:rPr>
              <a:t>Encourage the development of local suppliers.</a:t>
            </a:r>
          </a:p>
          <a:p>
            <a:pPr marL="180975" lvl="0" indent="-180975">
              <a:buFont typeface="Arial" pitchFamily="34" charset="0"/>
              <a:buChar char="•"/>
            </a:pPr>
            <a:r>
              <a:rPr lang="en-ZA" sz="1200" dirty="0" smtClean="0">
                <a:solidFill>
                  <a:schemeClr val="tx1"/>
                </a:solidFill>
                <a:latin typeface="+mj-lt"/>
                <a:cs typeface="Arial" pitchFamily="34" charset="0"/>
              </a:rPr>
              <a:t>Investment in technology or skills that enhance existing local industry capability.</a:t>
            </a:r>
          </a:p>
          <a:p>
            <a:pPr marL="180975" lvl="0" indent="-180975">
              <a:buFont typeface="Arial" pitchFamily="34" charset="0"/>
              <a:buChar char="•"/>
            </a:pPr>
            <a:r>
              <a:rPr lang="en-ZA" sz="1200" dirty="0" smtClean="0">
                <a:solidFill>
                  <a:schemeClr val="tx1"/>
                </a:solidFill>
                <a:latin typeface="+mj-lt"/>
                <a:cs typeface="Arial" pitchFamily="34" charset="0"/>
              </a:rPr>
              <a:t>Benefit previously disadvantaged individuals. </a:t>
            </a:r>
          </a:p>
          <a:p>
            <a:pPr marL="180975" lvl="0" indent="-180975">
              <a:buFont typeface="Arial" pitchFamily="34" charset="0"/>
              <a:buChar char="•"/>
            </a:pPr>
            <a:r>
              <a:rPr lang="en-ZA" sz="1200" dirty="0" smtClean="0">
                <a:solidFill>
                  <a:schemeClr val="tx1"/>
                </a:solidFill>
                <a:latin typeface="+mj-lt"/>
                <a:cs typeface="Arial" pitchFamily="34" charset="0"/>
              </a:rPr>
              <a:t>Creating and enhancing suppliers within the local industry furthering Government's objectives of empowerment, transformation and regional development.</a:t>
            </a:r>
            <a:endParaRPr lang="en-ZA" sz="1200" dirty="0">
              <a:solidFill>
                <a:schemeClr val="tx1"/>
              </a:solidFill>
              <a:latin typeface="+mj-lt"/>
              <a:cs typeface="Arial" pitchFamily="34" charset="0"/>
            </a:endParaRPr>
          </a:p>
        </p:txBody>
      </p:sp>
      <p:sp>
        <p:nvSpPr>
          <p:cNvPr id="32" name="Line 10"/>
          <p:cNvSpPr>
            <a:spLocks noChangeShapeType="1"/>
          </p:cNvSpPr>
          <p:nvPr/>
        </p:nvSpPr>
        <p:spPr bwMode="auto">
          <a:xfrm>
            <a:off x="6215075" y="2728166"/>
            <a:ext cx="2589481" cy="0"/>
          </a:xfrm>
          <a:prstGeom prst="line">
            <a:avLst/>
          </a:prstGeom>
          <a:noFill/>
          <a:ln w="19050">
            <a:solidFill>
              <a:sysClr val="windowText" lastClr="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ysClr val="windowText" lastClr="000000"/>
              </a:solidFill>
              <a:effectLst/>
              <a:uLnTx/>
              <a:uFillTx/>
              <a:latin typeface="+mj-lt"/>
              <a:cs typeface="Arial" pitchFamily="34" charset="0"/>
            </a:endParaRPr>
          </a:p>
        </p:txBody>
      </p:sp>
      <p:sp>
        <p:nvSpPr>
          <p:cNvPr id="33" name="Rectangle 8"/>
          <p:cNvSpPr>
            <a:spLocks noChangeArrowheads="1"/>
          </p:cNvSpPr>
          <p:nvPr/>
        </p:nvSpPr>
        <p:spPr bwMode="auto">
          <a:xfrm>
            <a:off x="6215075" y="2476838"/>
            <a:ext cx="25894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mj-lt"/>
                <a:ea typeface="Tahoma" pitchFamily="34" charset="0"/>
                <a:cs typeface="Arial" pitchFamily="34" charset="0"/>
              </a:rPr>
              <a:t>Intended Outcomes</a:t>
            </a:r>
            <a:endParaRPr lang="en-ZA" sz="1200" b="1">
              <a:latin typeface="+mj-lt"/>
              <a:ea typeface="Tahoma" pitchFamily="34" charset="0"/>
              <a:cs typeface="Arial" pitchFamily="34" charset="0"/>
            </a:endParaRPr>
          </a:p>
        </p:txBody>
      </p:sp>
      <p:sp>
        <p:nvSpPr>
          <p:cNvPr id="34" name="Rectangle 33"/>
          <p:cNvSpPr/>
          <p:nvPr/>
        </p:nvSpPr>
        <p:spPr>
          <a:xfrm>
            <a:off x="259892" y="978602"/>
            <a:ext cx="8477250" cy="1498236"/>
          </a:xfrm>
          <a:prstGeom prst="rect">
            <a:avLst/>
          </a:prstGeom>
          <a:solidFill>
            <a:schemeClr val="accent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ZA" b="1" kern="0" dirty="0" smtClean="0">
                <a:solidFill>
                  <a:schemeClr val="bg1"/>
                </a:solidFill>
                <a:latin typeface="+mj-lt"/>
                <a:ea typeface="Tahoma" pitchFamily="34" charset="0"/>
                <a:cs typeface="Arial" pitchFamily="34" charset="0"/>
              </a:rPr>
              <a:t>Eskom views Supplier Development as providing a platform for SA-based suppliers to develop into national and international suppliers. Eskom realises the potential of emerging market suppliers to provide to the success of the local industry. </a:t>
            </a:r>
          </a:p>
          <a:p>
            <a:pPr marL="0" marR="0" lvl="0" indent="0" defTabSz="914400" eaLnBrk="1" fontAlgn="auto" latinLnBrk="0" hangingPunct="1">
              <a:lnSpc>
                <a:spcPct val="100000"/>
              </a:lnSpc>
              <a:spcBef>
                <a:spcPts val="0"/>
              </a:spcBef>
              <a:spcAft>
                <a:spcPts val="0"/>
              </a:spcAft>
              <a:buClrTx/>
              <a:buSzTx/>
              <a:buFontTx/>
              <a:buNone/>
              <a:tabLst/>
              <a:defRPr/>
            </a:pPr>
            <a:r>
              <a:rPr lang="en-ZA" b="1" kern="0" dirty="0" smtClean="0">
                <a:solidFill>
                  <a:schemeClr val="bg1"/>
                </a:solidFill>
                <a:latin typeface="+mj-lt"/>
                <a:ea typeface="Tahoma" pitchFamily="34" charset="0"/>
                <a:cs typeface="Arial" pitchFamily="34" charset="0"/>
              </a:rPr>
              <a:t>EME development will assist local suppliers to improve their skills by placing an increased emphasis on providing small businesses with opportunities and preferential trading terms, with increased focus on black woman owned enterprises, impact on youth, people with disabilities and region specific initiatives resulting in quality job creation.</a:t>
            </a:r>
            <a:endParaRPr kumimoji="0" lang="en-ZA" b="1" i="0" u="none" strike="noStrike" kern="0" cap="none" spc="0" normalizeH="0" baseline="0" dirty="0" smtClean="0">
              <a:ln>
                <a:noFill/>
              </a:ln>
              <a:solidFill>
                <a:schemeClr val="bg1"/>
              </a:solidFill>
              <a:effectLst/>
              <a:uLnTx/>
              <a:uFillTx/>
              <a:latin typeface="+mj-lt"/>
              <a:ea typeface="Tahoma" pitchFamily="34" charset="0"/>
              <a:cs typeface="Arial" pitchFamily="34" charset="0"/>
            </a:endParaRPr>
          </a:p>
        </p:txBody>
      </p:sp>
      <p:sp>
        <p:nvSpPr>
          <p:cNvPr id="35" name="Rectangle 8"/>
          <p:cNvSpPr>
            <a:spLocks noChangeArrowheads="1"/>
          </p:cNvSpPr>
          <p:nvPr/>
        </p:nvSpPr>
        <p:spPr bwMode="auto">
          <a:xfrm>
            <a:off x="200748" y="2476838"/>
            <a:ext cx="29934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5350">
              <a:buSzPct val="120000"/>
            </a:pPr>
            <a:r>
              <a:rPr lang="en-ZA" sz="1200" b="1" smtClean="0">
                <a:latin typeface="+mj-lt"/>
                <a:ea typeface="Tahoma" pitchFamily="34" charset="0"/>
                <a:cs typeface="Arial" pitchFamily="34" charset="0"/>
              </a:rPr>
              <a:t>Strategic Objectives</a:t>
            </a:r>
            <a:endParaRPr lang="en-ZA" sz="1200" b="1" dirty="0">
              <a:latin typeface="+mj-lt"/>
              <a:ea typeface="Tahoma" pitchFamily="34" charset="0"/>
              <a:cs typeface="Arial" pitchFamily="34" charset="0"/>
            </a:endParaRPr>
          </a:p>
        </p:txBody>
      </p:sp>
    </p:spTree>
    <p:extLst>
      <p:ext uri="{BB962C8B-B14F-4D97-AF65-F5344CB8AC3E}">
        <p14:creationId xmlns:p14="http://schemas.microsoft.com/office/powerpoint/2010/main" val="400977310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3290"/>
            <a:ext cx="6985000" cy="941796"/>
          </a:xfrm>
        </p:spPr>
        <p:txBody>
          <a:bodyPr/>
          <a:lstStyle/>
          <a:p>
            <a:pPr marL="355600"/>
            <a:r>
              <a:rPr lang="en-ZA" dirty="0" smtClean="0"/>
              <a:t>While a predominate focus and support will guide overall strategy development, multiple objectives could be pursued</a:t>
            </a:r>
            <a:endParaRPr lang="en-ZA" dirty="0"/>
          </a:p>
        </p:txBody>
      </p:sp>
      <p:sp>
        <p:nvSpPr>
          <p:cNvPr id="4" name="Slide Number Placeholder 3"/>
          <p:cNvSpPr>
            <a:spLocks noGrp="1"/>
          </p:cNvSpPr>
          <p:nvPr>
            <p:ph type="sldNum" sz="quarter" idx="10"/>
          </p:nvPr>
        </p:nvSpPr>
        <p:spPr/>
        <p:txBody>
          <a:bodyPr/>
          <a:lstStyle/>
          <a:p>
            <a:pPr>
              <a:defRPr/>
            </a:pPr>
            <a:fld id="{6D32DDAE-560C-4431-BA12-A74775BC876E}" type="slidenum">
              <a:rPr lang="en-ZA" smtClean="0"/>
              <a:pPr>
                <a:defRPr/>
              </a:pPr>
              <a:t>26</a:t>
            </a:fld>
            <a:endParaRPr lang="en-ZA" dirty="0"/>
          </a:p>
        </p:txBody>
      </p:sp>
      <p:sp>
        <p:nvSpPr>
          <p:cNvPr id="7" name="Rectangle 55"/>
          <p:cNvSpPr>
            <a:spLocks noChangeArrowheads="1"/>
          </p:cNvSpPr>
          <p:nvPr>
            <p:custDataLst>
              <p:tags r:id="rId1"/>
            </p:custDataLst>
          </p:nvPr>
        </p:nvSpPr>
        <p:spPr bwMode="gray">
          <a:xfrm>
            <a:off x="1445500" y="5468875"/>
            <a:ext cx="4788000" cy="864000"/>
          </a:xfrm>
          <a:prstGeom prst="rect">
            <a:avLst/>
          </a:prstGeom>
          <a:solidFill>
            <a:srgbClr val="92D050">
              <a:alpha val="49000"/>
            </a:srgbClr>
          </a:solidFill>
          <a:ln w="9525">
            <a:noFill/>
            <a:miter lim="800000"/>
            <a:headEnd/>
            <a:tailEnd/>
          </a:ln>
        </p:spPr>
        <p:txBody>
          <a:bodyPr lIns="36572" tIns="45716" rIns="36572" bIns="45716" anchor="ctr"/>
          <a:lstStyle/>
          <a:p>
            <a:pPr defTabSz="895350">
              <a:buClr>
                <a:srgbClr val="003998"/>
              </a:buClr>
            </a:pPr>
            <a:r>
              <a:rPr lang="en-ZA" sz="900" b="1" smtClean="0">
                <a:solidFill>
                  <a:schemeClr val="bg1"/>
                </a:solidFill>
              </a:rPr>
              <a:t>Eskom</a:t>
            </a:r>
          </a:p>
          <a:p>
            <a:pPr defTabSz="895350">
              <a:buClr>
                <a:srgbClr val="003998"/>
              </a:buClr>
            </a:pPr>
            <a:r>
              <a:rPr lang="en-ZA" sz="900" b="1" smtClean="0">
                <a:solidFill>
                  <a:schemeClr val="bg1"/>
                </a:solidFill>
              </a:rPr>
              <a:t>Support</a:t>
            </a:r>
            <a:endParaRPr lang="en-ZA" sz="900" b="1" dirty="0">
              <a:solidFill>
                <a:schemeClr val="bg1"/>
              </a:solidFill>
            </a:endParaRPr>
          </a:p>
        </p:txBody>
      </p:sp>
      <p:sp>
        <p:nvSpPr>
          <p:cNvPr id="8" name="Rectangle 13"/>
          <p:cNvSpPr>
            <a:spLocks noChangeArrowheads="1"/>
          </p:cNvSpPr>
          <p:nvPr>
            <p:custDataLst>
              <p:tags r:id="rId2"/>
            </p:custDataLst>
          </p:nvPr>
        </p:nvSpPr>
        <p:spPr bwMode="gray">
          <a:xfrm>
            <a:off x="1445500" y="1322732"/>
            <a:ext cx="1546225" cy="276999"/>
          </a:xfrm>
          <a:prstGeom prst="rect">
            <a:avLst/>
          </a:prstGeom>
          <a:noFill/>
          <a:ln w="9525">
            <a:noFill/>
            <a:miter lim="800000"/>
            <a:headEnd/>
            <a:tailEnd/>
          </a:ln>
        </p:spPr>
        <p:txBody>
          <a:bodyPr lIns="0" tIns="0" rIns="0" bIns="0" anchor="ctr">
            <a:spAutoFit/>
          </a:bodyPr>
          <a:lstStyle/>
          <a:p>
            <a:pPr defTabSz="895350">
              <a:buClr>
                <a:srgbClr val="003998"/>
              </a:buClr>
            </a:pPr>
            <a:r>
              <a:rPr lang="en-ZA" sz="900" b="1" smtClean="0">
                <a:solidFill>
                  <a:schemeClr val="folHlink"/>
                </a:solidFill>
              </a:rPr>
              <a:t>Level of Industry </a:t>
            </a:r>
          </a:p>
          <a:p>
            <a:pPr defTabSz="895350">
              <a:buClr>
                <a:srgbClr val="003998"/>
              </a:buClr>
            </a:pPr>
            <a:r>
              <a:rPr lang="en-ZA" sz="900" b="1" smtClean="0">
                <a:solidFill>
                  <a:schemeClr val="folHlink"/>
                </a:solidFill>
              </a:rPr>
              <a:t>Support</a:t>
            </a:r>
            <a:endParaRPr lang="en-ZA" sz="900" b="1">
              <a:solidFill>
                <a:schemeClr val="folHlink"/>
              </a:solidFill>
            </a:endParaRPr>
          </a:p>
        </p:txBody>
      </p:sp>
      <p:sp>
        <p:nvSpPr>
          <p:cNvPr id="9" name="Line 71"/>
          <p:cNvSpPr>
            <a:spLocks noChangeShapeType="1"/>
          </p:cNvSpPr>
          <p:nvPr>
            <p:custDataLst>
              <p:tags r:id="rId3"/>
            </p:custDataLst>
          </p:nvPr>
        </p:nvSpPr>
        <p:spPr bwMode="gray">
          <a:xfrm>
            <a:off x="6293927" y="4467663"/>
            <a:ext cx="2707566" cy="1587"/>
          </a:xfrm>
          <a:prstGeom prst="line">
            <a:avLst/>
          </a:prstGeom>
          <a:noFill/>
          <a:ln w="9525">
            <a:solidFill>
              <a:schemeClr val="accent1"/>
            </a:solidFill>
            <a:prstDash val="dash"/>
            <a:round/>
            <a:headEnd/>
            <a:tailEnd/>
          </a:ln>
        </p:spPr>
        <p:txBody>
          <a:bodyPr lIns="93296" tIns="46648" rIns="93296" bIns="46648"/>
          <a:lstStyle/>
          <a:p>
            <a:endParaRPr lang="en-ZA" sz="900"/>
          </a:p>
        </p:txBody>
      </p:sp>
      <p:sp>
        <p:nvSpPr>
          <p:cNvPr id="10" name="Rectangle 61"/>
          <p:cNvSpPr>
            <a:spLocks noChangeArrowheads="1"/>
          </p:cNvSpPr>
          <p:nvPr>
            <p:custDataLst>
              <p:tags r:id="rId4"/>
            </p:custDataLst>
          </p:nvPr>
        </p:nvSpPr>
        <p:spPr bwMode="gray">
          <a:xfrm>
            <a:off x="6293927" y="5467038"/>
            <a:ext cx="2707566" cy="977900"/>
          </a:xfrm>
          <a:prstGeom prst="rect">
            <a:avLst/>
          </a:prstGeom>
          <a:noFill/>
          <a:ln w="9525">
            <a:noFill/>
            <a:miter lim="800000"/>
            <a:headEnd/>
            <a:tailEnd/>
          </a:ln>
        </p:spPr>
        <p:txBody>
          <a:bodyPr lIns="0" tIns="0" rIns="0" bIns="0"/>
          <a:lstStyle/>
          <a:p>
            <a:pPr marL="82550" lvl="1" indent="-82550" defTabSz="895350">
              <a:buClr>
                <a:schemeClr val="tx2"/>
              </a:buClr>
              <a:buSzPct val="125000"/>
              <a:buFontTx/>
              <a:buChar char="•"/>
            </a:pPr>
            <a:r>
              <a:rPr lang="en-ZA" sz="900" smtClean="0">
                <a:solidFill>
                  <a:schemeClr val="tx1"/>
                </a:solidFill>
              </a:rPr>
              <a:t>Potential for the development of small enterprises:</a:t>
            </a:r>
          </a:p>
          <a:p>
            <a:pPr marL="358775" lvl="1" indent="-192088" defTabSz="895350">
              <a:buClr>
                <a:schemeClr val="tx2"/>
              </a:buClr>
              <a:buSzPct val="125000"/>
              <a:buFontTx/>
              <a:buChar char="•"/>
            </a:pPr>
            <a:r>
              <a:rPr lang="en-ZA" sz="900" smtClean="0">
                <a:solidFill>
                  <a:schemeClr val="folHlink"/>
                </a:solidFill>
              </a:rPr>
              <a:t>Local capabilities exist</a:t>
            </a:r>
          </a:p>
          <a:p>
            <a:pPr marL="354013" lvl="2" indent="-192088" defTabSz="895350">
              <a:buClr>
                <a:schemeClr val="tx2"/>
              </a:buClr>
              <a:buSzPct val="125000"/>
              <a:buFontTx/>
              <a:buChar char="•"/>
            </a:pPr>
            <a:r>
              <a:rPr lang="en-ZA" sz="900" smtClean="0">
                <a:solidFill>
                  <a:schemeClr val="tx1"/>
                </a:solidFill>
              </a:rPr>
              <a:t>Minor capacity expansion required</a:t>
            </a:r>
          </a:p>
          <a:p>
            <a:pPr marL="354013" lvl="2" indent="-192088" defTabSz="895350">
              <a:buClr>
                <a:schemeClr val="tx2"/>
              </a:buClr>
              <a:buSzPct val="125000"/>
              <a:buFontTx/>
              <a:buChar char="•"/>
            </a:pPr>
            <a:r>
              <a:rPr lang="en-ZA" sz="900" smtClean="0">
                <a:solidFill>
                  <a:schemeClr val="tx1"/>
                </a:solidFill>
              </a:rPr>
              <a:t>Funding can be undertaken with the support of Eskom</a:t>
            </a:r>
          </a:p>
          <a:p>
            <a:pPr marL="354013" lvl="2" indent="-192088" defTabSz="895350">
              <a:buClr>
                <a:schemeClr val="tx2"/>
              </a:buClr>
              <a:buSzPct val="125000"/>
              <a:buFontTx/>
              <a:buChar char="•"/>
            </a:pPr>
            <a:r>
              <a:rPr lang="en-ZA" sz="900" smtClean="0">
                <a:solidFill>
                  <a:schemeClr val="folHlink"/>
                </a:solidFill>
              </a:rPr>
              <a:t>Clear commitment required from Eskom</a:t>
            </a:r>
            <a:endParaRPr lang="en-ZA" sz="900" smtClean="0">
              <a:solidFill>
                <a:schemeClr val="tx1"/>
              </a:solidFill>
            </a:endParaRPr>
          </a:p>
          <a:p>
            <a:pPr marL="354013" lvl="2" indent="-192088" defTabSz="895350">
              <a:buClr>
                <a:schemeClr val="tx2"/>
              </a:buClr>
              <a:buSzPct val="125000"/>
              <a:buFontTx/>
              <a:buChar char="•"/>
            </a:pPr>
            <a:endParaRPr lang="en-ZA" sz="900">
              <a:solidFill>
                <a:schemeClr val="tx1"/>
              </a:solidFill>
            </a:endParaRPr>
          </a:p>
        </p:txBody>
      </p:sp>
      <p:sp>
        <p:nvSpPr>
          <p:cNvPr id="11" name="Rectangle 28"/>
          <p:cNvSpPr>
            <a:spLocks noChangeArrowheads="1"/>
          </p:cNvSpPr>
          <p:nvPr>
            <p:custDataLst>
              <p:tags r:id="rId5"/>
            </p:custDataLst>
          </p:nvPr>
        </p:nvSpPr>
        <p:spPr bwMode="gray">
          <a:xfrm>
            <a:off x="6293927" y="1439482"/>
            <a:ext cx="2707566" cy="138499"/>
          </a:xfrm>
          <a:prstGeom prst="rect">
            <a:avLst/>
          </a:prstGeom>
          <a:noFill/>
          <a:ln w="9525">
            <a:noFill/>
            <a:miter lim="800000"/>
            <a:headEnd/>
            <a:tailEnd/>
          </a:ln>
        </p:spPr>
        <p:txBody>
          <a:bodyPr wrap="square" lIns="0" tIns="0" rIns="0" bIns="0" anchor="b">
            <a:spAutoFit/>
          </a:bodyPr>
          <a:lstStyle/>
          <a:p>
            <a:pPr defTabSz="895350">
              <a:buClr>
                <a:srgbClr val="003998"/>
              </a:buClr>
            </a:pPr>
            <a:r>
              <a:rPr lang="en-ZA" sz="900" b="1" smtClean="0">
                <a:solidFill>
                  <a:schemeClr val="folHlink"/>
                </a:solidFill>
              </a:rPr>
              <a:t>Rationale</a:t>
            </a:r>
            <a:endParaRPr lang="en-ZA" sz="900" b="1">
              <a:solidFill>
                <a:schemeClr val="folHlink"/>
              </a:solidFill>
            </a:endParaRPr>
          </a:p>
        </p:txBody>
      </p:sp>
      <p:sp>
        <p:nvSpPr>
          <p:cNvPr id="12" name="Rectangle 56"/>
          <p:cNvSpPr>
            <a:spLocks noChangeArrowheads="1"/>
          </p:cNvSpPr>
          <p:nvPr>
            <p:custDataLst>
              <p:tags r:id="rId6"/>
            </p:custDataLst>
          </p:nvPr>
        </p:nvSpPr>
        <p:spPr bwMode="gray">
          <a:xfrm>
            <a:off x="6293927" y="2563225"/>
            <a:ext cx="2707566" cy="977900"/>
          </a:xfrm>
          <a:prstGeom prst="rect">
            <a:avLst/>
          </a:prstGeom>
          <a:noFill/>
          <a:ln w="9525">
            <a:noFill/>
            <a:miter lim="800000"/>
            <a:headEnd/>
            <a:tailEnd/>
          </a:ln>
        </p:spPr>
        <p:txBody>
          <a:bodyPr lIns="0" tIns="0" rIns="0" bIns="0"/>
          <a:lstStyle/>
          <a:p>
            <a:pPr marL="82550" lvl="1" indent="-80963" defTabSz="895350">
              <a:buClr>
                <a:schemeClr val="tx2"/>
              </a:buClr>
              <a:buSzPct val="125000"/>
              <a:buFontTx/>
              <a:buChar char="•"/>
            </a:pPr>
            <a:r>
              <a:rPr lang="en-ZA" sz="900" dirty="0" smtClean="0">
                <a:solidFill>
                  <a:schemeClr val="folHlink"/>
                </a:solidFill>
              </a:rPr>
              <a:t>Potential to be locally competitive with coordinated interventions:</a:t>
            </a:r>
          </a:p>
          <a:p>
            <a:pPr marL="354013" lvl="2" indent="-192088" defTabSz="895350">
              <a:buClr>
                <a:schemeClr val="tx2"/>
              </a:buClr>
              <a:buSzPct val="125000"/>
              <a:buFontTx/>
              <a:buChar char="•"/>
            </a:pPr>
            <a:r>
              <a:rPr lang="en-ZA" sz="900" dirty="0" smtClean="0">
                <a:solidFill>
                  <a:schemeClr val="folHlink"/>
                </a:solidFill>
              </a:rPr>
              <a:t>Major capacity expansion required</a:t>
            </a:r>
          </a:p>
          <a:p>
            <a:pPr marL="354013" lvl="2" indent="-192088" defTabSz="895350">
              <a:buClr>
                <a:schemeClr val="tx2"/>
              </a:buClr>
              <a:buSzPct val="125000"/>
              <a:buFontTx/>
              <a:buChar char="•"/>
            </a:pPr>
            <a:r>
              <a:rPr lang="en-ZA" sz="900" dirty="0" smtClean="0">
                <a:solidFill>
                  <a:schemeClr val="folHlink"/>
                </a:solidFill>
              </a:rPr>
              <a:t>Government support required</a:t>
            </a:r>
          </a:p>
          <a:p>
            <a:pPr marL="354013" lvl="2" indent="-192088" defTabSz="895350">
              <a:buClr>
                <a:schemeClr val="tx2"/>
              </a:buClr>
              <a:buSzPct val="125000"/>
              <a:buFontTx/>
              <a:buChar char="•"/>
            </a:pPr>
            <a:r>
              <a:rPr lang="en-ZA" sz="900" dirty="0" smtClean="0">
                <a:solidFill>
                  <a:schemeClr val="folHlink"/>
                </a:solidFill>
              </a:rPr>
              <a:t>Potential for sustainability</a:t>
            </a:r>
          </a:p>
          <a:p>
            <a:pPr marL="354013" lvl="2" indent="-192088" defTabSz="895350">
              <a:buClr>
                <a:schemeClr val="tx2"/>
              </a:buClr>
              <a:buSzPct val="125000"/>
              <a:buFontTx/>
              <a:buChar char="•"/>
            </a:pPr>
            <a:r>
              <a:rPr lang="en-ZA" sz="900" dirty="0" smtClean="0">
                <a:solidFill>
                  <a:schemeClr val="folHlink"/>
                </a:solidFill>
              </a:rPr>
              <a:t>Unlikely to have local suppliers</a:t>
            </a:r>
          </a:p>
          <a:p>
            <a:pPr marL="354013" lvl="2" indent="-192088" defTabSz="895350">
              <a:buClr>
                <a:schemeClr val="tx2"/>
              </a:buClr>
              <a:buSzPct val="125000"/>
              <a:buFontTx/>
              <a:buChar char="•"/>
            </a:pPr>
            <a:r>
              <a:rPr lang="en-ZA" sz="900" dirty="0" smtClean="0">
                <a:solidFill>
                  <a:schemeClr val="folHlink"/>
                </a:solidFill>
              </a:rPr>
              <a:t>Many global suppliers</a:t>
            </a:r>
            <a:endParaRPr lang="en-ZA" sz="900" dirty="0">
              <a:solidFill>
                <a:schemeClr val="folHlink"/>
              </a:solidFill>
            </a:endParaRPr>
          </a:p>
        </p:txBody>
      </p:sp>
      <p:sp>
        <p:nvSpPr>
          <p:cNvPr id="13" name="Rectangle 59"/>
          <p:cNvSpPr>
            <a:spLocks noChangeArrowheads="1"/>
          </p:cNvSpPr>
          <p:nvPr>
            <p:custDataLst>
              <p:tags r:id="rId7"/>
            </p:custDataLst>
          </p:nvPr>
        </p:nvSpPr>
        <p:spPr bwMode="gray">
          <a:xfrm>
            <a:off x="6293927" y="1611361"/>
            <a:ext cx="2707566" cy="860276"/>
          </a:xfrm>
          <a:prstGeom prst="rect">
            <a:avLst/>
          </a:prstGeom>
          <a:noFill/>
          <a:ln w="9525">
            <a:noFill/>
            <a:miter lim="800000"/>
            <a:headEnd/>
            <a:tailEnd/>
          </a:ln>
        </p:spPr>
        <p:txBody>
          <a:bodyPr lIns="0" tIns="0" rIns="0" bIns="0"/>
          <a:lstStyle/>
          <a:p>
            <a:pPr marL="82550" lvl="1" indent="-80963" defTabSz="895350">
              <a:buClr>
                <a:schemeClr val="tx2"/>
              </a:buClr>
              <a:buSzPct val="125000"/>
              <a:buFontTx/>
              <a:buChar char="•"/>
            </a:pPr>
            <a:r>
              <a:rPr lang="en-ZA" sz="900" dirty="0" smtClean="0">
                <a:solidFill>
                  <a:schemeClr val="folHlink"/>
                </a:solidFill>
              </a:rPr>
              <a:t>Requires strategic intervention:</a:t>
            </a:r>
          </a:p>
          <a:p>
            <a:pPr marL="354013" lvl="2" indent="-192088" defTabSz="895350">
              <a:buClr>
                <a:schemeClr val="tx2"/>
              </a:buClr>
              <a:buSzPct val="125000"/>
              <a:buFontTx/>
              <a:buChar char="•"/>
            </a:pPr>
            <a:r>
              <a:rPr lang="en-ZA" sz="900" dirty="0" smtClean="0">
                <a:solidFill>
                  <a:schemeClr val="folHlink"/>
                </a:solidFill>
              </a:rPr>
              <a:t>Not commercially viable in SA alone</a:t>
            </a:r>
          </a:p>
          <a:p>
            <a:pPr marL="354013" lvl="2" indent="-192088" defTabSz="895350">
              <a:buClr>
                <a:schemeClr val="tx2"/>
              </a:buClr>
              <a:buSzPct val="125000"/>
              <a:buFontTx/>
              <a:buChar char="•"/>
            </a:pPr>
            <a:r>
              <a:rPr lang="en-ZA" sz="900" dirty="0" smtClean="0">
                <a:solidFill>
                  <a:schemeClr val="folHlink"/>
                </a:solidFill>
              </a:rPr>
              <a:t>Direct government intervention required</a:t>
            </a:r>
          </a:p>
          <a:p>
            <a:pPr marL="354013" lvl="2" indent="-192088" defTabSz="895350">
              <a:buClr>
                <a:schemeClr val="tx2"/>
              </a:buClr>
              <a:buSzPct val="125000"/>
              <a:buFontTx/>
              <a:buChar char="•"/>
            </a:pPr>
            <a:r>
              <a:rPr lang="en-ZA" sz="900" dirty="0" smtClean="0">
                <a:solidFill>
                  <a:schemeClr val="folHlink"/>
                </a:solidFill>
              </a:rPr>
              <a:t>Very high risk and major investment required</a:t>
            </a:r>
          </a:p>
          <a:p>
            <a:pPr marL="354013" lvl="2" indent="-192088" defTabSz="895350">
              <a:buClr>
                <a:schemeClr val="tx2"/>
              </a:buClr>
              <a:buSzPct val="125000"/>
              <a:buFontTx/>
              <a:buChar char="•"/>
            </a:pPr>
            <a:r>
              <a:rPr lang="en-ZA" sz="900" dirty="0" smtClean="0">
                <a:solidFill>
                  <a:schemeClr val="folHlink"/>
                </a:solidFill>
              </a:rPr>
              <a:t>Low sustainability outlook</a:t>
            </a:r>
          </a:p>
          <a:p>
            <a:pPr marL="354013" lvl="2" indent="-192088" defTabSz="895350">
              <a:buClr>
                <a:schemeClr val="tx2"/>
              </a:buClr>
              <a:buSzPct val="125000"/>
              <a:buFontTx/>
              <a:buChar char="•"/>
            </a:pPr>
            <a:r>
              <a:rPr lang="en-ZA" sz="900" dirty="0" smtClean="0">
                <a:solidFill>
                  <a:schemeClr val="folHlink"/>
                </a:solidFill>
              </a:rPr>
              <a:t>Few global suppliers</a:t>
            </a:r>
            <a:endParaRPr lang="en-ZA" sz="900" dirty="0">
              <a:solidFill>
                <a:schemeClr val="folHlink"/>
              </a:solidFill>
            </a:endParaRPr>
          </a:p>
        </p:txBody>
      </p:sp>
      <p:sp>
        <p:nvSpPr>
          <p:cNvPr id="14" name="Rectangle 50"/>
          <p:cNvSpPr>
            <a:spLocks noChangeArrowheads="1"/>
          </p:cNvSpPr>
          <p:nvPr>
            <p:custDataLst>
              <p:tags r:id="rId8"/>
            </p:custDataLst>
          </p:nvPr>
        </p:nvSpPr>
        <p:spPr bwMode="gray">
          <a:xfrm>
            <a:off x="1445500" y="2583466"/>
            <a:ext cx="4788000" cy="864000"/>
          </a:xfrm>
          <a:prstGeom prst="rect">
            <a:avLst/>
          </a:prstGeom>
          <a:solidFill>
            <a:srgbClr val="FF0000">
              <a:alpha val="47000"/>
            </a:srgbClr>
          </a:solidFill>
          <a:ln w="9525">
            <a:noFill/>
            <a:miter lim="800000"/>
            <a:headEnd/>
            <a:tailEnd/>
          </a:ln>
        </p:spPr>
        <p:txBody>
          <a:bodyPr anchor="ctr" anchorCtr="0"/>
          <a:lstStyle/>
          <a:p>
            <a:pPr defTabSz="895350">
              <a:buClr>
                <a:srgbClr val="003998"/>
              </a:buClr>
            </a:pPr>
            <a:r>
              <a:rPr lang="en-ZA" sz="900" b="1" smtClean="0">
                <a:solidFill>
                  <a:schemeClr val="bg1"/>
                </a:solidFill>
              </a:rPr>
              <a:t>Government</a:t>
            </a:r>
          </a:p>
          <a:p>
            <a:pPr defTabSz="895350">
              <a:buClr>
                <a:srgbClr val="003998"/>
              </a:buClr>
            </a:pPr>
            <a:r>
              <a:rPr lang="en-ZA" sz="900" b="1" smtClean="0">
                <a:solidFill>
                  <a:schemeClr val="bg1"/>
                </a:solidFill>
              </a:rPr>
              <a:t>Support</a:t>
            </a:r>
            <a:endParaRPr lang="en-ZA" sz="900" b="1">
              <a:solidFill>
                <a:schemeClr val="bg1"/>
              </a:solidFill>
            </a:endParaRPr>
          </a:p>
        </p:txBody>
      </p:sp>
      <p:sp>
        <p:nvSpPr>
          <p:cNvPr id="15" name="Rectangle 53"/>
          <p:cNvSpPr>
            <a:spLocks noChangeArrowheads="1"/>
          </p:cNvSpPr>
          <p:nvPr>
            <p:custDataLst>
              <p:tags r:id="rId9"/>
            </p:custDataLst>
          </p:nvPr>
        </p:nvSpPr>
        <p:spPr bwMode="gray">
          <a:xfrm>
            <a:off x="1445500" y="1621663"/>
            <a:ext cx="4788000" cy="864000"/>
          </a:xfrm>
          <a:prstGeom prst="rect">
            <a:avLst/>
          </a:prstGeom>
          <a:solidFill>
            <a:srgbClr val="721502">
              <a:alpha val="47000"/>
            </a:srgbClr>
          </a:solidFill>
          <a:ln w="9525">
            <a:noFill/>
            <a:miter lim="800000"/>
            <a:headEnd/>
            <a:tailEnd/>
          </a:ln>
        </p:spPr>
        <p:txBody>
          <a:bodyPr anchor="ctr" anchorCtr="0"/>
          <a:lstStyle/>
          <a:p>
            <a:pPr defTabSz="895350">
              <a:buClr>
                <a:srgbClr val="003998"/>
              </a:buClr>
            </a:pPr>
            <a:r>
              <a:rPr lang="en-ZA" sz="900" b="1" smtClean="0">
                <a:solidFill>
                  <a:schemeClr val="bg1"/>
                </a:solidFill>
              </a:rPr>
              <a:t>Government </a:t>
            </a:r>
          </a:p>
          <a:p>
            <a:pPr defTabSz="895350">
              <a:buClr>
                <a:srgbClr val="003998"/>
              </a:buClr>
            </a:pPr>
            <a:r>
              <a:rPr lang="en-ZA" sz="900" b="1" smtClean="0">
                <a:solidFill>
                  <a:schemeClr val="bg1"/>
                </a:solidFill>
              </a:rPr>
              <a:t>Led</a:t>
            </a:r>
            <a:endParaRPr lang="en-ZA" sz="900" b="1">
              <a:solidFill>
                <a:schemeClr val="bg1"/>
              </a:solidFill>
            </a:endParaRPr>
          </a:p>
        </p:txBody>
      </p:sp>
      <p:sp>
        <p:nvSpPr>
          <p:cNvPr id="16" name="Rectangle 60"/>
          <p:cNvSpPr>
            <a:spLocks noChangeArrowheads="1"/>
          </p:cNvSpPr>
          <p:nvPr>
            <p:custDataLst>
              <p:tags r:id="rId10"/>
            </p:custDataLst>
          </p:nvPr>
        </p:nvSpPr>
        <p:spPr bwMode="gray">
          <a:xfrm>
            <a:off x="6293927" y="4500238"/>
            <a:ext cx="2707566" cy="488950"/>
          </a:xfrm>
          <a:prstGeom prst="rect">
            <a:avLst/>
          </a:prstGeom>
          <a:noFill/>
          <a:ln w="9525">
            <a:noFill/>
            <a:miter lim="800000"/>
            <a:headEnd/>
            <a:tailEnd/>
          </a:ln>
        </p:spPr>
        <p:txBody>
          <a:bodyPr lIns="0" tIns="0" rIns="0" bIns="0"/>
          <a:lstStyle/>
          <a:p>
            <a:pPr marL="82550" lvl="1" indent="-82550" defTabSz="895350">
              <a:buClr>
                <a:schemeClr val="tx2"/>
              </a:buClr>
              <a:buSzPct val="125000"/>
              <a:buFontTx/>
              <a:buChar char="•"/>
            </a:pPr>
            <a:r>
              <a:rPr lang="en-ZA" sz="900" smtClean="0">
                <a:solidFill>
                  <a:schemeClr val="tx1"/>
                </a:solidFill>
              </a:rPr>
              <a:t>Existing competitive local supply</a:t>
            </a:r>
          </a:p>
          <a:p>
            <a:pPr marL="354013" lvl="2" indent="-192088" defTabSz="895350">
              <a:buClr>
                <a:schemeClr val="tx2"/>
              </a:buClr>
              <a:buSzPct val="125000"/>
              <a:buFontTx/>
              <a:buChar char="•"/>
            </a:pPr>
            <a:r>
              <a:rPr lang="en-ZA" sz="900" smtClean="0">
                <a:solidFill>
                  <a:schemeClr val="tx1"/>
                </a:solidFill>
              </a:rPr>
              <a:t>Within local industry capability</a:t>
            </a:r>
          </a:p>
          <a:p>
            <a:pPr marL="354013" lvl="2" indent="-192088" defTabSz="895350">
              <a:buClr>
                <a:schemeClr val="tx2"/>
              </a:buClr>
              <a:buSzPct val="125000"/>
              <a:buFontTx/>
              <a:buChar char="•"/>
            </a:pPr>
            <a:r>
              <a:rPr lang="en-ZA" sz="900" smtClean="0">
                <a:solidFill>
                  <a:schemeClr val="tx1"/>
                </a:solidFill>
              </a:rPr>
              <a:t>Moderate capacity expansion required</a:t>
            </a:r>
          </a:p>
          <a:p>
            <a:pPr marL="354013" lvl="2" indent="-192088" defTabSz="895350">
              <a:buClr>
                <a:schemeClr val="tx2"/>
              </a:buClr>
              <a:buSzPct val="125000"/>
              <a:buFontTx/>
              <a:buChar char="•"/>
            </a:pPr>
            <a:r>
              <a:rPr lang="en-ZA" sz="900" smtClean="0">
                <a:solidFill>
                  <a:schemeClr val="tx1"/>
                </a:solidFill>
              </a:rPr>
              <a:t>Funding can be undertaken independently</a:t>
            </a:r>
            <a:endParaRPr lang="en-ZA" sz="900">
              <a:solidFill>
                <a:schemeClr val="tx1"/>
              </a:solidFill>
            </a:endParaRPr>
          </a:p>
        </p:txBody>
      </p:sp>
      <p:sp>
        <p:nvSpPr>
          <p:cNvPr id="17" name="Line 70"/>
          <p:cNvSpPr>
            <a:spLocks noChangeShapeType="1"/>
          </p:cNvSpPr>
          <p:nvPr>
            <p:custDataLst>
              <p:tags r:id="rId11"/>
            </p:custDataLst>
          </p:nvPr>
        </p:nvSpPr>
        <p:spPr bwMode="gray">
          <a:xfrm>
            <a:off x="6293927" y="2495025"/>
            <a:ext cx="2707566" cy="1588"/>
          </a:xfrm>
          <a:prstGeom prst="line">
            <a:avLst/>
          </a:prstGeom>
          <a:noFill/>
          <a:ln w="9525">
            <a:solidFill>
              <a:schemeClr val="accent1"/>
            </a:solidFill>
            <a:prstDash val="dash"/>
            <a:round/>
            <a:headEnd/>
            <a:tailEnd/>
          </a:ln>
        </p:spPr>
        <p:txBody>
          <a:bodyPr lIns="93296" tIns="46648" rIns="93296" bIns="46648"/>
          <a:lstStyle/>
          <a:p>
            <a:endParaRPr lang="en-ZA" sz="900"/>
          </a:p>
        </p:txBody>
      </p:sp>
      <p:sp>
        <p:nvSpPr>
          <p:cNvPr id="18" name="Rectangle 55"/>
          <p:cNvSpPr>
            <a:spLocks noChangeArrowheads="1"/>
          </p:cNvSpPr>
          <p:nvPr>
            <p:custDataLst>
              <p:tags r:id="rId12"/>
            </p:custDataLst>
          </p:nvPr>
        </p:nvSpPr>
        <p:spPr bwMode="gray">
          <a:xfrm>
            <a:off x="1445500" y="4507072"/>
            <a:ext cx="4788000" cy="864000"/>
          </a:xfrm>
          <a:prstGeom prst="rect">
            <a:avLst/>
          </a:prstGeom>
          <a:solidFill>
            <a:srgbClr val="005A00">
              <a:alpha val="49000"/>
            </a:srgbClr>
          </a:solidFill>
          <a:ln w="9525">
            <a:noFill/>
            <a:miter lim="800000"/>
            <a:headEnd/>
            <a:tailEnd/>
          </a:ln>
        </p:spPr>
        <p:txBody>
          <a:bodyPr anchor="ctr" anchorCtr="0"/>
          <a:lstStyle/>
          <a:p>
            <a:pPr defTabSz="895350">
              <a:buClr>
                <a:srgbClr val="003998"/>
              </a:buClr>
            </a:pPr>
            <a:r>
              <a:rPr lang="en-ZA" sz="900" b="1" smtClean="0">
                <a:solidFill>
                  <a:schemeClr val="bg1"/>
                </a:solidFill>
              </a:rPr>
              <a:t>Natural</a:t>
            </a:r>
            <a:endParaRPr lang="en-ZA" sz="900" b="1" dirty="0">
              <a:solidFill>
                <a:schemeClr val="bg1"/>
              </a:solidFill>
            </a:endParaRPr>
          </a:p>
        </p:txBody>
      </p:sp>
      <p:sp>
        <p:nvSpPr>
          <p:cNvPr id="19" name="Rectangle 83"/>
          <p:cNvSpPr>
            <a:spLocks noChangeArrowheads="1"/>
          </p:cNvSpPr>
          <p:nvPr>
            <p:custDataLst>
              <p:tags r:id="rId13"/>
            </p:custDataLst>
          </p:nvPr>
        </p:nvSpPr>
        <p:spPr bwMode="gray">
          <a:xfrm>
            <a:off x="1445500" y="3545269"/>
            <a:ext cx="4788000" cy="864000"/>
          </a:xfrm>
          <a:prstGeom prst="rect">
            <a:avLst/>
          </a:prstGeom>
          <a:solidFill>
            <a:srgbClr val="F8FE10">
              <a:alpha val="47000"/>
            </a:srgbClr>
          </a:solidFill>
          <a:ln w="9525">
            <a:noFill/>
            <a:miter lim="800000"/>
            <a:headEnd/>
            <a:tailEnd/>
          </a:ln>
        </p:spPr>
        <p:txBody>
          <a:bodyPr anchor="ctr" anchorCtr="0"/>
          <a:lstStyle/>
          <a:p>
            <a:pPr defTabSz="895350">
              <a:buClr>
                <a:srgbClr val="003998"/>
              </a:buClr>
            </a:pPr>
            <a:r>
              <a:rPr lang="en-ZA" sz="900" b="1" dirty="0" smtClean="0">
                <a:solidFill>
                  <a:schemeClr val="tx1">
                    <a:lumMod val="50000"/>
                  </a:schemeClr>
                </a:solidFill>
              </a:rPr>
              <a:t>Coordinated</a:t>
            </a:r>
            <a:endParaRPr lang="en-ZA" sz="900" b="1" dirty="0">
              <a:solidFill>
                <a:schemeClr val="tx1">
                  <a:lumMod val="50000"/>
                </a:schemeClr>
              </a:solidFill>
            </a:endParaRPr>
          </a:p>
        </p:txBody>
      </p:sp>
      <p:sp>
        <p:nvSpPr>
          <p:cNvPr id="20" name="Rectangle 82"/>
          <p:cNvSpPr>
            <a:spLocks noChangeArrowheads="1"/>
          </p:cNvSpPr>
          <p:nvPr>
            <p:custDataLst>
              <p:tags r:id="rId14"/>
            </p:custDataLst>
          </p:nvPr>
        </p:nvSpPr>
        <p:spPr bwMode="gray">
          <a:xfrm>
            <a:off x="6293927" y="3594400"/>
            <a:ext cx="2707566" cy="246063"/>
          </a:xfrm>
          <a:prstGeom prst="rect">
            <a:avLst/>
          </a:prstGeom>
          <a:noFill/>
          <a:ln w="9525">
            <a:noFill/>
            <a:miter lim="800000"/>
            <a:headEnd/>
            <a:tailEnd/>
          </a:ln>
        </p:spPr>
        <p:txBody>
          <a:bodyPr lIns="0" tIns="0" rIns="0" bIns="0"/>
          <a:lstStyle/>
          <a:p>
            <a:pPr marL="82550" lvl="1" indent="-80963" defTabSz="895350">
              <a:buClr>
                <a:schemeClr val="tx2"/>
              </a:buClr>
              <a:buSzPct val="125000"/>
              <a:buFontTx/>
              <a:buChar char="•"/>
            </a:pPr>
            <a:r>
              <a:rPr lang="en-ZA" sz="900" smtClean="0">
                <a:solidFill>
                  <a:schemeClr val="folHlink"/>
                </a:solidFill>
              </a:rPr>
              <a:t>Likely to be locally competitive without intervention:</a:t>
            </a:r>
          </a:p>
          <a:p>
            <a:pPr marL="358775" lvl="1" indent="-192088" defTabSz="895350">
              <a:buClr>
                <a:schemeClr val="tx2"/>
              </a:buClr>
              <a:buSzPct val="125000"/>
              <a:buFontTx/>
              <a:buChar char="•"/>
            </a:pPr>
            <a:r>
              <a:rPr lang="en-ZA" sz="900" smtClean="0">
                <a:solidFill>
                  <a:schemeClr val="folHlink"/>
                </a:solidFill>
              </a:rPr>
              <a:t>Major capacity expansion required</a:t>
            </a:r>
          </a:p>
          <a:p>
            <a:pPr marL="358775" lvl="1" indent="-192088" defTabSz="895350">
              <a:buClr>
                <a:schemeClr val="tx2"/>
              </a:buClr>
              <a:buSzPct val="125000"/>
              <a:buFontTx/>
              <a:buChar char="•"/>
            </a:pPr>
            <a:r>
              <a:rPr lang="en-ZA" sz="900" smtClean="0">
                <a:solidFill>
                  <a:schemeClr val="folHlink"/>
                </a:solidFill>
              </a:rPr>
              <a:t>Clear commitment required from customers</a:t>
            </a:r>
          </a:p>
          <a:p>
            <a:pPr marL="358775" lvl="1" indent="-192088" defTabSz="895350">
              <a:buClr>
                <a:schemeClr val="tx2"/>
              </a:buClr>
              <a:buSzPct val="125000"/>
              <a:buFontTx/>
              <a:buChar char="•"/>
            </a:pPr>
            <a:r>
              <a:rPr lang="en-ZA" sz="900" smtClean="0">
                <a:solidFill>
                  <a:schemeClr val="folHlink"/>
                </a:solidFill>
              </a:rPr>
              <a:t>Funding can still be undertaken independently</a:t>
            </a:r>
          </a:p>
          <a:p>
            <a:pPr marL="358775" lvl="1" indent="-192088" defTabSz="895350">
              <a:buClr>
                <a:schemeClr val="tx2"/>
              </a:buClr>
              <a:buSzPct val="125000"/>
              <a:buFontTx/>
              <a:buChar char="•"/>
            </a:pPr>
            <a:r>
              <a:rPr lang="en-ZA" sz="900" smtClean="0">
                <a:solidFill>
                  <a:schemeClr val="folHlink"/>
                </a:solidFill>
              </a:rPr>
              <a:t>Local capabilities exist</a:t>
            </a:r>
            <a:endParaRPr lang="en-ZA" sz="900">
              <a:solidFill>
                <a:schemeClr val="folHlink"/>
              </a:solidFill>
            </a:endParaRPr>
          </a:p>
        </p:txBody>
      </p:sp>
      <p:sp>
        <p:nvSpPr>
          <p:cNvPr id="21" name="Line 131"/>
          <p:cNvSpPr>
            <a:spLocks noChangeShapeType="1"/>
          </p:cNvSpPr>
          <p:nvPr>
            <p:custDataLst>
              <p:tags r:id="rId15"/>
            </p:custDataLst>
          </p:nvPr>
        </p:nvSpPr>
        <p:spPr bwMode="gray">
          <a:xfrm>
            <a:off x="6293927" y="3560238"/>
            <a:ext cx="2707566" cy="1587"/>
          </a:xfrm>
          <a:prstGeom prst="line">
            <a:avLst/>
          </a:prstGeom>
          <a:noFill/>
          <a:ln w="9525">
            <a:solidFill>
              <a:schemeClr val="accent1"/>
            </a:solidFill>
            <a:prstDash val="dash"/>
            <a:round/>
            <a:headEnd/>
            <a:tailEnd/>
          </a:ln>
        </p:spPr>
        <p:txBody>
          <a:bodyPr lIns="93296" tIns="46648" rIns="93296" bIns="46648"/>
          <a:lstStyle/>
          <a:p>
            <a:endParaRPr lang="en-ZA" sz="900"/>
          </a:p>
        </p:txBody>
      </p:sp>
      <p:sp>
        <p:nvSpPr>
          <p:cNvPr id="22" name="Line 131"/>
          <p:cNvSpPr>
            <a:spLocks noChangeShapeType="1"/>
          </p:cNvSpPr>
          <p:nvPr>
            <p:custDataLst>
              <p:tags r:id="rId16"/>
            </p:custDataLst>
          </p:nvPr>
        </p:nvSpPr>
        <p:spPr bwMode="gray">
          <a:xfrm>
            <a:off x="6293927" y="5432875"/>
            <a:ext cx="2707566" cy="1588"/>
          </a:xfrm>
          <a:prstGeom prst="line">
            <a:avLst/>
          </a:prstGeom>
          <a:noFill/>
          <a:ln w="9525">
            <a:solidFill>
              <a:schemeClr val="accent1"/>
            </a:solidFill>
            <a:prstDash val="dash"/>
            <a:round/>
            <a:headEnd/>
            <a:tailEnd/>
          </a:ln>
        </p:spPr>
        <p:txBody>
          <a:bodyPr lIns="93296" tIns="46648" rIns="93296" bIns="46648"/>
          <a:lstStyle/>
          <a:p>
            <a:endParaRPr lang="en-ZA" sz="900"/>
          </a:p>
        </p:txBody>
      </p:sp>
      <p:sp>
        <p:nvSpPr>
          <p:cNvPr id="23" name="Line 33"/>
          <p:cNvSpPr>
            <a:spLocks noChangeShapeType="1"/>
          </p:cNvSpPr>
          <p:nvPr>
            <p:custDataLst>
              <p:tags r:id="rId17"/>
            </p:custDataLst>
          </p:nvPr>
        </p:nvSpPr>
        <p:spPr bwMode="gray">
          <a:xfrm>
            <a:off x="6295516" y="1586738"/>
            <a:ext cx="2707566" cy="0"/>
          </a:xfrm>
          <a:prstGeom prst="line">
            <a:avLst/>
          </a:prstGeom>
          <a:noFill/>
          <a:ln w="12700">
            <a:solidFill>
              <a:schemeClr val="tx1"/>
            </a:solidFill>
            <a:round/>
            <a:headEnd/>
            <a:tailEnd/>
          </a:ln>
        </p:spPr>
        <p:txBody>
          <a:bodyPr wrap="none" anchor="ctr"/>
          <a:lstStyle/>
          <a:p>
            <a:endParaRPr lang="en-ZA" sz="900"/>
          </a:p>
        </p:txBody>
      </p:sp>
      <p:grpSp>
        <p:nvGrpSpPr>
          <p:cNvPr id="24" name="Group 53"/>
          <p:cNvGrpSpPr/>
          <p:nvPr/>
        </p:nvGrpSpPr>
        <p:grpSpPr>
          <a:xfrm>
            <a:off x="313090" y="2231024"/>
            <a:ext cx="1080000" cy="4104000"/>
            <a:chOff x="806841" y="2242899"/>
            <a:chExt cx="1080000" cy="4104000"/>
          </a:xfrm>
        </p:grpSpPr>
        <p:sp>
          <p:nvSpPr>
            <p:cNvPr id="25" name="Right Triangle 24"/>
            <p:cNvSpPr/>
            <p:nvPr>
              <p:custDataLst>
                <p:tags r:id="rId125"/>
              </p:custDataLst>
            </p:nvPr>
          </p:nvSpPr>
          <p:spPr bwMode="auto">
            <a:xfrm rot="16200000">
              <a:off x="-705159" y="3754899"/>
              <a:ext cx="4104000" cy="1080000"/>
            </a:xfrm>
            <a:prstGeom prst="rtTriangle">
              <a:avLst/>
            </a:prstGeom>
            <a:solidFill>
              <a:schemeClr val="accent1"/>
            </a:solidFill>
            <a:ln w="9525" algn="ctr">
              <a:noFill/>
              <a:round/>
              <a:headEnd/>
              <a:tailEnd/>
            </a:ln>
          </p:spPr>
          <p:txBody>
            <a:bodyPr anchor="ctr"/>
            <a:lstStyle/>
            <a:p>
              <a:pPr defTabSz="933450">
                <a:buClr>
                  <a:srgbClr val="8C7F6D"/>
                </a:buClr>
              </a:pPr>
              <a:endParaRPr lang="en-ZA" sz="900" b="1">
                <a:solidFill>
                  <a:schemeClr val="tx2"/>
                </a:solidFill>
              </a:endParaRPr>
            </a:p>
          </p:txBody>
        </p:sp>
        <p:sp>
          <p:nvSpPr>
            <p:cNvPr id="26" name="Rectangle 59"/>
            <p:cNvSpPr>
              <a:spLocks noChangeArrowheads="1"/>
            </p:cNvSpPr>
            <p:nvPr>
              <p:custDataLst>
                <p:tags r:id="rId126"/>
              </p:custDataLst>
            </p:nvPr>
          </p:nvSpPr>
          <p:spPr bwMode="gray">
            <a:xfrm>
              <a:off x="943081" y="5983030"/>
              <a:ext cx="916380" cy="168385"/>
            </a:xfrm>
            <a:prstGeom prst="rect">
              <a:avLst/>
            </a:prstGeom>
            <a:noFill/>
            <a:ln w="9525">
              <a:noFill/>
              <a:miter lim="800000"/>
              <a:headEnd/>
              <a:tailEnd/>
            </a:ln>
          </p:spPr>
          <p:txBody>
            <a:bodyPr lIns="0" tIns="0" rIns="0" bIns="0"/>
            <a:lstStyle/>
            <a:p>
              <a:pPr marL="0" lvl="1" indent="1588" algn="ctr" defTabSz="895350">
                <a:buClr>
                  <a:schemeClr val="tx2"/>
                </a:buClr>
                <a:buSzPct val="125000"/>
              </a:pPr>
              <a:r>
                <a:rPr lang="en-ZA" sz="900" b="1" smtClean="0">
                  <a:solidFill>
                    <a:schemeClr val="bg1"/>
                  </a:solidFill>
                </a:rPr>
                <a:t>Localisation</a:t>
              </a:r>
              <a:endParaRPr lang="en-ZA" sz="900" b="1">
                <a:solidFill>
                  <a:schemeClr val="bg1"/>
                </a:solidFill>
              </a:endParaRPr>
            </a:p>
          </p:txBody>
        </p:sp>
      </p:grpSp>
      <p:grpSp>
        <p:nvGrpSpPr>
          <p:cNvPr id="27" name="Group 54"/>
          <p:cNvGrpSpPr/>
          <p:nvPr/>
        </p:nvGrpSpPr>
        <p:grpSpPr>
          <a:xfrm>
            <a:off x="313090" y="1625399"/>
            <a:ext cx="1080000" cy="4104000"/>
            <a:chOff x="626840" y="1637274"/>
            <a:chExt cx="1080000" cy="4104000"/>
          </a:xfrm>
        </p:grpSpPr>
        <p:sp>
          <p:nvSpPr>
            <p:cNvPr id="28" name="Right Triangle 27"/>
            <p:cNvSpPr/>
            <p:nvPr>
              <p:custDataLst>
                <p:tags r:id="rId123"/>
              </p:custDataLst>
            </p:nvPr>
          </p:nvSpPr>
          <p:spPr bwMode="auto">
            <a:xfrm rot="5400000">
              <a:off x="-885160" y="3149274"/>
              <a:ext cx="4104000" cy="1080000"/>
            </a:xfrm>
            <a:prstGeom prst="rtTriangle">
              <a:avLst/>
            </a:prstGeom>
            <a:solidFill>
              <a:schemeClr val="accent1">
                <a:lumMod val="75000"/>
              </a:schemeClr>
            </a:solidFill>
            <a:ln w="9525" algn="ctr">
              <a:noFill/>
              <a:round/>
              <a:headEnd/>
              <a:tailEnd/>
            </a:ln>
          </p:spPr>
          <p:txBody>
            <a:bodyPr anchor="ctr"/>
            <a:lstStyle/>
            <a:p>
              <a:pPr defTabSz="933450">
                <a:buClr>
                  <a:srgbClr val="8C7F6D"/>
                </a:buClr>
              </a:pPr>
              <a:endParaRPr lang="en-ZA" sz="900" b="1">
                <a:solidFill>
                  <a:schemeClr val="tx2"/>
                </a:solidFill>
              </a:endParaRPr>
            </a:p>
          </p:txBody>
        </p:sp>
        <p:sp>
          <p:nvSpPr>
            <p:cNvPr id="29" name="Rectangle 59"/>
            <p:cNvSpPr>
              <a:spLocks noChangeArrowheads="1"/>
            </p:cNvSpPr>
            <p:nvPr>
              <p:custDataLst>
                <p:tags r:id="rId124"/>
              </p:custDataLst>
            </p:nvPr>
          </p:nvSpPr>
          <p:spPr bwMode="gray">
            <a:xfrm>
              <a:off x="676813" y="1812637"/>
              <a:ext cx="916380" cy="100676"/>
            </a:xfrm>
            <a:prstGeom prst="rect">
              <a:avLst/>
            </a:prstGeom>
            <a:noFill/>
            <a:ln w="9525">
              <a:noFill/>
              <a:miter lim="800000"/>
              <a:headEnd/>
              <a:tailEnd/>
            </a:ln>
          </p:spPr>
          <p:txBody>
            <a:bodyPr lIns="0" tIns="0" rIns="0" bIns="0"/>
            <a:lstStyle/>
            <a:p>
              <a:pPr marL="193675" lvl="1" indent="-192088" defTabSz="895350">
                <a:buClr>
                  <a:schemeClr val="tx2"/>
                </a:buClr>
                <a:buSzPct val="125000"/>
              </a:pPr>
              <a:r>
                <a:rPr lang="en-ZA" sz="900" b="1" smtClean="0">
                  <a:solidFill>
                    <a:schemeClr val="bg1"/>
                  </a:solidFill>
                </a:rPr>
                <a:t>Industrialisation</a:t>
              </a:r>
              <a:endParaRPr lang="en-ZA" sz="900" b="1">
                <a:solidFill>
                  <a:schemeClr val="bg1"/>
                </a:solidFill>
              </a:endParaRPr>
            </a:p>
          </p:txBody>
        </p:sp>
      </p:grpSp>
      <p:sp>
        <p:nvSpPr>
          <p:cNvPr id="30" name="Rectangle 38"/>
          <p:cNvSpPr>
            <a:spLocks noChangeArrowheads="1"/>
          </p:cNvSpPr>
          <p:nvPr>
            <p:custDataLst>
              <p:tags r:id="rId18"/>
            </p:custDataLst>
          </p:nvPr>
        </p:nvSpPr>
        <p:spPr bwMode="gray">
          <a:xfrm>
            <a:off x="2583366" y="1050697"/>
            <a:ext cx="3528000" cy="211137"/>
          </a:xfrm>
          <a:prstGeom prst="rect">
            <a:avLst/>
          </a:prstGeom>
          <a:noFill/>
          <a:ln w="9525">
            <a:noFill/>
            <a:miter lim="800000"/>
            <a:headEnd/>
            <a:tailEnd/>
          </a:ln>
        </p:spPr>
        <p:txBody>
          <a:bodyPr lIns="0" tIns="0" rIns="0" bIns="0" anchor="b"/>
          <a:lstStyle/>
          <a:p>
            <a:r>
              <a:rPr lang="en-ZA" sz="900" b="1" smtClean="0">
                <a:solidFill>
                  <a:schemeClr val="tx1"/>
                </a:solidFill>
                <a:ea typeface="MS PGothic" pitchFamily="34" charset="-128"/>
              </a:rPr>
              <a:t>Objective</a:t>
            </a:r>
            <a:endParaRPr lang="en-ZA" sz="900" b="1">
              <a:solidFill>
                <a:schemeClr val="tx1"/>
              </a:solidFill>
              <a:ea typeface="MS PGothic" pitchFamily="34" charset="-128"/>
            </a:endParaRPr>
          </a:p>
        </p:txBody>
      </p:sp>
      <p:sp>
        <p:nvSpPr>
          <p:cNvPr id="31" name="Rectangle 9"/>
          <p:cNvSpPr>
            <a:spLocks noChangeArrowheads="1"/>
          </p:cNvSpPr>
          <p:nvPr>
            <p:custDataLst>
              <p:tags r:id="rId19"/>
            </p:custDataLst>
          </p:nvPr>
        </p:nvSpPr>
        <p:spPr bwMode="gray">
          <a:xfrm>
            <a:off x="3548632" y="1459412"/>
            <a:ext cx="720000" cy="138499"/>
          </a:xfrm>
          <a:prstGeom prst="rect">
            <a:avLst/>
          </a:prstGeom>
          <a:noFill/>
          <a:ln w="9525">
            <a:noFill/>
            <a:miter lim="800000"/>
            <a:headEnd/>
            <a:tailEnd/>
          </a:ln>
        </p:spPr>
        <p:txBody>
          <a:bodyPr wrap="square" lIns="0" tIns="0" rIns="0" bIns="0" anchor="b">
            <a:spAutoFit/>
          </a:bodyPr>
          <a:lstStyle/>
          <a:p>
            <a:r>
              <a:rPr lang="en-ZA" sz="900" b="1" smtClean="0">
                <a:solidFill>
                  <a:schemeClr val="tx1"/>
                </a:solidFill>
                <a:ea typeface="MS PGothic" pitchFamily="34" charset="-128"/>
              </a:rPr>
              <a:t>Localisation</a:t>
            </a:r>
            <a:endParaRPr lang="en-ZA" sz="900" b="1">
              <a:solidFill>
                <a:schemeClr val="tx1"/>
              </a:solidFill>
              <a:ea typeface="MS PGothic" pitchFamily="34" charset="-128"/>
            </a:endParaRPr>
          </a:p>
        </p:txBody>
      </p:sp>
      <p:sp>
        <p:nvSpPr>
          <p:cNvPr id="32" name="Rectangle 9"/>
          <p:cNvSpPr>
            <a:spLocks noChangeArrowheads="1"/>
          </p:cNvSpPr>
          <p:nvPr>
            <p:custDataLst>
              <p:tags r:id="rId20"/>
            </p:custDataLst>
          </p:nvPr>
        </p:nvSpPr>
        <p:spPr bwMode="gray">
          <a:xfrm>
            <a:off x="4306673" y="1320912"/>
            <a:ext cx="338605" cy="276999"/>
          </a:xfrm>
          <a:prstGeom prst="rect">
            <a:avLst/>
          </a:prstGeom>
          <a:noFill/>
          <a:ln w="9525">
            <a:noFill/>
            <a:miter lim="800000"/>
            <a:headEnd/>
            <a:tailEnd/>
          </a:ln>
        </p:spPr>
        <p:txBody>
          <a:bodyPr wrap="square" lIns="0" tIns="0" rIns="0" bIns="0" anchor="b">
            <a:spAutoFit/>
          </a:bodyPr>
          <a:lstStyle/>
          <a:p>
            <a:r>
              <a:rPr lang="en-ZA" sz="900" b="1" smtClean="0">
                <a:solidFill>
                  <a:schemeClr val="tx1"/>
                </a:solidFill>
                <a:ea typeface="MS PGothic" pitchFamily="34" charset="-128"/>
              </a:rPr>
              <a:t>Skills </a:t>
            </a:r>
            <a:br>
              <a:rPr lang="en-ZA" sz="900" b="1" smtClean="0">
                <a:solidFill>
                  <a:schemeClr val="tx1"/>
                </a:solidFill>
                <a:ea typeface="MS PGothic" pitchFamily="34" charset="-128"/>
              </a:rPr>
            </a:br>
            <a:r>
              <a:rPr lang="en-ZA" sz="900" b="1" smtClean="0">
                <a:solidFill>
                  <a:schemeClr val="tx1"/>
                </a:solidFill>
                <a:ea typeface="MS PGothic" pitchFamily="34" charset="-128"/>
              </a:rPr>
              <a:t>Dev.</a:t>
            </a:r>
            <a:endParaRPr lang="en-ZA" sz="900" b="1">
              <a:solidFill>
                <a:schemeClr val="tx1"/>
              </a:solidFill>
              <a:ea typeface="MS PGothic" pitchFamily="34" charset="-128"/>
            </a:endParaRPr>
          </a:p>
        </p:txBody>
      </p:sp>
      <p:sp>
        <p:nvSpPr>
          <p:cNvPr id="33" name="Rectangle 9"/>
          <p:cNvSpPr>
            <a:spLocks noChangeArrowheads="1"/>
          </p:cNvSpPr>
          <p:nvPr>
            <p:custDataLst>
              <p:tags r:id="rId21"/>
            </p:custDataLst>
          </p:nvPr>
        </p:nvSpPr>
        <p:spPr bwMode="gray">
          <a:xfrm>
            <a:off x="2598604" y="1459412"/>
            <a:ext cx="900000" cy="138499"/>
          </a:xfrm>
          <a:prstGeom prst="rect">
            <a:avLst/>
          </a:prstGeom>
          <a:noFill/>
          <a:ln w="9525">
            <a:noFill/>
            <a:miter lim="800000"/>
            <a:headEnd/>
            <a:tailEnd/>
          </a:ln>
        </p:spPr>
        <p:txBody>
          <a:bodyPr wrap="square" lIns="0" tIns="0" rIns="0" bIns="0" anchor="b">
            <a:spAutoFit/>
          </a:bodyPr>
          <a:lstStyle/>
          <a:p>
            <a:r>
              <a:rPr lang="en-ZA" sz="900" b="1" smtClean="0">
                <a:solidFill>
                  <a:schemeClr val="tx1"/>
                </a:solidFill>
                <a:ea typeface="MS PGothic" pitchFamily="34" charset="-128"/>
              </a:rPr>
              <a:t>Industrialisation</a:t>
            </a:r>
            <a:endParaRPr lang="en-ZA" sz="900" b="1">
              <a:solidFill>
                <a:schemeClr val="tx1"/>
              </a:solidFill>
              <a:ea typeface="MS PGothic" pitchFamily="34" charset="-128"/>
            </a:endParaRPr>
          </a:p>
        </p:txBody>
      </p:sp>
      <p:sp>
        <p:nvSpPr>
          <p:cNvPr id="34" name="Line 78"/>
          <p:cNvSpPr>
            <a:spLocks noChangeShapeType="1"/>
          </p:cNvSpPr>
          <p:nvPr>
            <p:custDataLst>
              <p:tags r:id="rId22"/>
            </p:custDataLst>
          </p:nvPr>
        </p:nvSpPr>
        <p:spPr bwMode="auto">
          <a:xfrm>
            <a:off x="2583366" y="1596784"/>
            <a:ext cx="3528000" cy="0"/>
          </a:xfrm>
          <a:prstGeom prst="line">
            <a:avLst/>
          </a:prstGeom>
          <a:noFill/>
          <a:ln w="12700">
            <a:solidFill>
              <a:schemeClr val="folHlink"/>
            </a:solidFill>
            <a:round/>
            <a:headEnd/>
            <a:tailEnd/>
          </a:ln>
          <a:effectLst/>
        </p:spPr>
        <p:txBody>
          <a:bodyPr/>
          <a:lstStyle/>
          <a:p>
            <a:endParaRPr lang="en-ZA" sz="900">
              <a:solidFill>
                <a:schemeClr val="tx1"/>
              </a:solidFill>
            </a:endParaRPr>
          </a:p>
        </p:txBody>
      </p:sp>
      <p:sp>
        <p:nvSpPr>
          <p:cNvPr id="35" name="Line 79"/>
          <p:cNvSpPr>
            <a:spLocks noChangeShapeType="1"/>
          </p:cNvSpPr>
          <p:nvPr>
            <p:custDataLst>
              <p:tags r:id="rId23"/>
            </p:custDataLst>
          </p:nvPr>
        </p:nvSpPr>
        <p:spPr bwMode="auto">
          <a:xfrm>
            <a:off x="2583366" y="1268309"/>
            <a:ext cx="3528000" cy="0"/>
          </a:xfrm>
          <a:prstGeom prst="line">
            <a:avLst/>
          </a:prstGeom>
          <a:noFill/>
          <a:ln w="12700">
            <a:solidFill>
              <a:schemeClr val="folHlink"/>
            </a:solidFill>
            <a:round/>
            <a:headEnd/>
            <a:tailEnd/>
          </a:ln>
          <a:effectLst/>
        </p:spPr>
        <p:txBody>
          <a:bodyPr/>
          <a:lstStyle/>
          <a:p>
            <a:endParaRPr lang="en-ZA" sz="900">
              <a:solidFill>
                <a:schemeClr val="tx1"/>
              </a:solidFill>
            </a:endParaRPr>
          </a:p>
        </p:txBody>
      </p:sp>
      <p:sp>
        <p:nvSpPr>
          <p:cNvPr id="36" name="Rectangle 9"/>
          <p:cNvSpPr>
            <a:spLocks noChangeArrowheads="1"/>
          </p:cNvSpPr>
          <p:nvPr>
            <p:custDataLst>
              <p:tags r:id="rId24"/>
            </p:custDataLst>
          </p:nvPr>
        </p:nvSpPr>
        <p:spPr bwMode="gray">
          <a:xfrm>
            <a:off x="4773769" y="1320912"/>
            <a:ext cx="446451" cy="276999"/>
          </a:xfrm>
          <a:prstGeom prst="rect">
            <a:avLst/>
          </a:prstGeom>
          <a:noFill/>
          <a:ln w="9525">
            <a:noFill/>
            <a:miter lim="800000"/>
            <a:headEnd/>
            <a:tailEnd/>
          </a:ln>
        </p:spPr>
        <p:txBody>
          <a:bodyPr wrap="square" lIns="0" tIns="0" rIns="0" bIns="0" anchor="b">
            <a:spAutoFit/>
          </a:bodyPr>
          <a:lstStyle/>
          <a:p>
            <a:r>
              <a:rPr lang="en-ZA" sz="900" b="1" smtClean="0">
                <a:solidFill>
                  <a:schemeClr val="tx1"/>
                </a:solidFill>
                <a:ea typeface="MS PGothic" pitchFamily="34" charset="-128"/>
              </a:rPr>
              <a:t>Job </a:t>
            </a:r>
          </a:p>
          <a:p>
            <a:r>
              <a:rPr lang="en-ZA" sz="900" b="1" smtClean="0">
                <a:solidFill>
                  <a:schemeClr val="tx1"/>
                </a:solidFill>
                <a:ea typeface="MS PGothic" pitchFamily="34" charset="-128"/>
              </a:rPr>
              <a:t>creation</a:t>
            </a:r>
            <a:endParaRPr lang="en-ZA" sz="900" b="1">
              <a:solidFill>
                <a:schemeClr val="tx1"/>
              </a:solidFill>
              <a:ea typeface="MS PGothic" pitchFamily="34" charset="-128"/>
            </a:endParaRPr>
          </a:p>
        </p:txBody>
      </p:sp>
      <p:sp>
        <p:nvSpPr>
          <p:cNvPr id="37" name="Rectangle 9"/>
          <p:cNvSpPr>
            <a:spLocks noChangeArrowheads="1"/>
          </p:cNvSpPr>
          <p:nvPr>
            <p:custDataLst>
              <p:tags r:id="rId25"/>
            </p:custDataLst>
          </p:nvPr>
        </p:nvSpPr>
        <p:spPr bwMode="gray">
          <a:xfrm>
            <a:off x="5297486" y="1320912"/>
            <a:ext cx="468000" cy="276999"/>
          </a:xfrm>
          <a:prstGeom prst="rect">
            <a:avLst/>
          </a:prstGeom>
          <a:noFill/>
          <a:ln w="9525">
            <a:noFill/>
            <a:miter lim="800000"/>
            <a:headEnd/>
            <a:tailEnd/>
          </a:ln>
        </p:spPr>
        <p:txBody>
          <a:bodyPr wrap="square" lIns="0" tIns="0" rIns="0" bIns="0" anchor="b">
            <a:spAutoFit/>
          </a:bodyPr>
          <a:lstStyle/>
          <a:p>
            <a:r>
              <a:rPr lang="en-ZA" sz="900" b="1" smtClean="0">
                <a:solidFill>
                  <a:schemeClr val="tx1"/>
                </a:solidFill>
                <a:ea typeface="MS PGothic" pitchFamily="34" charset="-128"/>
              </a:rPr>
              <a:t>Supplier </a:t>
            </a:r>
          </a:p>
          <a:p>
            <a:r>
              <a:rPr lang="en-ZA" sz="900" b="1" smtClean="0">
                <a:solidFill>
                  <a:schemeClr val="tx1"/>
                </a:solidFill>
                <a:ea typeface="MS PGothic" pitchFamily="34" charset="-128"/>
              </a:rPr>
              <a:t>Dev.</a:t>
            </a:r>
            <a:endParaRPr lang="en-ZA" sz="900" b="1">
              <a:solidFill>
                <a:schemeClr val="tx1"/>
              </a:solidFill>
              <a:ea typeface="MS PGothic" pitchFamily="34" charset="-128"/>
            </a:endParaRPr>
          </a:p>
        </p:txBody>
      </p:sp>
      <p:sp>
        <p:nvSpPr>
          <p:cNvPr id="38" name="Rectangle 9"/>
          <p:cNvSpPr>
            <a:spLocks noChangeArrowheads="1"/>
          </p:cNvSpPr>
          <p:nvPr>
            <p:custDataLst>
              <p:tags r:id="rId26"/>
            </p:custDataLst>
          </p:nvPr>
        </p:nvSpPr>
        <p:spPr bwMode="gray">
          <a:xfrm>
            <a:off x="5818270" y="1320912"/>
            <a:ext cx="360000" cy="276999"/>
          </a:xfrm>
          <a:prstGeom prst="rect">
            <a:avLst/>
          </a:prstGeom>
          <a:noFill/>
          <a:ln w="9525">
            <a:noFill/>
            <a:miter lim="800000"/>
            <a:headEnd/>
            <a:tailEnd/>
          </a:ln>
        </p:spPr>
        <p:txBody>
          <a:bodyPr wrap="square" lIns="0" tIns="0" rIns="0" bIns="0" anchor="b">
            <a:spAutoFit/>
          </a:bodyPr>
          <a:lstStyle/>
          <a:p>
            <a:r>
              <a:rPr lang="en-ZA" sz="900" b="1" smtClean="0">
                <a:solidFill>
                  <a:schemeClr val="tx1"/>
                </a:solidFill>
                <a:ea typeface="MS PGothic" pitchFamily="34" charset="-128"/>
              </a:rPr>
              <a:t>EME</a:t>
            </a:r>
          </a:p>
          <a:p>
            <a:r>
              <a:rPr lang="en-ZA" sz="900" b="1" smtClean="0">
                <a:solidFill>
                  <a:schemeClr val="tx1"/>
                </a:solidFill>
                <a:ea typeface="MS PGothic" pitchFamily="34" charset="-128"/>
              </a:rPr>
              <a:t>Dev.</a:t>
            </a:r>
            <a:endParaRPr lang="en-ZA" sz="900" b="1" dirty="0">
              <a:solidFill>
                <a:schemeClr val="tx1"/>
              </a:solidFill>
              <a:ea typeface="MS PGothic" pitchFamily="34" charset="-128"/>
            </a:endParaRPr>
          </a:p>
        </p:txBody>
      </p:sp>
      <p:grpSp>
        <p:nvGrpSpPr>
          <p:cNvPr id="39" name="Group 142"/>
          <p:cNvGrpSpPr/>
          <p:nvPr/>
        </p:nvGrpSpPr>
        <p:grpSpPr>
          <a:xfrm>
            <a:off x="2598604" y="1913963"/>
            <a:ext cx="3499066" cy="279400"/>
            <a:chOff x="2598604" y="1913963"/>
            <a:chExt cx="3499066" cy="279400"/>
          </a:xfrm>
        </p:grpSpPr>
        <p:grpSp>
          <p:nvGrpSpPr>
            <p:cNvPr id="40" name="Group 25"/>
            <p:cNvGrpSpPr>
              <a:grpSpLocks/>
            </p:cNvGrpSpPr>
            <p:nvPr>
              <p:custDataLst>
                <p:tags r:id="rId105"/>
              </p:custDataLst>
            </p:nvPr>
          </p:nvGrpSpPr>
          <p:grpSpPr bwMode="auto">
            <a:xfrm>
              <a:off x="3548632" y="1913963"/>
              <a:ext cx="279400" cy="279400"/>
              <a:chOff x="2559" y="1345"/>
              <a:chExt cx="241" cy="241"/>
            </a:xfrm>
          </p:grpSpPr>
          <p:sp>
            <p:nvSpPr>
              <p:cNvPr id="56" name="Oval 26"/>
              <p:cNvSpPr>
                <a:spLocks noChangeArrowheads="1"/>
              </p:cNvSpPr>
              <p:nvPr>
                <p:custDataLst>
                  <p:tags r:id="rId121"/>
                </p:custDataLst>
              </p:nvPr>
            </p:nvSpPr>
            <p:spPr bwMode="gray">
              <a:xfrm>
                <a:off x="2559" y="1345"/>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57" name="Arc 27"/>
              <p:cNvSpPr>
                <a:spLocks/>
              </p:cNvSpPr>
              <p:nvPr>
                <p:custDataLst>
                  <p:tags r:id="rId122"/>
                </p:custDataLst>
              </p:nvPr>
            </p:nvSpPr>
            <p:spPr bwMode="gray">
              <a:xfrm>
                <a:off x="2560" y="1346"/>
                <a:ext cx="240" cy="24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41" name="Group 94"/>
            <p:cNvGrpSpPr>
              <a:grpSpLocks/>
            </p:cNvGrpSpPr>
            <p:nvPr>
              <p:custDataLst>
                <p:tags r:id="rId106"/>
              </p:custDataLst>
            </p:nvPr>
          </p:nvGrpSpPr>
          <p:grpSpPr bwMode="auto">
            <a:xfrm>
              <a:off x="4773769" y="1913963"/>
              <a:ext cx="279400" cy="279400"/>
              <a:chOff x="3848" y="1344"/>
              <a:chExt cx="241" cy="241"/>
            </a:xfrm>
            <a:solidFill>
              <a:schemeClr val="accent2">
                <a:lumMod val="75000"/>
              </a:schemeClr>
            </a:solidFill>
          </p:grpSpPr>
          <p:sp>
            <p:nvSpPr>
              <p:cNvPr id="54" name="Oval 95"/>
              <p:cNvSpPr>
                <a:spLocks noChangeArrowheads="1"/>
              </p:cNvSpPr>
              <p:nvPr>
                <p:custDataLst>
                  <p:tags r:id="rId119"/>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55" name="Oval 96"/>
              <p:cNvSpPr>
                <a:spLocks noChangeArrowheads="1"/>
              </p:cNvSpPr>
              <p:nvPr>
                <p:custDataLst>
                  <p:tags r:id="rId120"/>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42" name="Group 25"/>
            <p:cNvGrpSpPr>
              <a:grpSpLocks/>
            </p:cNvGrpSpPr>
            <p:nvPr>
              <p:custDataLst>
                <p:tags r:id="rId107"/>
              </p:custDataLst>
            </p:nvPr>
          </p:nvGrpSpPr>
          <p:grpSpPr bwMode="auto">
            <a:xfrm>
              <a:off x="5297486" y="1913963"/>
              <a:ext cx="279400" cy="279400"/>
              <a:chOff x="2559" y="1345"/>
              <a:chExt cx="241" cy="241"/>
            </a:xfrm>
          </p:grpSpPr>
          <p:sp>
            <p:nvSpPr>
              <p:cNvPr id="52" name="Oval 26"/>
              <p:cNvSpPr>
                <a:spLocks noChangeArrowheads="1"/>
              </p:cNvSpPr>
              <p:nvPr>
                <p:custDataLst>
                  <p:tags r:id="rId117"/>
                </p:custDataLst>
              </p:nvPr>
            </p:nvSpPr>
            <p:spPr bwMode="gray">
              <a:xfrm>
                <a:off x="2559" y="1345"/>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53" name="Arc 27"/>
              <p:cNvSpPr>
                <a:spLocks/>
              </p:cNvSpPr>
              <p:nvPr>
                <p:custDataLst>
                  <p:tags r:id="rId118"/>
                </p:custDataLst>
              </p:nvPr>
            </p:nvSpPr>
            <p:spPr bwMode="gray">
              <a:xfrm>
                <a:off x="2560" y="1346"/>
                <a:ext cx="240" cy="24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43" name="Group 85"/>
            <p:cNvGrpSpPr>
              <a:grpSpLocks/>
            </p:cNvGrpSpPr>
            <p:nvPr>
              <p:custDataLst>
                <p:tags r:id="rId108"/>
              </p:custDataLst>
            </p:nvPr>
          </p:nvGrpSpPr>
          <p:grpSpPr bwMode="auto">
            <a:xfrm>
              <a:off x="5818270" y="1913963"/>
              <a:ext cx="279400" cy="279400"/>
              <a:chOff x="2559" y="3282"/>
              <a:chExt cx="240" cy="240"/>
            </a:xfrm>
          </p:grpSpPr>
          <p:sp>
            <p:nvSpPr>
              <p:cNvPr id="50" name="Oval 86"/>
              <p:cNvSpPr>
                <a:spLocks noChangeArrowheads="1"/>
              </p:cNvSpPr>
              <p:nvPr>
                <p:custDataLst>
                  <p:tags r:id="rId115"/>
                </p:custDataLst>
              </p:nvPr>
            </p:nvSpPr>
            <p:spPr bwMode="gray">
              <a:xfrm>
                <a:off x="2559" y="3282"/>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51" name="Arc 87"/>
              <p:cNvSpPr>
                <a:spLocks/>
              </p:cNvSpPr>
              <p:nvPr>
                <p:custDataLst>
                  <p:tags r:id="rId116"/>
                </p:custDataLst>
              </p:nvPr>
            </p:nvSpPr>
            <p:spPr bwMode="gray">
              <a:xfrm>
                <a:off x="2679" y="3282"/>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44" name="Group 94"/>
            <p:cNvGrpSpPr>
              <a:grpSpLocks/>
            </p:cNvGrpSpPr>
            <p:nvPr>
              <p:custDataLst>
                <p:tags r:id="rId109"/>
              </p:custDataLst>
            </p:nvPr>
          </p:nvGrpSpPr>
          <p:grpSpPr bwMode="auto">
            <a:xfrm>
              <a:off x="4306673" y="1913963"/>
              <a:ext cx="279400" cy="279400"/>
              <a:chOff x="3848" y="1344"/>
              <a:chExt cx="241" cy="241"/>
            </a:xfrm>
            <a:solidFill>
              <a:schemeClr val="accent2">
                <a:lumMod val="75000"/>
              </a:schemeClr>
            </a:solidFill>
          </p:grpSpPr>
          <p:sp>
            <p:nvSpPr>
              <p:cNvPr id="48" name="Oval 95"/>
              <p:cNvSpPr>
                <a:spLocks noChangeArrowheads="1"/>
              </p:cNvSpPr>
              <p:nvPr>
                <p:custDataLst>
                  <p:tags r:id="rId113"/>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49" name="Oval 96"/>
              <p:cNvSpPr>
                <a:spLocks noChangeArrowheads="1"/>
              </p:cNvSpPr>
              <p:nvPr>
                <p:custDataLst>
                  <p:tags r:id="rId114"/>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45" name="Group 94"/>
            <p:cNvGrpSpPr>
              <a:grpSpLocks/>
            </p:cNvGrpSpPr>
            <p:nvPr>
              <p:custDataLst>
                <p:tags r:id="rId110"/>
              </p:custDataLst>
            </p:nvPr>
          </p:nvGrpSpPr>
          <p:grpSpPr bwMode="auto">
            <a:xfrm>
              <a:off x="2598604" y="1913963"/>
              <a:ext cx="279400" cy="279400"/>
              <a:chOff x="3848" y="1344"/>
              <a:chExt cx="241" cy="241"/>
            </a:xfrm>
            <a:solidFill>
              <a:schemeClr val="accent2">
                <a:lumMod val="75000"/>
              </a:schemeClr>
            </a:solidFill>
          </p:grpSpPr>
          <p:sp>
            <p:nvSpPr>
              <p:cNvPr id="46" name="Oval 95"/>
              <p:cNvSpPr>
                <a:spLocks noChangeArrowheads="1"/>
              </p:cNvSpPr>
              <p:nvPr>
                <p:custDataLst>
                  <p:tags r:id="rId111"/>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47" name="Oval 96"/>
              <p:cNvSpPr>
                <a:spLocks noChangeArrowheads="1"/>
              </p:cNvSpPr>
              <p:nvPr>
                <p:custDataLst>
                  <p:tags r:id="rId112"/>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grpSp>
        <p:nvGrpSpPr>
          <p:cNvPr id="58" name="Group 138"/>
          <p:cNvGrpSpPr/>
          <p:nvPr/>
        </p:nvGrpSpPr>
        <p:grpSpPr>
          <a:xfrm>
            <a:off x="2598604" y="2875766"/>
            <a:ext cx="3499066" cy="279400"/>
            <a:chOff x="2598604" y="2875766"/>
            <a:chExt cx="3499066" cy="279400"/>
          </a:xfrm>
        </p:grpSpPr>
        <p:grpSp>
          <p:nvGrpSpPr>
            <p:cNvPr id="59" name="Group 25"/>
            <p:cNvGrpSpPr>
              <a:grpSpLocks/>
            </p:cNvGrpSpPr>
            <p:nvPr>
              <p:custDataLst>
                <p:tags r:id="rId87"/>
              </p:custDataLst>
            </p:nvPr>
          </p:nvGrpSpPr>
          <p:grpSpPr bwMode="auto">
            <a:xfrm>
              <a:off x="3548632" y="2875766"/>
              <a:ext cx="279400" cy="279400"/>
              <a:chOff x="2559" y="1345"/>
              <a:chExt cx="241" cy="241"/>
            </a:xfrm>
          </p:grpSpPr>
          <p:sp>
            <p:nvSpPr>
              <p:cNvPr id="75" name="Oval 26"/>
              <p:cNvSpPr>
                <a:spLocks noChangeArrowheads="1"/>
              </p:cNvSpPr>
              <p:nvPr>
                <p:custDataLst>
                  <p:tags r:id="rId103"/>
                </p:custDataLst>
              </p:nvPr>
            </p:nvSpPr>
            <p:spPr bwMode="gray">
              <a:xfrm>
                <a:off x="2559" y="1345"/>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76" name="Arc 27"/>
              <p:cNvSpPr>
                <a:spLocks/>
              </p:cNvSpPr>
              <p:nvPr>
                <p:custDataLst>
                  <p:tags r:id="rId104"/>
                </p:custDataLst>
              </p:nvPr>
            </p:nvSpPr>
            <p:spPr bwMode="gray">
              <a:xfrm>
                <a:off x="2560" y="1346"/>
                <a:ext cx="240" cy="24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60" name="Group 94"/>
            <p:cNvGrpSpPr>
              <a:grpSpLocks/>
            </p:cNvGrpSpPr>
            <p:nvPr>
              <p:custDataLst>
                <p:tags r:id="rId88"/>
              </p:custDataLst>
            </p:nvPr>
          </p:nvGrpSpPr>
          <p:grpSpPr bwMode="auto">
            <a:xfrm>
              <a:off x="4773769" y="2875766"/>
              <a:ext cx="279400" cy="279400"/>
              <a:chOff x="3848" y="1344"/>
              <a:chExt cx="241" cy="241"/>
            </a:xfrm>
            <a:solidFill>
              <a:schemeClr val="accent2">
                <a:lumMod val="75000"/>
              </a:schemeClr>
            </a:solidFill>
          </p:grpSpPr>
          <p:sp>
            <p:nvSpPr>
              <p:cNvPr id="73" name="Oval 95"/>
              <p:cNvSpPr>
                <a:spLocks noChangeArrowheads="1"/>
              </p:cNvSpPr>
              <p:nvPr>
                <p:custDataLst>
                  <p:tags r:id="rId101"/>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74" name="Oval 96"/>
              <p:cNvSpPr>
                <a:spLocks noChangeArrowheads="1"/>
              </p:cNvSpPr>
              <p:nvPr>
                <p:custDataLst>
                  <p:tags r:id="rId102"/>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61" name="Group 25"/>
            <p:cNvGrpSpPr>
              <a:grpSpLocks/>
            </p:cNvGrpSpPr>
            <p:nvPr>
              <p:custDataLst>
                <p:tags r:id="rId89"/>
              </p:custDataLst>
            </p:nvPr>
          </p:nvGrpSpPr>
          <p:grpSpPr bwMode="auto">
            <a:xfrm>
              <a:off x="5297486" y="2875766"/>
              <a:ext cx="279400" cy="279400"/>
              <a:chOff x="2559" y="1345"/>
              <a:chExt cx="241" cy="241"/>
            </a:xfrm>
          </p:grpSpPr>
          <p:sp>
            <p:nvSpPr>
              <p:cNvPr id="71" name="Oval 26"/>
              <p:cNvSpPr>
                <a:spLocks noChangeArrowheads="1"/>
              </p:cNvSpPr>
              <p:nvPr>
                <p:custDataLst>
                  <p:tags r:id="rId99"/>
                </p:custDataLst>
              </p:nvPr>
            </p:nvSpPr>
            <p:spPr bwMode="gray">
              <a:xfrm>
                <a:off x="2559" y="1345"/>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72" name="Arc 27"/>
              <p:cNvSpPr>
                <a:spLocks/>
              </p:cNvSpPr>
              <p:nvPr>
                <p:custDataLst>
                  <p:tags r:id="rId100"/>
                </p:custDataLst>
              </p:nvPr>
            </p:nvSpPr>
            <p:spPr bwMode="gray">
              <a:xfrm>
                <a:off x="2560" y="1346"/>
                <a:ext cx="240" cy="24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62" name="Group 22"/>
            <p:cNvGrpSpPr>
              <a:grpSpLocks/>
            </p:cNvGrpSpPr>
            <p:nvPr>
              <p:custDataLst>
                <p:tags r:id="rId90"/>
              </p:custDataLst>
            </p:nvPr>
          </p:nvGrpSpPr>
          <p:grpSpPr bwMode="auto">
            <a:xfrm>
              <a:off x="2598604" y="2875766"/>
              <a:ext cx="279400" cy="279400"/>
              <a:chOff x="3772" y="1344"/>
              <a:chExt cx="242" cy="242"/>
            </a:xfrm>
          </p:grpSpPr>
          <p:sp>
            <p:nvSpPr>
              <p:cNvPr id="69" name="Oval 23"/>
              <p:cNvSpPr>
                <a:spLocks noChangeArrowheads="1"/>
              </p:cNvSpPr>
              <p:nvPr>
                <p:custDataLst>
                  <p:tags r:id="rId97"/>
                </p:custDataLst>
              </p:nvPr>
            </p:nvSpPr>
            <p:spPr bwMode="gray">
              <a:xfrm>
                <a:off x="3772" y="1344"/>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70" name="Arc 24"/>
              <p:cNvSpPr>
                <a:spLocks/>
              </p:cNvSpPr>
              <p:nvPr>
                <p:custDataLst>
                  <p:tags r:id="rId98"/>
                </p:custDataLst>
              </p:nvPr>
            </p:nvSpPr>
            <p:spPr bwMode="gray">
              <a:xfrm>
                <a:off x="3893" y="1345"/>
                <a:ext cx="121" cy="241"/>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63" name="Group 94"/>
            <p:cNvGrpSpPr>
              <a:grpSpLocks/>
            </p:cNvGrpSpPr>
            <p:nvPr>
              <p:custDataLst>
                <p:tags r:id="rId91"/>
              </p:custDataLst>
            </p:nvPr>
          </p:nvGrpSpPr>
          <p:grpSpPr bwMode="auto">
            <a:xfrm>
              <a:off x="4306673" y="2875766"/>
              <a:ext cx="279400" cy="279400"/>
              <a:chOff x="3848" y="1344"/>
              <a:chExt cx="241" cy="241"/>
            </a:xfrm>
            <a:solidFill>
              <a:schemeClr val="accent2">
                <a:lumMod val="75000"/>
              </a:schemeClr>
            </a:solidFill>
          </p:grpSpPr>
          <p:sp>
            <p:nvSpPr>
              <p:cNvPr id="67" name="Oval 95"/>
              <p:cNvSpPr>
                <a:spLocks noChangeArrowheads="1"/>
              </p:cNvSpPr>
              <p:nvPr>
                <p:custDataLst>
                  <p:tags r:id="rId95"/>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68" name="Oval 96"/>
              <p:cNvSpPr>
                <a:spLocks noChangeArrowheads="1"/>
              </p:cNvSpPr>
              <p:nvPr>
                <p:custDataLst>
                  <p:tags r:id="rId96"/>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64" name="Group 85"/>
            <p:cNvGrpSpPr>
              <a:grpSpLocks/>
            </p:cNvGrpSpPr>
            <p:nvPr>
              <p:custDataLst>
                <p:tags r:id="rId92"/>
              </p:custDataLst>
            </p:nvPr>
          </p:nvGrpSpPr>
          <p:grpSpPr bwMode="auto">
            <a:xfrm>
              <a:off x="5818270" y="2875766"/>
              <a:ext cx="279400" cy="279400"/>
              <a:chOff x="2559" y="3282"/>
              <a:chExt cx="240" cy="240"/>
            </a:xfrm>
          </p:grpSpPr>
          <p:sp>
            <p:nvSpPr>
              <p:cNvPr id="65" name="Oval 86"/>
              <p:cNvSpPr>
                <a:spLocks noChangeArrowheads="1"/>
              </p:cNvSpPr>
              <p:nvPr>
                <p:custDataLst>
                  <p:tags r:id="rId93"/>
                </p:custDataLst>
              </p:nvPr>
            </p:nvSpPr>
            <p:spPr bwMode="gray">
              <a:xfrm>
                <a:off x="2559" y="3282"/>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66" name="Arc 87"/>
              <p:cNvSpPr>
                <a:spLocks/>
              </p:cNvSpPr>
              <p:nvPr>
                <p:custDataLst>
                  <p:tags r:id="rId94"/>
                </p:custDataLst>
              </p:nvPr>
            </p:nvSpPr>
            <p:spPr bwMode="gray">
              <a:xfrm>
                <a:off x="2679" y="3282"/>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grpSp>
        <p:nvGrpSpPr>
          <p:cNvPr id="77" name="Group 136"/>
          <p:cNvGrpSpPr/>
          <p:nvPr/>
        </p:nvGrpSpPr>
        <p:grpSpPr>
          <a:xfrm>
            <a:off x="2598604" y="3837569"/>
            <a:ext cx="3499066" cy="279400"/>
            <a:chOff x="2598604" y="3837569"/>
            <a:chExt cx="3499066" cy="279400"/>
          </a:xfrm>
        </p:grpSpPr>
        <p:grpSp>
          <p:nvGrpSpPr>
            <p:cNvPr id="78" name="Group 22"/>
            <p:cNvGrpSpPr>
              <a:grpSpLocks/>
            </p:cNvGrpSpPr>
            <p:nvPr>
              <p:custDataLst>
                <p:tags r:id="rId69"/>
              </p:custDataLst>
            </p:nvPr>
          </p:nvGrpSpPr>
          <p:grpSpPr bwMode="auto">
            <a:xfrm>
              <a:off x="5818270" y="3837569"/>
              <a:ext cx="279400" cy="279400"/>
              <a:chOff x="3772" y="1344"/>
              <a:chExt cx="242" cy="242"/>
            </a:xfrm>
          </p:grpSpPr>
          <p:sp>
            <p:nvSpPr>
              <p:cNvPr id="94" name="Oval 23"/>
              <p:cNvSpPr>
                <a:spLocks noChangeArrowheads="1"/>
              </p:cNvSpPr>
              <p:nvPr>
                <p:custDataLst>
                  <p:tags r:id="rId85"/>
                </p:custDataLst>
              </p:nvPr>
            </p:nvSpPr>
            <p:spPr bwMode="gray">
              <a:xfrm>
                <a:off x="3772" y="1344"/>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95" name="Arc 24"/>
              <p:cNvSpPr>
                <a:spLocks/>
              </p:cNvSpPr>
              <p:nvPr>
                <p:custDataLst>
                  <p:tags r:id="rId86"/>
                </p:custDataLst>
              </p:nvPr>
            </p:nvSpPr>
            <p:spPr bwMode="gray">
              <a:xfrm>
                <a:off x="3893" y="1345"/>
                <a:ext cx="121" cy="241"/>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79" name="Group 85"/>
            <p:cNvGrpSpPr>
              <a:grpSpLocks/>
            </p:cNvGrpSpPr>
            <p:nvPr>
              <p:custDataLst>
                <p:tags r:id="rId70"/>
              </p:custDataLst>
            </p:nvPr>
          </p:nvGrpSpPr>
          <p:grpSpPr bwMode="auto">
            <a:xfrm>
              <a:off x="2598604" y="3837569"/>
              <a:ext cx="279400" cy="279400"/>
              <a:chOff x="2559" y="3282"/>
              <a:chExt cx="240" cy="240"/>
            </a:xfrm>
          </p:grpSpPr>
          <p:sp>
            <p:nvSpPr>
              <p:cNvPr id="92" name="Oval 86"/>
              <p:cNvSpPr>
                <a:spLocks noChangeArrowheads="1"/>
              </p:cNvSpPr>
              <p:nvPr>
                <p:custDataLst>
                  <p:tags r:id="rId83"/>
                </p:custDataLst>
              </p:nvPr>
            </p:nvSpPr>
            <p:spPr bwMode="gray">
              <a:xfrm>
                <a:off x="2559" y="3282"/>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93" name="Arc 87"/>
              <p:cNvSpPr>
                <a:spLocks/>
              </p:cNvSpPr>
              <p:nvPr>
                <p:custDataLst>
                  <p:tags r:id="rId84"/>
                </p:custDataLst>
              </p:nvPr>
            </p:nvSpPr>
            <p:spPr bwMode="gray">
              <a:xfrm>
                <a:off x="2679" y="3282"/>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80" name="Group 94"/>
            <p:cNvGrpSpPr>
              <a:grpSpLocks/>
            </p:cNvGrpSpPr>
            <p:nvPr>
              <p:custDataLst>
                <p:tags r:id="rId71"/>
              </p:custDataLst>
            </p:nvPr>
          </p:nvGrpSpPr>
          <p:grpSpPr bwMode="auto">
            <a:xfrm>
              <a:off x="3548632" y="3837569"/>
              <a:ext cx="279400" cy="279400"/>
              <a:chOff x="3848" y="1344"/>
              <a:chExt cx="241" cy="241"/>
            </a:xfrm>
            <a:solidFill>
              <a:schemeClr val="accent2">
                <a:lumMod val="75000"/>
              </a:schemeClr>
            </a:solidFill>
          </p:grpSpPr>
          <p:sp>
            <p:nvSpPr>
              <p:cNvPr id="90" name="Oval 95"/>
              <p:cNvSpPr>
                <a:spLocks noChangeArrowheads="1"/>
              </p:cNvSpPr>
              <p:nvPr>
                <p:custDataLst>
                  <p:tags r:id="rId81"/>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91" name="Oval 96"/>
              <p:cNvSpPr>
                <a:spLocks noChangeArrowheads="1"/>
              </p:cNvSpPr>
              <p:nvPr>
                <p:custDataLst>
                  <p:tags r:id="rId82"/>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81" name="Group 94"/>
            <p:cNvGrpSpPr>
              <a:grpSpLocks/>
            </p:cNvGrpSpPr>
            <p:nvPr>
              <p:custDataLst>
                <p:tags r:id="rId72"/>
              </p:custDataLst>
            </p:nvPr>
          </p:nvGrpSpPr>
          <p:grpSpPr bwMode="auto">
            <a:xfrm>
              <a:off x="4306673" y="3837569"/>
              <a:ext cx="279400" cy="279400"/>
              <a:chOff x="3848" y="1344"/>
              <a:chExt cx="241" cy="241"/>
            </a:xfrm>
            <a:solidFill>
              <a:schemeClr val="accent2">
                <a:lumMod val="75000"/>
              </a:schemeClr>
            </a:solidFill>
          </p:grpSpPr>
          <p:sp>
            <p:nvSpPr>
              <p:cNvPr id="88" name="Oval 95"/>
              <p:cNvSpPr>
                <a:spLocks noChangeArrowheads="1"/>
              </p:cNvSpPr>
              <p:nvPr>
                <p:custDataLst>
                  <p:tags r:id="rId79"/>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89" name="Oval 96"/>
              <p:cNvSpPr>
                <a:spLocks noChangeArrowheads="1"/>
              </p:cNvSpPr>
              <p:nvPr>
                <p:custDataLst>
                  <p:tags r:id="rId80"/>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82" name="Group 25"/>
            <p:cNvGrpSpPr>
              <a:grpSpLocks/>
            </p:cNvGrpSpPr>
            <p:nvPr>
              <p:custDataLst>
                <p:tags r:id="rId73"/>
              </p:custDataLst>
            </p:nvPr>
          </p:nvGrpSpPr>
          <p:grpSpPr bwMode="auto">
            <a:xfrm>
              <a:off x="4773769" y="3837569"/>
              <a:ext cx="279400" cy="279400"/>
              <a:chOff x="2559" y="1345"/>
              <a:chExt cx="241" cy="241"/>
            </a:xfrm>
          </p:grpSpPr>
          <p:sp>
            <p:nvSpPr>
              <p:cNvPr id="86" name="Oval 26"/>
              <p:cNvSpPr>
                <a:spLocks noChangeArrowheads="1"/>
              </p:cNvSpPr>
              <p:nvPr>
                <p:custDataLst>
                  <p:tags r:id="rId77"/>
                </p:custDataLst>
              </p:nvPr>
            </p:nvSpPr>
            <p:spPr bwMode="gray">
              <a:xfrm>
                <a:off x="2559" y="1345"/>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87" name="Arc 27"/>
              <p:cNvSpPr>
                <a:spLocks/>
              </p:cNvSpPr>
              <p:nvPr>
                <p:custDataLst>
                  <p:tags r:id="rId78"/>
                </p:custDataLst>
              </p:nvPr>
            </p:nvSpPr>
            <p:spPr bwMode="gray">
              <a:xfrm>
                <a:off x="2560" y="1346"/>
                <a:ext cx="240" cy="24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83" name="Group 94"/>
            <p:cNvGrpSpPr>
              <a:grpSpLocks/>
            </p:cNvGrpSpPr>
            <p:nvPr>
              <p:custDataLst>
                <p:tags r:id="rId74"/>
              </p:custDataLst>
            </p:nvPr>
          </p:nvGrpSpPr>
          <p:grpSpPr bwMode="auto">
            <a:xfrm>
              <a:off x="5297486" y="3837569"/>
              <a:ext cx="279400" cy="279400"/>
              <a:chOff x="3848" y="1344"/>
              <a:chExt cx="241" cy="241"/>
            </a:xfrm>
            <a:solidFill>
              <a:schemeClr val="accent2">
                <a:lumMod val="75000"/>
              </a:schemeClr>
            </a:solidFill>
          </p:grpSpPr>
          <p:sp>
            <p:nvSpPr>
              <p:cNvPr id="84" name="Oval 95"/>
              <p:cNvSpPr>
                <a:spLocks noChangeArrowheads="1"/>
              </p:cNvSpPr>
              <p:nvPr>
                <p:custDataLst>
                  <p:tags r:id="rId75"/>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85" name="Oval 96"/>
              <p:cNvSpPr>
                <a:spLocks noChangeArrowheads="1"/>
              </p:cNvSpPr>
              <p:nvPr>
                <p:custDataLst>
                  <p:tags r:id="rId76"/>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grpSp>
        <p:nvGrpSpPr>
          <p:cNvPr id="96" name="Group 134"/>
          <p:cNvGrpSpPr/>
          <p:nvPr/>
        </p:nvGrpSpPr>
        <p:grpSpPr>
          <a:xfrm>
            <a:off x="2598604" y="4799372"/>
            <a:ext cx="3499066" cy="279400"/>
            <a:chOff x="2598604" y="4799372"/>
            <a:chExt cx="3499066" cy="279400"/>
          </a:xfrm>
        </p:grpSpPr>
        <p:grpSp>
          <p:nvGrpSpPr>
            <p:cNvPr id="97" name="Group 94"/>
            <p:cNvGrpSpPr>
              <a:grpSpLocks/>
            </p:cNvGrpSpPr>
            <p:nvPr>
              <p:custDataLst>
                <p:tags r:id="rId51"/>
              </p:custDataLst>
            </p:nvPr>
          </p:nvGrpSpPr>
          <p:grpSpPr bwMode="auto">
            <a:xfrm>
              <a:off x="4773769" y="4799372"/>
              <a:ext cx="279400" cy="279400"/>
              <a:chOff x="3848" y="1344"/>
              <a:chExt cx="241" cy="241"/>
            </a:xfrm>
            <a:solidFill>
              <a:schemeClr val="accent2">
                <a:lumMod val="75000"/>
              </a:schemeClr>
            </a:solidFill>
          </p:grpSpPr>
          <p:sp>
            <p:nvSpPr>
              <p:cNvPr id="113" name="Oval 95"/>
              <p:cNvSpPr>
                <a:spLocks noChangeArrowheads="1"/>
              </p:cNvSpPr>
              <p:nvPr>
                <p:custDataLst>
                  <p:tags r:id="rId67"/>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14" name="Oval 96"/>
              <p:cNvSpPr>
                <a:spLocks noChangeArrowheads="1"/>
              </p:cNvSpPr>
              <p:nvPr>
                <p:custDataLst>
                  <p:tags r:id="rId68"/>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98" name="Group 22"/>
            <p:cNvGrpSpPr>
              <a:grpSpLocks/>
            </p:cNvGrpSpPr>
            <p:nvPr>
              <p:custDataLst>
                <p:tags r:id="rId52"/>
              </p:custDataLst>
            </p:nvPr>
          </p:nvGrpSpPr>
          <p:grpSpPr bwMode="auto">
            <a:xfrm>
              <a:off x="5818270" y="4799372"/>
              <a:ext cx="279400" cy="279400"/>
              <a:chOff x="3772" y="1344"/>
              <a:chExt cx="242" cy="242"/>
            </a:xfrm>
          </p:grpSpPr>
          <p:sp>
            <p:nvSpPr>
              <p:cNvPr id="111" name="Oval 23"/>
              <p:cNvSpPr>
                <a:spLocks noChangeArrowheads="1"/>
              </p:cNvSpPr>
              <p:nvPr>
                <p:custDataLst>
                  <p:tags r:id="rId65"/>
                </p:custDataLst>
              </p:nvPr>
            </p:nvSpPr>
            <p:spPr bwMode="gray">
              <a:xfrm>
                <a:off x="3772" y="1344"/>
                <a:ext cx="240" cy="240"/>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sp>
            <p:nvSpPr>
              <p:cNvPr id="112" name="Arc 24"/>
              <p:cNvSpPr>
                <a:spLocks/>
              </p:cNvSpPr>
              <p:nvPr>
                <p:custDataLst>
                  <p:tags r:id="rId66"/>
                </p:custDataLst>
              </p:nvPr>
            </p:nvSpPr>
            <p:spPr bwMode="gray">
              <a:xfrm>
                <a:off x="3893" y="1345"/>
                <a:ext cx="121" cy="241"/>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2">
                  <a:lumMod val="75000"/>
                </a:schemeClr>
              </a:solidFill>
              <a:ln w="9525">
                <a:noFill/>
                <a:round/>
                <a:headEnd/>
                <a:tailEnd/>
              </a:ln>
              <a:effectLst/>
            </p:spPr>
            <p:txBody>
              <a:bodyPr wrap="none" anchor="ctr"/>
              <a:lstStyle/>
              <a:p>
                <a:endParaRPr lang="en-ZA"/>
              </a:p>
            </p:txBody>
          </p:sp>
        </p:grpSp>
        <p:grpSp>
          <p:nvGrpSpPr>
            <p:cNvPr id="99" name="Group 94"/>
            <p:cNvGrpSpPr>
              <a:grpSpLocks/>
            </p:cNvGrpSpPr>
            <p:nvPr>
              <p:custDataLst>
                <p:tags r:id="rId53"/>
              </p:custDataLst>
            </p:nvPr>
          </p:nvGrpSpPr>
          <p:grpSpPr bwMode="auto">
            <a:xfrm>
              <a:off x="2598604" y="4799372"/>
              <a:ext cx="279400" cy="279400"/>
              <a:chOff x="3848" y="1344"/>
              <a:chExt cx="241" cy="241"/>
            </a:xfrm>
            <a:solidFill>
              <a:schemeClr val="accent2"/>
            </a:solidFill>
          </p:grpSpPr>
          <p:sp>
            <p:nvSpPr>
              <p:cNvPr id="109" name="Oval 95"/>
              <p:cNvSpPr>
                <a:spLocks noChangeArrowheads="1"/>
              </p:cNvSpPr>
              <p:nvPr>
                <p:custDataLst>
                  <p:tags r:id="rId63"/>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10" name="Oval 96"/>
              <p:cNvSpPr>
                <a:spLocks noChangeArrowheads="1"/>
              </p:cNvSpPr>
              <p:nvPr>
                <p:custDataLst>
                  <p:tags r:id="rId64"/>
                </p:custDataLst>
              </p:nvPr>
            </p:nvSpPr>
            <p:spPr bwMode="gray">
              <a:xfrm>
                <a:off x="3848" y="1344"/>
                <a:ext cx="241" cy="241"/>
              </a:xfrm>
              <a:prstGeom prst="ellipse">
                <a:avLst/>
              </a:prstGeom>
              <a:solidFill>
                <a:schemeClr val="accent2">
                  <a:lumMod val="20000"/>
                  <a:lumOff val="80000"/>
                </a:schemeClr>
              </a:solidFill>
              <a:ln w="9525">
                <a:noFill/>
                <a:round/>
                <a:headEnd/>
                <a:tailEnd/>
              </a:ln>
              <a:effectLst/>
            </p:spPr>
            <p:txBody>
              <a:bodyPr wrap="none" anchor="ctr"/>
              <a:lstStyle/>
              <a:p>
                <a:endParaRPr lang="en-ZA"/>
              </a:p>
            </p:txBody>
          </p:sp>
        </p:grpSp>
        <p:grpSp>
          <p:nvGrpSpPr>
            <p:cNvPr id="100" name="Group 99"/>
            <p:cNvGrpSpPr>
              <a:grpSpLocks/>
            </p:cNvGrpSpPr>
            <p:nvPr>
              <p:custDataLst>
                <p:tags r:id="rId54"/>
              </p:custDataLst>
            </p:nvPr>
          </p:nvGrpSpPr>
          <p:grpSpPr bwMode="auto">
            <a:xfrm>
              <a:off x="3548632" y="4799372"/>
              <a:ext cx="279400" cy="279400"/>
              <a:chOff x="3848" y="1344"/>
              <a:chExt cx="241" cy="241"/>
            </a:xfrm>
            <a:solidFill>
              <a:schemeClr val="accent2">
                <a:lumMod val="75000"/>
              </a:schemeClr>
            </a:solidFill>
          </p:grpSpPr>
          <p:sp>
            <p:nvSpPr>
              <p:cNvPr id="107" name="Oval 95"/>
              <p:cNvSpPr>
                <a:spLocks noChangeArrowheads="1"/>
              </p:cNvSpPr>
              <p:nvPr>
                <p:custDataLst>
                  <p:tags r:id="rId61"/>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08" name="Oval 96"/>
              <p:cNvSpPr>
                <a:spLocks noChangeArrowheads="1"/>
              </p:cNvSpPr>
              <p:nvPr>
                <p:custDataLst>
                  <p:tags r:id="rId62"/>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101" name="Group 94"/>
            <p:cNvGrpSpPr>
              <a:grpSpLocks/>
            </p:cNvGrpSpPr>
            <p:nvPr>
              <p:custDataLst>
                <p:tags r:id="rId55"/>
              </p:custDataLst>
            </p:nvPr>
          </p:nvGrpSpPr>
          <p:grpSpPr bwMode="auto">
            <a:xfrm>
              <a:off x="4306673" y="4799372"/>
              <a:ext cx="279400" cy="279400"/>
              <a:chOff x="3848" y="1344"/>
              <a:chExt cx="241" cy="241"/>
            </a:xfrm>
            <a:solidFill>
              <a:schemeClr val="accent2">
                <a:lumMod val="75000"/>
              </a:schemeClr>
            </a:solidFill>
          </p:grpSpPr>
          <p:sp>
            <p:nvSpPr>
              <p:cNvPr id="105" name="Oval 95"/>
              <p:cNvSpPr>
                <a:spLocks noChangeArrowheads="1"/>
              </p:cNvSpPr>
              <p:nvPr>
                <p:custDataLst>
                  <p:tags r:id="rId59"/>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06" name="Oval 96"/>
              <p:cNvSpPr>
                <a:spLocks noChangeArrowheads="1"/>
              </p:cNvSpPr>
              <p:nvPr>
                <p:custDataLst>
                  <p:tags r:id="rId60"/>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102" name="Group 94"/>
            <p:cNvGrpSpPr>
              <a:grpSpLocks/>
            </p:cNvGrpSpPr>
            <p:nvPr>
              <p:custDataLst>
                <p:tags r:id="rId56"/>
              </p:custDataLst>
            </p:nvPr>
          </p:nvGrpSpPr>
          <p:grpSpPr bwMode="auto">
            <a:xfrm>
              <a:off x="5297486" y="4799372"/>
              <a:ext cx="279400" cy="279400"/>
              <a:chOff x="3848" y="1344"/>
              <a:chExt cx="241" cy="241"/>
            </a:xfrm>
            <a:solidFill>
              <a:schemeClr val="accent2">
                <a:lumMod val="75000"/>
              </a:schemeClr>
            </a:solidFill>
          </p:grpSpPr>
          <p:sp>
            <p:nvSpPr>
              <p:cNvPr id="103" name="Oval 95"/>
              <p:cNvSpPr>
                <a:spLocks noChangeArrowheads="1"/>
              </p:cNvSpPr>
              <p:nvPr>
                <p:custDataLst>
                  <p:tags r:id="rId57"/>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04" name="Oval 96"/>
              <p:cNvSpPr>
                <a:spLocks noChangeArrowheads="1"/>
              </p:cNvSpPr>
              <p:nvPr>
                <p:custDataLst>
                  <p:tags r:id="rId58"/>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grpSp>
        <p:nvGrpSpPr>
          <p:cNvPr id="115" name="Group 133"/>
          <p:cNvGrpSpPr/>
          <p:nvPr/>
        </p:nvGrpSpPr>
        <p:grpSpPr>
          <a:xfrm>
            <a:off x="2598604" y="5761175"/>
            <a:ext cx="3499066" cy="279400"/>
            <a:chOff x="2598604" y="5761175"/>
            <a:chExt cx="3499066" cy="279400"/>
          </a:xfrm>
        </p:grpSpPr>
        <p:grpSp>
          <p:nvGrpSpPr>
            <p:cNvPr id="116" name="Group 94"/>
            <p:cNvGrpSpPr>
              <a:grpSpLocks/>
            </p:cNvGrpSpPr>
            <p:nvPr>
              <p:custDataLst>
                <p:tags r:id="rId33"/>
              </p:custDataLst>
            </p:nvPr>
          </p:nvGrpSpPr>
          <p:grpSpPr bwMode="auto">
            <a:xfrm>
              <a:off x="4773769" y="5761175"/>
              <a:ext cx="279400" cy="279400"/>
              <a:chOff x="3848" y="1344"/>
              <a:chExt cx="241" cy="241"/>
            </a:xfrm>
            <a:solidFill>
              <a:schemeClr val="accent2">
                <a:lumMod val="75000"/>
              </a:schemeClr>
            </a:solidFill>
          </p:grpSpPr>
          <p:sp>
            <p:nvSpPr>
              <p:cNvPr id="132" name="Oval 95"/>
              <p:cNvSpPr>
                <a:spLocks noChangeArrowheads="1"/>
              </p:cNvSpPr>
              <p:nvPr>
                <p:custDataLst>
                  <p:tags r:id="rId49"/>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33" name="Oval 96"/>
              <p:cNvSpPr>
                <a:spLocks noChangeArrowheads="1"/>
              </p:cNvSpPr>
              <p:nvPr>
                <p:custDataLst>
                  <p:tags r:id="rId50"/>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117" name="Group 94"/>
            <p:cNvGrpSpPr>
              <a:grpSpLocks/>
            </p:cNvGrpSpPr>
            <p:nvPr>
              <p:custDataLst>
                <p:tags r:id="rId34"/>
              </p:custDataLst>
            </p:nvPr>
          </p:nvGrpSpPr>
          <p:grpSpPr bwMode="auto">
            <a:xfrm>
              <a:off x="2598604" y="5761175"/>
              <a:ext cx="279400" cy="279400"/>
              <a:chOff x="3848" y="1344"/>
              <a:chExt cx="241" cy="241"/>
            </a:xfrm>
            <a:solidFill>
              <a:schemeClr val="accent2">
                <a:lumMod val="20000"/>
                <a:lumOff val="80000"/>
              </a:schemeClr>
            </a:solidFill>
          </p:grpSpPr>
          <p:sp>
            <p:nvSpPr>
              <p:cNvPr id="130" name="Oval 95"/>
              <p:cNvSpPr>
                <a:spLocks noChangeArrowheads="1"/>
              </p:cNvSpPr>
              <p:nvPr>
                <p:custDataLst>
                  <p:tags r:id="rId47"/>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31" name="Oval 96"/>
              <p:cNvSpPr>
                <a:spLocks noChangeArrowheads="1"/>
              </p:cNvSpPr>
              <p:nvPr>
                <p:custDataLst>
                  <p:tags r:id="rId48"/>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118" name="Group 94"/>
            <p:cNvGrpSpPr>
              <a:grpSpLocks/>
            </p:cNvGrpSpPr>
            <p:nvPr>
              <p:custDataLst>
                <p:tags r:id="rId35"/>
              </p:custDataLst>
            </p:nvPr>
          </p:nvGrpSpPr>
          <p:grpSpPr bwMode="auto">
            <a:xfrm>
              <a:off x="3548632" y="5761175"/>
              <a:ext cx="279400" cy="279400"/>
              <a:chOff x="3848" y="1344"/>
              <a:chExt cx="241" cy="241"/>
            </a:xfrm>
            <a:solidFill>
              <a:schemeClr val="accent2">
                <a:lumMod val="75000"/>
              </a:schemeClr>
            </a:solidFill>
          </p:grpSpPr>
          <p:sp>
            <p:nvSpPr>
              <p:cNvPr id="128" name="Oval 95"/>
              <p:cNvSpPr>
                <a:spLocks noChangeArrowheads="1"/>
              </p:cNvSpPr>
              <p:nvPr>
                <p:custDataLst>
                  <p:tags r:id="rId45"/>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29" name="Oval 96"/>
              <p:cNvSpPr>
                <a:spLocks noChangeArrowheads="1"/>
              </p:cNvSpPr>
              <p:nvPr>
                <p:custDataLst>
                  <p:tags r:id="rId46"/>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119" name="Group 94"/>
            <p:cNvGrpSpPr>
              <a:grpSpLocks/>
            </p:cNvGrpSpPr>
            <p:nvPr>
              <p:custDataLst>
                <p:tags r:id="rId36"/>
              </p:custDataLst>
            </p:nvPr>
          </p:nvGrpSpPr>
          <p:grpSpPr bwMode="auto">
            <a:xfrm>
              <a:off x="4306673" y="5761175"/>
              <a:ext cx="279400" cy="279400"/>
              <a:chOff x="3848" y="1344"/>
              <a:chExt cx="241" cy="241"/>
            </a:xfrm>
            <a:solidFill>
              <a:schemeClr val="accent2">
                <a:lumMod val="75000"/>
              </a:schemeClr>
            </a:solidFill>
          </p:grpSpPr>
          <p:sp>
            <p:nvSpPr>
              <p:cNvPr id="126" name="Oval 95"/>
              <p:cNvSpPr>
                <a:spLocks noChangeArrowheads="1"/>
              </p:cNvSpPr>
              <p:nvPr>
                <p:custDataLst>
                  <p:tags r:id="rId43"/>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27" name="Oval 96"/>
              <p:cNvSpPr>
                <a:spLocks noChangeArrowheads="1"/>
              </p:cNvSpPr>
              <p:nvPr>
                <p:custDataLst>
                  <p:tags r:id="rId44"/>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120" name="Group 94"/>
            <p:cNvGrpSpPr>
              <a:grpSpLocks/>
            </p:cNvGrpSpPr>
            <p:nvPr>
              <p:custDataLst>
                <p:tags r:id="rId37"/>
              </p:custDataLst>
            </p:nvPr>
          </p:nvGrpSpPr>
          <p:grpSpPr bwMode="auto">
            <a:xfrm>
              <a:off x="5297486" y="5761175"/>
              <a:ext cx="279400" cy="279400"/>
              <a:chOff x="3848" y="1344"/>
              <a:chExt cx="241" cy="241"/>
            </a:xfrm>
            <a:solidFill>
              <a:schemeClr val="accent2">
                <a:lumMod val="75000"/>
              </a:schemeClr>
            </a:solidFill>
          </p:grpSpPr>
          <p:sp>
            <p:nvSpPr>
              <p:cNvPr id="124" name="Oval 95"/>
              <p:cNvSpPr>
                <a:spLocks noChangeArrowheads="1"/>
              </p:cNvSpPr>
              <p:nvPr>
                <p:custDataLst>
                  <p:tags r:id="rId41"/>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25" name="Oval 96"/>
              <p:cNvSpPr>
                <a:spLocks noChangeArrowheads="1"/>
              </p:cNvSpPr>
              <p:nvPr>
                <p:custDataLst>
                  <p:tags r:id="rId42"/>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nvGrpSpPr>
            <p:cNvPr id="121" name="Group 94"/>
            <p:cNvGrpSpPr>
              <a:grpSpLocks/>
            </p:cNvGrpSpPr>
            <p:nvPr>
              <p:custDataLst>
                <p:tags r:id="rId38"/>
              </p:custDataLst>
            </p:nvPr>
          </p:nvGrpSpPr>
          <p:grpSpPr bwMode="auto">
            <a:xfrm>
              <a:off x="5818270" y="5761175"/>
              <a:ext cx="279400" cy="279400"/>
              <a:chOff x="3848" y="1344"/>
              <a:chExt cx="241" cy="241"/>
            </a:xfrm>
            <a:solidFill>
              <a:schemeClr val="accent2">
                <a:lumMod val="75000"/>
              </a:schemeClr>
            </a:solidFill>
          </p:grpSpPr>
          <p:sp>
            <p:nvSpPr>
              <p:cNvPr id="122" name="Oval 95"/>
              <p:cNvSpPr>
                <a:spLocks noChangeArrowheads="1"/>
              </p:cNvSpPr>
              <p:nvPr>
                <p:custDataLst>
                  <p:tags r:id="rId39"/>
                </p:custDataLst>
              </p:nvPr>
            </p:nvSpPr>
            <p:spPr bwMode="gray">
              <a:xfrm>
                <a:off x="3848" y="1344"/>
                <a:ext cx="240" cy="240"/>
              </a:xfrm>
              <a:prstGeom prst="ellipse">
                <a:avLst/>
              </a:prstGeom>
              <a:grpFill/>
              <a:ln w="9525">
                <a:noFill/>
                <a:round/>
                <a:headEnd/>
                <a:tailEnd/>
              </a:ln>
              <a:effectLst/>
            </p:spPr>
            <p:txBody>
              <a:bodyPr wrap="none" anchor="ctr"/>
              <a:lstStyle/>
              <a:p>
                <a:endParaRPr lang="en-ZA"/>
              </a:p>
            </p:txBody>
          </p:sp>
          <p:sp>
            <p:nvSpPr>
              <p:cNvPr id="123" name="Oval 96"/>
              <p:cNvSpPr>
                <a:spLocks noChangeArrowheads="1"/>
              </p:cNvSpPr>
              <p:nvPr>
                <p:custDataLst>
                  <p:tags r:id="rId40"/>
                </p:custDataLst>
              </p:nvPr>
            </p:nvSpPr>
            <p:spPr bwMode="gray">
              <a:xfrm>
                <a:off x="3848" y="1344"/>
                <a:ext cx="241" cy="241"/>
              </a:xfrm>
              <a:prstGeom prst="ellipse">
                <a:avLst/>
              </a:prstGeom>
              <a:grpFill/>
              <a:ln w="9525">
                <a:noFill/>
                <a:round/>
                <a:headEnd/>
                <a:tailEnd/>
              </a:ln>
              <a:effectLst/>
            </p:spPr>
            <p:txBody>
              <a:bodyPr wrap="none" anchor="ctr"/>
              <a:lstStyle/>
              <a:p>
                <a:endParaRPr lang="en-ZA"/>
              </a:p>
            </p:txBody>
          </p:sp>
        </p:grpSp>
      </p:grpSp>
      <p:grpSp>
        <p:nvGrpSpPr>
          <p:cNvPr id="134" name="Group 8"/>
          <p:cNvGrpSpPr>
            <a:grpSpLocks/>
          </p:cNvGrpSpPr>
          <p:nvPr>
            <p:custDataLst>
              <p:tags r:id="rId27"/>
            </p:custDataLst>
          </p:nvPr>
        </p:nvGrpSpPr>
        <p:grpSpPr bwMode="auto">
          <a:xfrm>
            <a:off x="7605713" y="1028700"/>
            <a:ext cx="1312862" cy="379413"/>
            <a:chOff x="4695" y="635"/>
            <a:chExt cx="811" cy="234"/>
          </a:xfrm>
        </p:grpSpPr>
        <p:sp>
          <p:nvSpPr>
            <p:cNvPr id="135" name="Rectangle 9"/>
            <p:cNvSpPr>
              <a:spLocks noChangeArrowheads="1"/>
            </p:cNvSpPr>
            <p:nvPr>
              <p:custDataLst>
                <p:tags r:id="rId28"/>
              </p:custDataLst>
            </p:nvPr>
          </p:nvSpPr>
          <p:spPr bwMode="gray">
            <a:xfrm>
              <a:off x="4695" y="635"/>
              <a:ext cx="811" cy="94"/>
            </a:xfrm>
            <a:prstGeom prst="rect">
              <a:avLst/>
            </a:prstGeom>
            <a:noFill/>
            <a:ln w="9525">
              <a:noFill/>
              <a:miter lim="800000"/>
              <a:headEnd/>
              <a:tailEnd/>
            </a:ln>
          </p:spPr>
          <p:txBody>
            <a:bodyPr lIns="0" tIns="0" rIns="0" bIns="0">
              <a:spAutoFit/>
            </a:bodyPr>
            <a:lstStyle/>
            <a:p>
              <a:pPr marL="349250" indent="-349250" defTabSz="912813" eaLnBrk="0" hangingPunct="0">
                <a:buClr>
                  <a:schemeClr val="tx2"/>
                </a:buClr>
              </a:pPr>
              <a:r>
                <a:rPr lang="en-ZA" sz="1000" dirty="0" smtClean="0">
                  <a:solidFill>
                    <a:schemeClr val="tx1"/>
                  </a:solidFill>
                </a:rPr>
                <a:t>Relevance :</a:t>
              </a:r>
              <a:endParaRPr lang="en-ZA" sz="1000" dirty="0">
                <a:solidFill>
                  <a:schemeClr val="tx1"/>
                </a:solidFill>
              </a:endParaRPr>
            </a:p>
          </p:txBody>
        </p:sp>
        <p:grpSp>
          <p:nvGrpSpPr>
            <p:cNvPr id="136" name="Group 10"/>
            <p:cNvGrpSpPr>
              <a:grpSpLocks/>
            </p:cNvGrpSpPr>
            <p:nvPr/>
          </p:nvGrpSpPr>
          <p:grpSpPr bwMode="auto">
            <a:xfrm>
              <a:off x="4695" y="773"/>
              <a:ext cx="689" cy="96"/>
              <a:chOff x="4699" y="773"/>
              <a:chExt cx="689" cy="96"/>
            </a:xfrm>
          </p:grpSpPr>
          <p:grpSp>
            <p:nvGrpSpPr>
              <p:cNvPr id="137" name="Group 11"/>
              <p:cNvGrpSpPr>
                <a:grpSpLocks/>
              </p:cNvGrpSpPr>
              <p:nvPr/>
            </p:nvGrpSpPr>
            <p:grpSpPr bwMode="auto">
              <a:xfrm>
                <a:off x="4699" y="773"/>
                <a:ext cx="291" cy="96"/>
                <a:chOff x="4699" y="773"/>
                <a:chExt cx="291" cy="96"/>
              </a:xfrm>
            </p:grpSpPr>
            <p:sp>
              <p:nvSpPr>
                <p:cNvPr id="141" name="Oval 12"/>
                <p:cNvSpPr>
                  <a:spLocks noChangeAspect="1" noChangeArrowheads="1"/>
                </p:cNvSpPr>
                <p:nvPr>
                  <p:custDataLst>
                    <p:tags r:id="rId31"/>
                  </p:custDataLst>
                </p:nvPr>
              </p:nvSpPr>
              <p:spPr bwMode="gray">
                <a:xfrm>
                  <a:off x="4699" y="773"/>
                  <a:ext cx="96" cy="96"/>
                </a:xfrm>
                <a:prstGeom prst="ellipse">
                  <a:avLst/>
                </a:prstGeom>
                <a:solidFill>
                  <a:schemeClr val="accent2">
                    <a:lumMod val="20000"/>
                    <a:lumOff val="80000"/>
                  </a:schemeClr>
                </a:solidFill>
                <a:ln w="9525">
                  <a:noFill/>
                  <a:round/>
                  <a:headEnd/>
                  <a:tailEnd/>
                </a:ln>
              </p:spPr>
              <p:txBody>
                <a:bodyPr wrap="none" anchor="ctr"/>
                <a:lstStyle/>
                <a:p>
                  <a:endParaRPr lang="en-ZA" sz="1300" dirty="0"/>
                </a:p>
              </p:txBody>
            </p:sp>
            <p:sp>
              <p:nvSpPr>
                <p:cNvPr id="142" name="Rectangle 13"/>
                <p:cNvSpPr>
                  <a:spLocks noChangeArrowheads="1"/>
                </p:cNvSpPr>
                <p:nvPr>
                  <p:custDataLst>
                    <p:tags r:id="rId32"/>
                  </p:custDataLst>
                </p:nvPr>
              </p:nvSpPr>
              <p:spPr bwMode="gray">
                <a:xfrm>
                  <a:off x="4817" y="773"/>
                  <a:ext cx="173" cy="94"/>
                </a:xfrm>
                <a:prstGeom prst="rect">
                  <a:avLst/>
                </a:prstGeom>
                <a:noFill/>
                <a:ln w="9525">
                  <a:noFill/>
                  <a:miter lim="800000"/>
                  <a:headEnd/>
                  <a:tailEnd/>
                </a:ln>
              </p:spPr>
              <p:txBody>
                <a:bodyPr lIns="0" tIns="0" rIns="0" bIns="0">
                  <a:spAutoFit/>
                </a:bodyPr>
                <a:lstStyle/>
                <a:p>
                  <a:pPr marL="349250" indent="-349250" defTabSz="912813" eaLnBrk="0" hangingPunct="0">
                    <a:buClr>
                      <a:schemeClr val="tx2"/>
                    </a:buClr>
                  </a:pPr>
                  <a:r>
                    <a:rPr lang="en-ZA" sz="1000" smtClean="0"/>
                    <a:t>Low</a:t>
                  </a:r>
                  <a:endParaRPr lang="en-ZA" sz="1000" dirty="0"/>
                </a:p>
              </p:txBody>
            </p:sp>
          </p:grpSp>
          <p:grpSp>
            <p:nvGrpSpPr>
              <p:cNvPr id="138" name="Group 14"/>
              <p:cNvGrpSpPr>
                <a:grpSpLocks/>
              </p:cNvGrpSpPr>
              <p:nvPr/>
            </p:nvGrpSpPr>
            <p:grpSpPr bwMode="auto">
              <a:xfrm>
                <a:off x="5097" y="773"/>
                <a:ext cx="291" cy="96"/>
                <a:chOff x="5097" y="773"/>
                <a:chExt cx="291" cy="96"/>
              </a:xfrm>
            </p:grpSpPr>
            <p:sp>
              <p:nvSpPr>
                <p:cNvPr id="139" name="Oval 15"/>
                <p:cNvSpPr>
                  <a:spLocks noChangeAspect="1" noChangeArrowheads="1"/>
                </p:cNvSpPr>
                <p:nvPr>
                  <p:custDataLst>
                    <p:tags r:id="rId29"/>
                  </p:custDataLst>
                </p:nvPr>
              </p:nvSpPr>
              <p:spPr bwMode="gray">
                <a:xfrm>
                  <a:off x="5097" y="773"/>
                  <a:ext cx="96" cy="96"/>
                </a:xfrm>
                <a:prstGeom prst="ellipse">
                  <a:avLst/>
                </a:prstGeom>
                <a:solidFill>
                  <a:schemeClr val="accent2">
                    <a:lumMod val="75000"/>
                  </a:schemeClr>
                </a:solidFill>
                <a:ln w="9525">
                  <a:noFill/>
                  <a:round/>
                  <a:headEnd/>
                  <a:tailEnd/>
                </a:ln>
              </p:spPr>
              <p:txBody>
                <a:bodyPr wrap="none" anchor="ctr"/>
                <a:lstStyle/>
                <a:p>
                  <a:endParaRPr lang="en-ZA" sz="1300" dirty="0"/>
                </a:p>
              </p:txBody>
            </p:sp>
            <p:sp>
              <p:nvSpPr>
                <p:cNvPr id="140" name="Rectangle 16"/>
                <p:cNvSpPr>
                  <a:spLocks noChangeArrowheads="1"/>
                </p:cNvSpPr>
                <p:nvPr>
                  <p:custDataLst>
                    <p:tags r:id="rId30"/>
                  </p:custDataLst>
                </p:nvPr>
              </p:nvSpPr>
              <p:spPr bwMode="gray">
                <a:xfrm>
                  <a:off x="5215" y="773"/>
                  <a:ext cx="173" cy="94"/>
                </a:xfrm>
                <a:prstGeom prst="rect">
                  <a:avLst/>
                </a:prstGeom>
                <a:noFill/>
                <a:ln w="9525">
                  <a:noFill/>
                  <a:miter lim="800000"/>
                  <a:headEnd/>
                  <a:tailEnd/>
                </a:ln>
              </p:spPr>
              <p:txBody>
                <a:bodyPr lIns="0" tIns="0" rIns="0" bIns="0">
                  <a:spAutoFit/>
                </a:bodyPr>
                <a:lstStyle/>
                <a:p>
                  <a:pPr marL="349250" indent="-349250" defTabSz="912813" eaLnBrk="0" hangingPunct="0">
                    <a:buClr>
                      <a:schemeClr val="tx2"/>
                    </a:buClr>
                  </a:pPr>
                  <a:r>
                    <a:rPr lang="en-ZA" sz="1000" smtClean="0"/>
                    <a:t>High</a:t>
                  </a:r>
                  <a:endParaRPr lang="en-ZA" sz="1000" dirty="0"/>
                </a:p>
              </p:txBody>
            </p:sp>
          </p:grpSp>
        </p:grpSp>
      </p:grpSp>
    </p:spTree>
    <p:extLst>
      <p:ext uri="{BB962C8B-B14F-4D97-AF65-F5344CB8AC3E}">
        <p14:creationId xmlns:p14="http://schemas.microsoft.com/office/powerpoint/2010/main" val="298618615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a:xfrm>
            <a:off x="122238" y="315913"/>
            <a:ext cx="7034212" cy="333375"/>
          </a:xfrm>
        </p:spPr>
        <p:txBody>
          <a:bodyPr/>
          <a:lstStyle/>
          <a:p>
            <a:pPr>
              <a:defRPr/>
            </a:pPr>
            <a:r>
              <a:rPr lang="en-ZA" sz="2400" kern="1200" dirty="0" smtClean="0">
                <a:effectLst>
                  <a:outerShdw blurRad="38100" dist="38100" dir="2700000" algn="tl">
                    <a:srgbClr val="C0C0C0"/>
                  </a:outerShdw>
                </a:effectLst>
                <a:latin typeface="+mn-lt"/>
                <a:ea typeface="+mn-ea"/>
                <a:cs typeface="Arial" charset="0"/>
              </a:rPr>
              <a:t>SD&amp;L Guiding Principles</a:t>
            </a:r>
            <a:endParaRPr lang="en-ZA" sz="2400" kern="1200" dirty="0">
              <a:effectLst>
                <a:outerShdw blurRad="38100" dist="38100" dir="2700000" algn="tl">
                  <a:srgbClr val="C0C0C0"/>
                </a:outerShdw>
              </a:effectLst>
              <a:latin typeface="+mn-lt"/>
              <a:ea typeface="+mn-ea"/>
              <a:cs typeface="Arial" charset="0"/>
            </a:endParaRPr>
          </a:p>
        </p:txBody>
      </p:sp>
      <p:sp>
        <p:nvSpPr>
          <p:cNvPr id="8" name="Rectangle 286"/>
          <p:cNvSpPr>
            <a:spLocks noChangeArrowheads="1"/>
          </p:cNvSpPr>
          <p:nvPr/>
        </p:nvSpPr>
        <p:spPr bwMode="gray">
          <a:xfrm>
            <a:off x="336550" y="1100138"/>
            <a:ext cx="8377238" cy="5293757"/>
          </a:xfrm>
          <a:prstGeom prst="rect">
            <a:avLst/>
          </a:prstGeom>
          <a:noFill/>
          <a:ln w="9525">
            <a:noFill/>
            <a:miter lim="800000"/>
            <a:headEnd/>
            <a:tailEnd/>
          </a:ln>
        </p:spPr>
        <p:txBody>
          <a:bodyPr lIns="0" tIns="0" rIns="0" bIns="0">
            <a:spAutoFit/>
          </a:bodyPr>
          <a:lstStyle/>
          <a:p>
            <a:pPr marL="180975" indent="-180975" defTabSz="895350">
              <a:buSzPct val="100000"/>
              <a:buFont typeface="Wingdings" pitchFamily="2" charset="2"/>
              <a:buChar char="§"/>
              <a:defRPr/>
            </a:pPr>
            <a:r>
              <a:rPr lang="en-ZA" sz="1800" b="1" dirty="0">
                <a:latin typeface="Arial" charset="0"/>
                <a:cs typeface="Arial" charset="0"/>
              </a:rPr>
              <a:t>Prioritise Industries </a:t>
            </a:r>
            <a:r>
              <a:rPr lang="en-ZA" sz="1800" dirty="0">
                <a:latin typeface="Arial" charset="0"/>
                <a:cs typeface="Arial" charset="0"/>
              </a:rPr>
              <a:t>of a strategic nature requiring detailed strategy creation.</a:t>
            </a:r>
          </a:p>
          <a:p>
            <a:pPr marL="180975" indent="-180975" defTabSz="895350">
              <a:buSzPct val="100000"/>
              <a:buFont typeface="Wingdings" pitchFamily="2" charset="2"/>
              <a:buChar char="§"/>
              <a:defRPr/>
            </a:pPr>
            <a:endParaRPr lang="en-ZA" sz="1800" dirty="0">
              <a:latin typeface="Arial" charset="0"/>
              <a:cs typeface="Arial" charset="0"/>
            </a:endParaRPr>
          </a:p>
          <a:p>
            <a:pPr marL="180975" indent="-180975" defTabSz="895350">
              <a:buSzPct val="100000"/>
              <a:buFont typeface="Wingdings" pitchFamily="2" charset="2"/>
              <a:buChar char="§"/>
              <a:defRPr/>
            </a:pPr>
            <a:r>
              <a:rPr lang="en-ZA" sz="1800" b="1" dirty="0">
                <a:latin typeface="Arial" charset="0"/>
                <a:cs typeface="Arial" charset="0"/>
              </a:rPr>
              <a:t>Targets</a:t>
            </a:r>
            <a:r>
              <a:rPr lang="en-ZA" sz="1800" dirty="0">
                <a:latin typeface="Arial" charset="0"/>
                <a:cs typeface="Arial" charset="0"/>
              </a:rPr>
              <a:t> will be based on the character of the identified industries requiring detailed </a:t>
            </a:r>
            <a:r>
              <a:rPr lang="en-ZA" sz="1800" b="1" dirty="0">
                <a:latin typeface="Arial" charset="0"/>
                <a:cs typeface="Arial" charset="0"/>
              </a:rPr>
              <a:t>market analysis</a:t>
            </a:r>
            <a:r>
              <a:rPr lang="en-ZA" sz="1800" dirty="0">
                <a:latin typeface="Arial" charset="0"/>
                <a:cs typeface="Arial" charset="0"/>
              </a:rPr>
              <a:t>. </a:t>
            </a:r>
            <a:r>
              <a:rPr lang="en-ZA" sz="1800" dirty="0" smtClean="0">
                <a:latin typeface="Arial" charset="0"/>
                <a:cs typeface="Arial" charset="0"/>
              </a:rPr>
              <a:t>Some strategies will focus on commodities only (mainly manufacturing), whereas others require a holistic view of the package – with due consideration to the entire value chain (addressing jobs and skills at construction level).</a:t>
            </a:r>
            <a:endParaRPr lang="en-ZA" sz="1800" dirty="0">
              <a:latin typeface="Arial" charset="0"/>
              <a:cs typeface="Arial" charset="0"/>
            </a:endParaRPr>
          </a:p>
          <a:p>
            <a:pPr marL="180975" indent="-180975" defTabSz="895350">
              <a:buSzPct val="100000"/>
              <a:buFont typeface="Wingdings" pitchFamily="2" charset="2"/>
              <a:buChar char="§"/>
              <a:defRPr/>
            </a:pPr>
            <a:endParaRPr lang="en-ZA" sz="1800" dirty="0">
              <a:latin typeface="Arial" charset="0"/>
              <a:cs typeface="Arial" charset="0"/>
            </a:endParaRPr>
          </a:p>
          <a:p>
            <a:pPr marL="180975" indent="-180975" defTabSz="895350">
              <a:buSzPct val="100000"/>
              <a:buFont typeface="Wingdings" pitchFamily="2" charset="2"/>
              <a:buChar char="§"/>
              <a:defRPr/>
            </a:pPr>
            <a:r>
              <a:rPr lang="en-ZA" sz="1800" b="1" dirty="0">
                <a:latin typeface="Arial" charset="0"/>
                <a:cs typeface="Arial" charset="0"/>
              </a:rPr>
              <a:t>Collaboration based relationships </a:t>
            </a:r>
            <a:r>
              <a:rPr lang="en-ZA" sz="1800" dirty="0">
                <a:latin typeface="Arial" charset="0"/>
                <a:cs typeface="Arial" charset="0"/>
              </a:rPr>
              <a:t>will be established through Industry Hubs</a:t>
            </a:r>
            <a:r>
              <a:rPr lang="en-ZA" sz="1800" dirty="0" smtClean="0">
                <a:latin typeface="Arial" charset="0"/>
                <a:cs typeface="Arial" charset="0"/>
              </a:rPr>
              <a:t>.</a:t>
            </a:r>
          </a:p>
          <a:p>
            <a:pPr marL="180975" indent="-180975" defTabSz="895350">
              <a:buSzPct val="100000"/>
              <a:buFont typeface="Wingdings" pitchFamily="2" charset="2"/>
              <a:buChar char="§"/>
              <a:defRPr/>
            </a:pPr>
            <a:endParaRPr lang="en-ZA" sz="1800" dirty="0">
              <a:latin typeface="Arial" charset="0"/>
              <a:cs typeface="Arial" charset="0"/>
            </a:endParaRPr>
          </a:p>
          <a:p>
            <a:pPr marL="180975" indent="-180975" defTabSz="895350">
              <a:buSzPct val="100000"/>
              <a:buFont typeface="Wingdings" pitchFamily="2" charset="2"/>
              <a:buChar char="§"/>
              <a:defRPr/>
            </a:pPr>
            <a:r>
              <a:rPr lang="en-ZA" sz="1800" dirty="0" smtClean="0">
                <a:latin typeface="Arial" charset="0"/>
                <a:cs typeface="Arial" charset="0"/>
              </a:rPr>
              <a:t>Inclusion of other </a:t>
            </a:r>
            <a:r>
              <a:rPr lang="en-ZA" sz="1800" b="1" dirty="0" smtClean="0">
                <a:latin typeface="Arial" charset="0"/>
                <a:cs typeface="Arial" charset="0"/>
              </a:rPr>
              <a:t>SOC’s and Eskom subsidiaries </a:t>
            </a:r>
            <a:r>
              <a:rPr lang="en-ZA" sz="1800" dirty="0" smtClean="0">
                <a:latin typeface="Arial" charset="0"/>
                <a:cs typeface="Arial" charset="0"/>
              </a:rPr>
              <a:t>will form part of every strategy – where it makes sense for such institutions to be the implementation partner of a specific strategy.</a:t>
            </a:r>
          </a:p>
          <a:p>
            <a:pPr marL="180975" indent="-180975" defTabSz="895350">
              <a:buSzPct val="100000"/>
              <a:buFont typeface="Wingdings" pitchFamily="2" charset="2"/>
              <a:buChar char="§"/>
              <a:defRPr/>
            </a:pPr>
            <a:endParaRPr lang="en-ZA" sz="1800" dirty="0" smtClean="0">
              <a:latin typeface="Arial" charset="0"/>
              <a:cs typeface="Arial" charset="0"/>
            </a:endParaRPr>
          </a:p>
          <a:p>
            <a:pPr marL="180975" indent="-180975" defTabSz="895350">
              <a:buSzPct val="100000"/>
              <a:buFont typeface="Wingdings" pitchFamily="2" charset="2"/>
              <a:buChar char="§"/>
              <a:defRPr/>
            </a:pPr>
            <a:r>
              <a:rPr lang="en-ZA" sz="1800" dirty="0" smtClean="0">
                <a:latin typeface="Arial" charset="0"/>
                <a:cs typeface="Arial" charset="0"/>
              </a:rPr>
              <a:t>On-going analysis on spend to continually identify opportunities for supplier development (set asides, </a:t>
            </a:r>
            <a:r>
              <a:rPr lang="en-ZA" sz="1800" dirty="0" err="1" smtClean="0">
                <a:latin typeface="Arial" charset="0"/>
                <a:cs typeface="Arial" charset="0"/>
              </a:rPr>
              <a:t>etc</a:t>
            </a:r>
            <a:r>
              <a:rPr lang="en-ZA" sz="1800" dirty="0" smtClean="0">
                <a:latin typeface="Arial" charset="0"/>
                <a:cs typeface="Arial" charset="0"/>
              </a:rPr>
              <a:t>)</a:t>
            </a:r>
          </a:p>
          <a:p>
            <a:pPr marL="180975" indent="-180975" defTabSz="895350">
              <a:buSzPct val="100000"/>
              <a:buFont typeface="Wingdings" pitchFamily="2" charset="2"/>
              <a:buChar char="§"/>
              <a:defRPr/>
            </a:pPr>
            <a:endParaRPr lang="en-ZA" sz="1800" dirty="0">
              <a:latin typeface="Arial" charset="0"/>
              <a:cs typeface="Arial" charset="0"/>
            </a:endParaRPr>
          </a:p>
          <a:p>
            <a:pPr marL="180975" indent="-180975" defTabSz="895350">
              <a:buSzPct val="100000"/>
              <a:buFont typeface="Wingdings" pitchFamily="2" charset="2"/>
              <a:buChar char="§"/>
              <a:defRPr/>
            </a:pPr>
            <a:r>
              <a:rPr lang="en-ZA" sz="1800" dirty="0">
                <a:latin typeface="Arial" charset="0"/>
                <a:cs typeface="Arial" charset="0"/>
              </a:rPr>
              <a:t>Internal policies and procedures will allow for the </a:t>
            </a:r>
            <a:r>
              <a:rPr lang="en-ZA" sz="1800" b="1" dirty="0">
                <a:latin typeface="Arial" charset="0"/>
                <a:cs typeface="Arial" charset="0"/>
              </a:rPr>
              <a:t>transparent interaction, selection and development of objectives</a:t>
            </a:r>
            <a:r>
              <a:rPr lang="en-ZA" sz="2000" b="1" dirty="0">
                <a:latin typeface="Arial" charset="0"/>
                <a:cs typeface="Arial" charset="0"/>
              </a:rPr>
              <a:t>.</a:t>
            </a:r>
            <a:endParaRPr lang="en-ZA" sz="2000" dirty="0">
              <a:latin typeface="Arial" charset="0"/>
              <a:cs typeface="Arial" charset="0"/>
            </a:endParaRPr>
          </a:p>
        </p:txBody>
      </p:sp>
      <p:sp>
        <p:nvSpPr>
          <p:cNvPr id="6" name="Slide Number Placeholder 3"/>
          <p:cNvSpPr>
            <a:spLocks noGrp="1"/>
          </p:cNvSpPr>
          <p:nvPr>
            <p:ph type="sldNum" sz="quarter" idx="10"/>
          </p:nvPr>
        </p:nvSpPr>
        <p:spPr>
          <a:xfrm>
            <a:off x="7160947" y="6705600"/>
            <a:ext cx="1651000" cy="152400"/>
          </a:xfrm>
        </p:spPr>
        <p:txBody>
          <a:bodyPr/>
          <a:lstStyle/>
          <a:p>
            <a:pPr>
              <a:defRPr/>
            </a:pPr>
            <a:fld id="{6D32DDAE-560C-4431-BA12-A74775BC876E}" type="slidenum">
              <a:rPr lang="en-ZA" smtClean="0"/>
              <a:pPr>
                <a:defRPr/>
              </a:pPr>
              <a:t>27</a:t>
            </a:fld>
            <a:endParaRPr lang="en-ZA"/>
          </a:p>
        </p:txBody>
      </p:sp>
    </p:spTree>
    <p:extLst>
      <p:ext uri="{BB962C8B-B14F-4D97-AF65-F5344CB8AC3E}">
        <p14:creationId xmlns:p14="http://schemas.microsoft.com/office/powerpoint/2010/main" val="361887582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3290"/>
            <a:ext cx="6985000" cy="941796"/>
          </a:xfrm>
        </p:spPr>
        <p:txBody>
          <a:bodyPr/>
          <a:lstStyle/>
          <a:p>
            <a:r>
              <a:rPr lang="en-ZA" dirty="0" smtClean="0"/>
              <a:t>SD &amp; L guiding principles were informed by significant challenges identified through the new build programme</a:t>
            </a:r>
            <a:endParaRPr lang="en-ZA" dirty="0"/>
          </a:p>
        </p:txBody>
      </p:sp>
      <p:sp>
        <p:nvSpPr>
          <p:cNvPr id="3" name="Slide Number Placeholder 2"/>
          <p:cNvSpPr>
            <a:spLocks noGrp="1"/>
          </p:cNvSpPr>
          <p:nvPr>
            <p:ph type="sldNum" sz="quarter" idx="10"/>
          </p:nvPr>
        </p:nvSpPr>
        <p:spPr/>
        <p:txBody>
          <a:bodyPr/>
          <a:lstStyle/>
          <a:p>
            <a:pPr>
              <a:defRPr/>
            </a:pPr>
            <a:fld id="{4A52FAB2-A6CE-4DAD-80E1-42311C333CB1}" type="slidenum">
              <a:rPr lang="en-ZA" smtClean="0"/>
              <a:pPr>
                <a:defRPr/>
              </a:pPr>
              <a:t>28</a:t>
            </a:fld>
            <a:endParaRPr lang="en-ZA"/>
          </a:p>
        </p:txBody>
      </p:sp>
      <p:sp>
        <p:nvSpPr>
          <p:cNvPr id="5" name="Rectangle 33"/>
          <p:cNvSpPr>
            <a:spLocks noChangeArrowheads="1"/>
          </p:cNvSpPr>
          <p:nvPr>
            <p:custDataLst>
              <p:tags r:id="rId1"/>
            </p:custDataLst>
          </p:nvPr>
        </p:nvSpPr>
        <p:spPr bwMode="gray">
          <a:xfrm>
            <a:off x="201613" y="1371600"/>
            <a:ext cx="1371600" cy="5040000"/>
          </a:xfrm>
          <a:prstGeom prst="rect">
            <a:avLst/>
          </a:prstGeom>
          <a:solidFill>
            <a:srgbClr val="D9E1EF"/>
          </a:solidFill>
          <a:ln w="9525">
            <a:noFill/>
            <a:miter lim="800000"/>
            <a:headEnd/>
            <a:tailEnd/>
          </a:ln>
        </p:spPr>
        <p:txBody>
          <a:bodyPr wrap="none" anchor="ctr"/>
          <a:lstStyle/>
          <a:p>
            <a:endParaRPr lang="en-ZA" sz="1100"/>
          </a:p>
        </p:txBody>
      </p:sp>
      <p:grpSp>
        <p:nvGrpSpPr>
          <p:cNvPr id="6" name="Group 12"/>
          <p:cNvGrpSpPr>
            <a:grpSpLocks/>
          </p:cNvGrpSpPr>
          <p:nvPr>
            <p:custDataLst>
              <p:tags r:id="rId2"/>
            </p:custDataLst>
          </p:nvPr>
        </p:nvGrpSpPr>
        <p:grpSpPr bwMode="auto">
          <a:xfrm>
            <a:off x="449363" y="1598347"/>
            <a:ext cx="1980000" cy="648000"/>
            <a:chOff x="671" y="1074"/>
            <a:chExt cx="1062" cy="380"/>
          </a:xfrm>
          <a:solidFill>
            <a:schemeClr val="accent6"/>
          </a:solidFill>
        </p:grpSpPr>
        <p:sp>
          <p:nvSpPr>
            <p:cNvPr id="7" name="Freeform 13"/>
            <p:cNvSpPr>
              <a:spLocks/>
            </p:cNvSpPr>
            <p:nvPr/>
          </p:nvSpPr>
          <p:spPr bwMode="gray">
            <a:xfrm>
              <a:off x="671" y="1074"/>
              <a:ext cx="1062" cy="380"/>
            </a:xfrm>
            <a:custGeom>
              <a:avLst/>
              <a:gdLst>
                <a:gd name="T0" fmla="*/ 0 w 1062"/>
                <a:gd name="T1" fmla="*/ 0 h 380"/>
                <a:gd name="T2" fmla="*/ 994 w 1062"/>
                <a:gd name="T3" fmla="*/ 0 h 380"/>
                <a:gd name="T4" fmla="*/ 1062 w 1062"/>
                <a:gd name="T5" fmla="*/ 190 h 380"/>
                <a:gd name="T6" fmla="*/ 994 w 1062"/>
                <a:gd name="T7" fmla="*/ 380 h 380"/>
                <a:gd name="T8" fmla="*/ 0 w 1062"/>
                <a:gd name="T9" fmla="*/ 380 h 380"/>
                <a:gd name="T10" fmla="*/ 0 w 1062"/>
                <a:gd name="T11" fmla="*/ 190 h 380"/>
                <a:gd name="T12" fmla="*/ 0 w 1062"/>
                <a:gd name="T13" fmla="*/ 0 h 380"/>
                <a:gd name="T14" fmla="*/ 0 60000 65536"/>
                <a:gd name="T15" fmla="*/ 0 60000 65536"/>
                <a:gd name="T16" fmla="*/ 0 60000 65536"/>
                <a:gd name="T17" fmla="*/ 0 60000 65536"/>
                <a:gd name="T18" fmla="*/ 0 60000 65536"/>
                <a:gd name="T19" fmla="*/ 0 60000 65536"/>
                <a:gd name="T20" fmla="*/ 0 60000 65536"/>
                <a:gd name="T21" fmla="*/ 0 w 1062"/>
                <a:gd name="T22" fmla="*/ 0 h 380"/>
                <a:gd name="T23" fmla="*/ 1062 w 1062"/>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380">
                  <a:moveTo>
                    <a:pt x="0" y="0"/>
                  </a:moveTo>
                  <a:lnTo>
                    <a:pt x="994" y="0"/>
                  </a:lnTo>
                  <a:lnTo>
                    <a:pt x="1062" y="190"/>
                  </a:lnTo>
                  <a:lnTo>
                    <a:pt x="994" y="380"/>
                  </a:lnTo>
                  <a:lnTo>
                    <a:pt x="0" y="380"/>
                  </a:lnTo>
                  <a:lnTo>
                    <a:pt x="0" y="190"/>
                  </a:lnTo>
                  <a:lnTo>
                    <a:pt x="0" y="0"/>
                  </a:lnTo>
                  <a:close/>
                </a:path>
              </a:pathLst>
            </a:cu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endParaRPr lang="en-ZA" sz="1200" b="1" kern="0" dirty="0">
                <a:solidFill>
                  <a:schemeClr val="bg1"/>
                </a:solidFill>
              </a:endParaRPr>
            </a:p>
          </p:txBody>
        </p:sp>
        <p:sp>
          <p:nvSpPr>
            <p:cNvPr id="8" name="Rectangle 14"/>
            <p:cNvSpPr>
              <a:spLocks noChangeArrowheads="1"/>
            </p:cNvSpPr>
            <p:nvPr/>
          </p:nvSpPr>
          <p:spPr bwMode="gray">
            <a:xfrm>
              <a:off x="703" y="1095"/>
              <a:ext cx="962" cy="327"/>
            </a:xfrm>
            <a:prstGeom prst="rect">
              <a:avLst/>
            </a:pr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r>
                <a:rPr lang="en-US" sz="1200" b="1" kern="0" dirty="0" smtClean="0">
                  <a:solidFill>
                    <a:schemeClr val="bg1"/>
                  </a:solidFill>
                </a:rPr>
                <a:t>High cost of input material</a:t>
              </a:r>
              <a:endParaRPr lang="en-ZA" sz="1200" b="1" kern="0" dirty="0">
                <a:solidFill>
                  <a:schemeClr val="bg1"/>
                </a:solidFill>
              </a:endParaRPr>
            </a:p>
          </p:txBody>
        </p:sp>
      </p:grpSp>
      <p:sp>
        <p:nvSpPr>
          <p:cNvPr id="9" name="Rectangle 286"/>
          <p:cNvSpPr>
            <a:spLocks noChangeArrowheads="1"/>
          </p:cNvSpPr>
          <p:nvPr>
            <p:custDataLst>
              <p:tags r:id="rId3"/>
            </p:custDataLst>
          </p:nvPr>
        </p:nvSpPr>
        <p:spPr bwMode="gray">
          <a:xfrm>
            <a:off x="2570163" y="1147763"/>
            <a:ext cx="3343275" cy="161925"/>
          </a:xfrm>
          <a:prstGeom prst="rect">
            <a:avLst/>
          </a:prstGeom>
          <a:noFill/>
          <a:ln w="9525">
            <a:noFill/>
            <a:miter lim="800000"/>
            <a:headEnd/>
            <a:tailEnd/>
          </a:ln>
        </p:spPr>
        <p:txBody>
          <a:bodyPr lIns="0" tIns="0" rIns="0" bIns="0">
            <a:spAutoFit/>
          </a:bodyPr>
          <a:lstStyle/>
          <a:p>
            <a:pPr defTabSz="895350">
              <a:buClr>
                <a:schemeClr val="tx2"/>
              </a:buClr>
              <a:defRPr/>
            </a:pPr>
            <a:r>
              <a:rPr lang="en-ZA" sz="1050" b="1" smtClean="0"/>
              <a:t>Description</a:t>
            </a:r>
            <a:endParaRPr lang="en-ZA" sz="1050" b="1"/>
          </a:p>
        </p:txBody>
      </p:sp>
      <p:sp>
        <p:nvSpPr>
          <p:cNvPr id="10" name="Line 8"/>
          <p:cNvSpPr>
            <a:spLocks noChangeShapeType="1"/>
          </p:cNvSpPr>
          <p:nvPr>
            <p:custDataLst>
              <p:tags r:id="rId4"/>
            </p:custDataLst>
          </p:nvPr>
        </p:nvSpPr>
        <p:spPr bwMode="gray">
          <a:xfrm>
            <a:off x="2570163" y="1411288"/>
            <a:ext cx="6264275" cy="0"/>
          </a:xfrm>
          <a:prstGeom prst="line">
            <a:avLst/>
          </a:prstGeom>
          <a:noFill/>
          <a:ln w="9525">
            <a:solidFill>
              <a:schemeClr val="tx1"/>
            </a:solidFill>
            <a:round/>
            <a:headEnd/>
            <a:tailEnd/>
          </a:ln>
        </p:spPr>
        <p:txBody>
          <a:bodyPr/>
          <a:lstStyle/>
          <a:p>
            <a:pPr>
              <a:defRPr/>
            </a:pPr>
            <a:endParaRPr lang="en-ZA" sz="1050"/>
          </a:p>
        </p:txBody>
      </p:sp>
      <p:sp>
        <p:nvSpPr>
          <p:cNvPr id="11" name="Rectangle 286"/>
          <p:cNvSpPr>
            <a:spLocks noChangeArrowheads="1"/>
          </p:cNvSpPr>
          <p:nvPr/>
        </p:nvSpPr>
        <p:spPr bwMode="gray">
          <a:xfrm>
            <a:off x="2596026" y="1598347"/>
            <a:ext cx="6232525" cy="553998"/>
          </a:xfrm>
          <a:prstGeom prst="rect">
            <a:avLst/>
          </a:prstGeom>
          <a:noFill/>
          <a:ln w="9525">
            <a:noFill/>
            <a:miter lim="800000"/>
            <a:headEnd/>
            <a:tailEnd/>
          </a:ln>
        </p:spPr>
        <p:txBody>
          <a:bodyPr lIns="0" tIns="0" rIns="0" bIns="0">
            <a:spAutoFit/>
          </a:bodyPr>
          <a:lstStyle/>
          <a:p>
            <a:pPr marL="180975" indent="-180975" defTabSz="895350" eaLnBrk="0" hangingPunct="0">
              <a:spcAft>
                <a:spcPts val="0"/>
              </a:spcAft>
              <a:buClr>
                <a:schemeClr val="tx2"/>
              </a:buClr>
              <a:buSzPct val="100000"/>
              <a:buFont typeface="Wingdings" pitchFamily="2" charset="2"/>
              <a:buChar char="§"/>
              <a:defRPr/>
            </a:pPr>
            <a:r>
              <a:rPr lang="en-ZA" sz="1200" dirty="0" smtClean="0">
                <a:solidFill>
                  <a:schemeClr val="tx1"/>
                </a:solidFill>
              </a:rPr>
              <a:t>Local South African companies (e.g. steel, cement, certain chemicals) are expensive.</a:t>
            </a:r>
          </a:p>
          <a:p>
            <a:pPr marL="180975" indent="-180975" defTabSz="895350" eaLnBrk="0" hangingPunct="0">
              <a:spcAft>
                <a:spcPts val="0"/>
              </a:spcAft>
              <a:buClr>
                <a:schemeClr val="tx2"/>
              </a:buClr>
              <a:buSzPct val="100000"/>
              <a:buFont typeface="Wingdings" pitchFamily="2" charset="2"/>
              <a:buChar char="§"/>
              <a:defRPr/>
            </a:pPr>
            <a:r>
              <a:rPr lang="en-ZA" sz="1200" dirty="0" smtClean="0">
                <a:solidFill>
                  <a:schemeClr val="tx1"/>
                </a:solidFill>
              </a:rPr>
              <a:t>Strong international vendors often dictate price. </a:t>
            </a:r>
          </a:p>
          <a:p>
            <a:pPr marL="180975" indent="-180975" defTabSz="895350" eaLnBrk="0" hangingPunct="0">
              <a:spcAft>
                <a:spcPts val="0"/>
              </a:spcAft>
              <a:buClr>
                <a:schemeClr val="tx2"/>
              </a:buClr>
              <a:buSzPct val="100000"/>
              <a:buFont typeface="Wingdings" pitchFamily="2" charset="2"/>
              <a:buChar char="§"/>
              <a:defRPr/>
            </a:pPr>
            <a:r>
              <a:rPr lang="en-ZA" sz="1200" dirty="0" smtClean="0">
                <a:solidFill>
                  <a:schemeClr val="tx1"/>
                </a:solidFill>
              </a:rPr>
              <a:t>Adds to cost of programmes and requires strong negotiation skills and rapid conclusion.</a:t>
            </a:r>
          </a:p>
        </p:txBody>
      </p:sp>
      <p:grpSp>
        <p:nvGrpSpPr>
          <p:cNvPr id="13" name="Group 12"/>
          <p:cNvGrpSpPr>
            <a:grpSpLocks/>
          </p:cNvGrpSpPr>
          <p:nvPr>
            <p:custDataLst>
              <p:tags r:id="rId5"/>
            </p:custDataLst>
          </p:nvPr>
        </p:nvGrpSpPr>
        <p:grpSpPr bwMode="auto">
          <a:xfrm>
            <a:off x="449363" y="2560399"/>
            <a:ext cx="1980000" cy="648000"/>
            <a:chOff x="671" y="1074"/>
            <a:chExt cx="1062" cy="380"/>
          </a:xfrm>
          <a:solidFill>
            <a:schemeClr val="accent6"/>
          </a:solidFill>
        </p:grpSpPr>
        <p:sp>
          <p:nvSpPr>
            <p:cNvPr id="15" name="Freeform 13"/>
            <p:cNvSpPr>
              <a:spLocks/>
            </p:cNvSpPr>
            <p:nvPr/>
          </p:nvSpPr>
          <p:spPr bwMode="gray">
            <a:xfrm>
              <a:off x="671" y="1074"/>
              <a:ext cx="1062" cy="380"/>
            </a:xfrm>
            <a:custGeom>
              <a:avLst/>
              <a:gdLst>
                <a:gd name="T0" fmla="*/ 0 w 1062"/>
                <a:gd name="T1" fmla="*/ 0 h 380"/>
                <a:gd name="T2" fmla="*/ 994 w 1062"/>
                <a:gd name="T3" fmla="*/ 0 h 380"/>
                <a:gd name="T4" fmla="*/ 1062 w 1062"/>
                <a:gd name="T5" fmla="*/ 190 h 380"/>
                <a:gd name="T6" fmla="*/ 994 w 1062"/>
                <a:gd name="T7" fmla="*/ 380 h 380"/>
                <a:gd name="T8" fmla="*/ 0 w 1062"/>
                <a:gd name="T9" fmla="*/ 380 h 380"/>
                <a:gd name="T10" fmla="*/ 0 w 1062"/>
                <a:gd name="T11" fmla="*/ 190 h 380"/>
                <a:gd name="T12" fmla="*/ 0 w 1062"/>
                <a:gd name="T13" fmla="*/ 0 h 380"/>
                <a:gd name="T14" fmla="*/ 0 60000 65536"/>
                <a:gd name="T15" fmla="*/ 0 60000 65536"/>
                <a:gd name="T16" fmla="*/ 0 60000 65536"/>
                <a:gd name="T17" fmla="*/ 0 60000 65536"/>
                <a:gd name="T18" fmla="*/ 0 60000 65536"/>
                <a:gd name="T19" fmla="*/ 0 60000 65536"/>
                <a:gd name="T20" fmla="*/ 0 60000 65536"/>
                <a:gd name="T21" fmla="*/ 0 w 1062"/>
                <a:gd name="T22" fmla="*/ 0 h 380"/>
                <a:gd name="T23" fmla="*/ 1062 w 1062"/>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380">
                  <a:moveTo>
                    <a:pt x="0" y="0"/>
                  </a:moveTo>
                  <a:lnTo>
                    <a:pt x="994" y="0"/>
                  </a:lnTo>
                  <a:lnTo>
                    <a:pt x="1062" y="190"/>
                  </a:lnTo>
                  <a:lnTo>
                    <a:pt x="994" y="380"/>
                  </a:lnTo>
                  <a:lnTo>
                    <a:pt x="0" y="380"/>
                  </a:lnTo>
                  <a:lnTo>
                    <a:pt x="0" y="190"/>
                  </a:lnTo>
                  <a:lnTo>
                    <a:pt x="0" y="0"/>
                  </a:lnTo>
                  <a:close/>
                </a:path>
              </a:pathLst>
            </a:cu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endParaRPr lang="en-ZA" sz="1200" b="1" kern="0" dirty="0">
                <a:solidFill>
                  <a:schemeClr val="bg1"/>
                </a:solidFill>
              </a:endParaRPr>
            </a:p>
          </p:txBody>
        </p:sp>
        <p:sp>
          <p:nvSpPr>
            <p:cNvPr id="16" name="Rectangle 14"/>
            <p:cNvSpPr>
              <a:spLocks noChangeArrowheads="1"/>
            </p:cNvSpPr>
            <p:nvPr/>
          </p:nvSpPr>
          <p:spPr bwMode="gray">
            <a:xfrm>
              <a:off x="703" y="1095"/>
              <a:ext cx="962" cy="327"/>
            </a:xfrm>
            <a:prstGeom prst="rect">
              <a:avLst/>
            </a:pr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r>
                <a:rPr lang="en-US" sz="1200" b="1" kern="0" dirty="0" smtClean="0">
                  <a:solidFill>
                    <a:schemeClr val="bg1"/>
                  </a:solidFill>
                </a:rPr>
                <a:t>Shortage of skills</a:t>
              </a:r>
              <a:endParaRPr lang="en-ZA" sz="1200" b="1" kern="0" dirty="0">
                <a:solidFill>
                  <a:schemeClr val="bg1"/>
                </a:solidFill>
              </a:endParaRPr>
            </a:p>
          </p:txBody>
        </p:sp>
      </p:grpSp>
      <p:grpSp>
        <p:nvGrpSpPr>
          <p:cNvPr id="17" name="Group 16"/>
          <p:cNvGrpSpPr>
            <a:grpSpLocks/>
          </p:cNvGrpSpPr>
          <p:nvPr>
            <p:custDataLst>
              <p:tags r:id="rId6"/>
            </p:custDataLst>
          </p:nvPr>
        </p:nvGrpSpPr>
        <p:grpSpPr bwMode="auto">
          <a:xfrm>
            <a:off x="449363" y="4076449"/>
            <a:ext cx="1980000" cy="648000"/>
            <a:chOff x="671" y="1074"/>
            <a:chExt cx="1062" cy="380"/>
          </a:xfrm>
          <a:solidFill>
            <a:schemeClr val="accent6"/>
          </a:solidFill>
        </p:grpSpPr>
        <p:sp>
          <p:nvSpPr>
            <p:cNvPr id="18" name="Freeform 13"/>
            <p:cNvSpPr>
              <a:spLocks/>
            </p:cNvSpPr>
            <p:nvPr/>
          </p:nvSpPr>
          <p:spPr bwMode="gray">
            <a:xfrm>
              <a:off x="671" y="1074"/>
              <a:ext cx="1062" cy="380"/>
            </a:xfrm>
            <a:custGeom>
              <a:avLst/>
              <a:gdLst>
                <a:gd name="T0" fmla="*/ 0 w 1062"/>
                <a:gd name="T1" fmla="*/ 0 h 380"/>
                <a:gd name="T2" fmla="*/ 994 w 1062"/>
                <a:gd name="T3" fmla="*/ 0 h 380"/>
                <a:gd name="T4" fmla="*/ 1062 w 1062"/>
                <a:gd name="T5" fmla="*/ 190 h 380"/>
                <a:gd name="T6" fmla="*/ 994 w 1062"/>
                <a:gd name="T7" fmla="*/ 380 h 380"/>
                <a:gd name="T8" fmla="*/ 0 w 1062"/>
                <a:gd name="T9" fmla="*/ 380 h 380"/>
                <a:gd name="T10" fmla="*/ 0 w 1062"/>
                <a:gd name="T11" fmla="*/ 190 h 380"/>
                <a:gd name="T12" fmla="*/ 0 w 1062"/>
                <a:gd name="T13" fmla="*/ 0 h 380"/>
                <a:gd name="T14" fmla="*/ 0 60000 65536"/>
                <a:gd name="T15" fmla="*/ 0 60000 65536"/>
                <a:gd name="T16" fmla="*/ 0 60000 65536"/>
                <a:gd name="T17" fmla="*/ 0 60000 65536"/>
                <a:gd name="T18" fmla="*/ 0 60000 65536"/>
                <a:gd name="T19" fmla="*/ 0 60000 65536"/>
                <a:gd name="T20" fmla="*/ 0 60000 65536"/>
                <a:gd name="T21" fmla="*/ 0 w 1062"/>
                <a:gd name="T22" fmla="*/ 0 h 380"/>
                <a:gd name="T23" fmla="*/ 1062 w 1062"/>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380">
                  <a:moveTo>
                    <a:pt x="0" y="0"/>
                  </a:moveTo>
                  <a:lnTo>
                    <a:pt x="994" y="0"/>
                  </a:lnTo>
                  <a:lnTo>
                    <a:pt x="1062" y="190"/>
                  </a:lnTo>
                  <a:lnTo>
                    <a:pt x="994" y="380"/>
                  </a:lnTo>
                  <a:lnTo>
                    <a:pt x="0" y="380"/>
                  </a:lnTo>
                  <a:lnTo>
                    <a:pt x="0" y="190"/>
                  </a:lnTo>
                  <a:lnTo>
                    <a:pt x="0" y="0"/>
                  </a:lnTo>
                  <a:close/>
                </a:path>
              </a:pathLst>
            </a:cu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endParaRPr lang="en-ZA" sz="1200" b="1" kern="0" dirty="0">
                <a:solidFill>
                  <a:schemeClr val="bg1"/>
                </a:solidFill>
              </a:endParaRPr>
            </a:p>
          </p:txBody>
        </p:sp>
        <p:sp>
          <p:nvSpPr>
            <p:cNvPr id="19" name="Rectangle 14"/>
            <p:cNvSpPr>
              <a:spLocks noChangeArrowheads="1"/>
            </p:cNvSpPr>
            <p:nvPr/>
          </p:nvSpPr>
          <p:spPr bwMode="gray">
            <a:xfrm>
              <a:off x="703" y="1095"/>
              <a:ext cx="962" cy="327"/>
            </a:xfrm>
            <a:prstGeom prst="rect">
              <a:avLst/>
            </a:pr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r>
                <a:rPr lang="en-US" sz="1200" b="1" kern="0" dirty="0" smtClean="0">
                  <a:solidFill>
                    <a:schemeClr val="bg1"/>
                  </a:solidFill>
                </a:rPr>
                <a:t>Limited access to funding</a:t>
              </a:r>
              <a:endParaRPr lang="en-ZA" sz="1200" b="1" kern="0" dirty="0">
                <a:solidFill>
                  <a:schemeClr val="bg1"/>
                </a:solidFill>
              </a:endParaRPr>
            </a:p>
          </p:txBody>
        </p:sp>
      </p:grpSp>
      <p:sp>
        <p:nvSpPr>
          <p:cNvPr id="20" name="Rectangle 286"/>
          <p:cNvSpPr>
            <a:spLocks noChangeArrowheads="1"/>
          </p:cNvSpPr>
          <p:nvPr/>
        </p:nvSpPr>
        <p:spPr bwMode="gray">
          <a:xfrm>
            <a:off x="2596026" y="2560399"/>
            <a:ext cx="6232525" cy="1107996"/>
          </a:xfrm>
          <a:prstGeom prst="rect">
            <a:avLst/>
          </a:prstGeom>
          <a:noFill/>
          <a:ln w="9525">
            <a:noFill/>
            <a:miter lim="800000"/>
            <a:headEnd/>
            <a:tailEnd/>
          </a:ln>
        </p:spPr>
        <p:txBody>
          <a:bodyPr lIns="0" tIns="0" rIns="0" bIns="0">
            <a:spAutoFit/>
          </a:bodyPr>
          <a:lstStyle/>
          <a:p>
            <a:pPr marL="180975" indent="-180975" defTabSz="895350" eaLnBrk="0" hangingPunct="0">
              <a:spcAft>
                <a:spcPts val="0"/>
              </a:spcAft>
              <a:buClr>
                <a:schemeClr val="tx2"/>
              </a:buClr>
              <a:buSzPct val="100000"/>
              <a:buFont typeface="Wingdings" pitchFamily="2" charset="2"/>
              <a:buChar char="§"/>
              <a:defRPr/>
            </a:pPr>
            <a:r>
              <a:rPr lang="en-ZA" sz="1200" dirty="0" smtClean="0">
                <a:solidFill>
                  <a:schemeClr val="tx1"/>
                </a:solidFill>
              </a:rPr>
              <a:t>Shortage of technical and professional skills in South Africa poses unique challenges.</a:t>
            </a:r>
          </a:p>
          <a:p>
            <a:pPr marL="180975" indent="-180975" defTabSz="895350" eaLnBrk="0" hangingPunct="0">
              <a:spcAft>
                <a:spcPts val="0"/>
              </a:spcAft>
              <a:buClr>
                <a:schemeClr val="tx2"/>
              </a:buClr>
              <a:buSzPct val="100000"/>
              <a:buFont typeface="Wingdings" pitchFamily="2" charset="2"/>
              <a:buChar char="§"/>
              <a:defRPr/>
            </a:pPr>
            <a:r>
              <a:rPr lang="en-ZA" sz="1200" dirty="0" smtClean="0">
                <a:solidFill>
                  <a:schemeClr val="tx1"/>
                </a:solidFill>
              </a:rPr>
              <a:t>Adds to cost of programmes, slows the programmes down and place a reliance on international labour. </a:t>
            </a:r>
          </a:p>
          <a:p>
            <a:pPr marL="180975" indent="-180975" defTabSz="895350" eaLnBrk="0" hangingPunct="0">
              <a:spcAft>
                <a:spcPts val="0"/>
              </a:spcAft>
              <a:buClr>
                <a:schemeClr val="tx2"/>
              </a:buClr>
              <a:buSzPct val="100000"/>
              <a:buFont typeface="Wingdings" pitchFamily="2" charset="2"/>
              <a:buChar char="§"/>
              <a:defRPr/>
            </a:pPr>
            <a:r>
              <a:rPr lang="en-ZA" sz="1200" dirty="0" smtClean="0">
                <a:solidFill>
                  <a:schemeClr val="tx1"/>
                </a:solidFill>
              </a:rPr>
              <a:t>Example, Eskom expects to use an estimated 1,300 to 1,500 highly skilled welders until 2015 at its Medupi and Kusile construction sites, but will remain reliant on foreign welders due to the expertise required to work on exotic materials used during construction.</a:t>
            </a:r>
          </a:p>
        </p:txBody>
      </p:sp>
      <p:sp>
        <p:nvSpPr>
          <p:cNvPr id="21" name="Rectangle 286"/>
          <p:cNvSpPr>
            <a:spLocks noChangeArrowheads="1"/>
          </p:cNvSpPr>
          <p:nvPr/>
        </p:nvSpPr>
        <p:spPr bwMode="gray">
          <a:xfrm>
            <a:off x="2596026" y="4076449"/>
            <a:ext cx="6232525" cy="553998"/>
          </a:xfrm>
          <a:prstGeom prst="rect">
            <a:avLst/>
          </a:prstGeom>
          <a:noFill/>
          <a:ln w="9525">
            <a:noFill/>
            <a:miter lim="800000"/>
            <a:headEnd/>
            <a:tailEnd/>
          </a:ln>
        </p:spPr>
        <p:txBody>
          <a:bodyPr lIns="0" tIns="0" rIns="0" bIns="0">
            <a:spAutoFit/>
          </a:bodyPr>
          <a:lstStyle/>
          <a:p>
            <a:pPr marL="180975" indent="-180975" defTabSz="895350" eaLnBrk="0" hangingPunct="0">
              <a:spcAft>
                <a:spcPts val="0"/>
              </a:spcAft>
              <a:buClr>
                <a:schemeClr val="tx2"/>
              </a:buClr>
              <a:buSzPct val="100000"/>
              <a:buFont typeface="Wingdings" pitchFamily="2" charset="2"/>
              <a:buChar char="§"/>
              <a:defRPr/>
            </a:pPr>
            <a:r>
              <a:rPr lang="en-US" sz="1200" dirty="0" smtClean="0">
                <a:solidFill>
                  <a:schemeClr val="tx1"/>
                </a:solidFill>
              </a:rPr>
              <a:t>Global financial crisis resulted in an unfriendly debt environment.</a:t>
            </a:r>
          </a:p>
          <a:p>
            <a:pPr marL="180975" indent="-180975" defTabSz="895350" eaLnBrk="0" hangingPunct="0">
              <a:spcAft>
                <a:spcPts val="0"/>
              </a:spcAft>
              <a:buClr>
                <a:schemeClr val="tx2"/>
              </a:buClr>
              <a:buSzPct val="100000"/>
              <a:buFont typeface="Wingdings" pitchFamily="2" charset="2"/>
              <a:buChar char="§"/>
              <a:defRPr/>
            </a:pPr>
            <a:r>
              <a:rPr lang="en-US" sz="1200" dirty="0" smtClean="0">
                <a:solidFill>
                  <a:schemeClr val="tx1"/>
                </a:solidFill>
              </a:rPr>
              <a:t>Due to South Africa's multiple social priorities, Government has been unable to commit additional funding from tax revenue.</a:t>
            </a:r>
            <a:endParaRPr lang="en-ZA" sz="1200" dirty="0" smtClean="0">
              <a:solidFill>
                <a:schemeClr val="tx1"/>
              </a:solidFill>
            </a:endParaRPr>
          </a:p>
        </p:txBody>
      </p:sp>
      <p:sp>
        <p:nvSpPr>
          <p:cNvPr id="22" name="Line 37"/>
          <p:cNvSpPr>
            <a:spLocks noChangeShapeType="1"/>
          </p:cNvSpPr>
          <p:nvPr/>
        </p:nvSpPr>
        <p:spPr bwMode="gray">
          <a:xfrm>
            <a:off x="2596026" y="2356372"/>
            <a:ext cx="6299200" cy="0"/>
          </a:xfrm>
          <a:prstGeom prst="line">
            <a:avLst/>
          </a:prstGeom>
          <a:noFill/>
          <a:ln w="9525">
            <a:solidFill>
              <a:srgbClr val="C0C0C0"/>
            </a:solidFill>
            <a:prstDash val="dash"/>
            <a:round/>
            <a:headEnd/>
            <a:tailEnd/>
          </a:ln>
        </p:spPr>
        <p:txBody>
          <a:bodyPr/>
          <a:lstStyle/>
          <a:p>
            <a:pPr>
              <a:defRPr/>
            </a:pPr>
            <a:endParaRPr lang="en-ZA" sz="1050"/>
          </a:p>
        </p:txBody>
      </p:sp>
      <p:sp>
        <p:nvSpPr>
          <p:cNvPr id="23" name="Line 37"/>
          <p:cNvSpPr>
            <a:spLocks noChangeShapeType="1"/>
          </p:cNvSpPr>
          <p:nvPr/>
        </p:nvSpPr>
        <p:spPr bwMode="gray">
          <a:xfrm>
            <a:off x="2596026" y="3872422"/>
            <a:ext cx="6299200" cy="0"/>
          </a:xfrm>
          <a:prstGeom prst="line">
            <a:avLst/>
          </a:prstGeom>
          <a:noFill/>
          <a:ln w="9525">
            <a:solidFill>
              <a:srgbClr val="C0C0C0"/>
            </a:solidFill>
            <a:prstDash val="dash"/>
            <a:round/>
            <a:headEnd/>
            <a:tailEnd/>
          </a:ln>
        </p:spPr>
        <p:txBody>
          <a:bodyPr/>
          <a:lstStyle/>
          <a:p>
            <a:pPr>
              <a:defRPr/>
            </a:pPr>
            <a:endParaRPr lang="en-ZA" sz="1050"/>
          </a:p>
        </p:txBody>
      </p:sp>
      <p:grpSp>
        <p:nvGrpSpPr>
          <p:cNvPr id="25" name="Group 12"/>
          <p:cNvGrpSpPr>
            <a:grpSpLocks/>
          </p:cNvGrpSpPr>
          <p:nvPr>
            <p:custDataLst>
              <p:tags r:id="rId7"/>
            </p:custDataLst>
          </p:nvPr>
        </p:nvGrpSpPr>
        <p:grpSpPr bwMode="auto">
          <a:xfrm>
            <a:off x="449363" y="5241698"/>
            <a:ext cx="1980000" cy="648000"/>
            <a:chOff x="671" y="1074"/>
            <a:chExt cx="1062" cy="380"/>
          </a:xfrm>
          <a:solidFill>
            <a:schemeClr val="accent6"/>
          </a:solidFill>
        </p:grpSpPr>
        <p:sp>
          <p:nvSpPr>
            <p:cNvPr id="26" name="Freeform 13"/>
            <p:cNvSpPr>
              <a:spLocks/>
            </p:cNvSpPr>
            <p:nvPr/>
          </p:nvSpPr>
          <p:spPr bwMode="gray">
            <a:xfrm>
              <a:off x="671" y="1074"/>
              <a:ext cx="1062" cy="380"/>
            </a:xfrm>
            <a:custGeom>
              <a:avLst/>
              <a:gdLst>
                <a:gd name="T0" fmla="*/ 0 w 1062"/>
                <a:gd name="T1" fmla="*/ 0 h 380"/>
                <a:gd name="T2" fmla="*/ 994 w 1062"/>
                <a:gd name="T3" fmla="*/ 0 h 380"/>
                <a:gd name="T4" fmla="*/ 1062 w 1062"/>
                <a:gd name="T5" fmla="*/ 190 h 380"/>
                <a:gd name="T6" fmla="*/ 994 w 1062"/>
                <a:gd name="T7" fmla="*/ 380 h 380"/>
                <a:gd name="T8" fmla="*/ 0 w 1062"/>
                <a:gd name="T9" fmla="*/ 380 h 380"/>
                <a:gd name="T10" fmla="*/ 0 w 1062"/>
                <a:gd name="T11" fmla="*/ 190 h 380"/>
                <a:gd name="T12" fmla="*/ 0 w 1062"/>
                <a:gd name="T13" fmla="*/ 0 h 380"/>
                <a:gd name="T14" fmla="*/ 0 60000 65536"/>
                <a:gd name="T15" fmla="*/ 0 60000 65536"/>
                <a:gd name="T16" fmla="*/ 0 60000 65536"/>
                <a:gd name="T17" fmla="*/ 0 60000 65536"/>
                <a:gd name="T18" fmla="*/ 0 60000 65536"/>
                <a:gd name="T19" fmla="*/ 0 60000 65536"/>
                <a:gd name="T20" fmla="*/ 0 60000 65536"/>
                <a:gd name="T21" fmla="*/ 0 w 1062"/>
                <a:gd name="T22" fmla="*/ 0 h 380"/>
                <a:gd name="T23" fmla="*/ 1062 w 1062"/>
                <a:gd name="T24" fmla="*/ 380 h 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2" h="380">
                  <a:moveTo>
                    <a:pt x="0" y="0"/>
                  </a:moveTo>
                  <a:lnTo>
                    <a:pt x="994" y="0"/>
                  </a:lnTo>
                  <a:lnTo>
                    <a:pt x="1062" y="190"/>
                  </a:lnTo>
                  <a:lnTo>
                    <a:pt x="994" y="380"/>
                  </a:lnTo>
                  <a:lnTo>
                    <a:pt x="0" y="380"/>
                  </a:lnTo>
                  <a:lnTo>
                    <a:pt x="0" y="190"/>
                  </a:lnTo>
                  <a:lnTo>
                    <a:pt x="0" y="0"/>
                  </a:lnTo>
                  <a:close/>
                </a:path>
              </a:pathLst>
            </a:cu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endParaRPr lang="en-ZA" sz="1050" b="1" kern="0" dirty="0">
                <a:solidFill>
                  <a:schemeClr val="bg1"/>
                </a:solidFill>
              </a:endParaRPr>
            </a:p>
          </p:txBody>
        </p:sp>
        <p:sp>
          <p:nvSpPr>
            <p:cNvPr id="27" name="Rectangle 14"/>
            <p:cNvSpPr>
              <a:spLocks noChangeArrowheads="1"/>
            </p:cNvSpPr>
            <p:nvPr/>
          </p:nvSpPr>
          <p:spPr bwMode="gray">
            <a:xfrm>
              <a:off x="703" y="1095"/>
              <a:ext cx="962" cy="327"/>
            </a:xfrm>
            <a:prstGeom prst="rect">
              <a:avLst/>
            </a:prstGeom>
            <a:grpFill/>
            <a:ln w="9525" algn="ctr">
              <a:noFill/>
              <a:miter lim="800000"/>
              <a:headEnd/>
              <a:tailEnd/>
            </a:ln>
          </p:spPr>
          <p:txBody>
            <a:bodyPr lIns="45714" tIns="0" rIns="45714" bIns="0" anchor="ctr"/>
            <a:lstStyle/>
            <a:p>
              <a:pPr defTabSz="912813" fontAlgn="auto">
                <a:spcBef>
                  <a:spcPts val="0"/>
                </a:spcBef>
                <a:spcAft>
                  <a:spcPts val="0"/>
                </a:spcAft>
                <a:buClr>
                  <a:srgbClr val="83725B"/>
                </a:buClr>
                <a:defRPr/>
              </a:pPr>
              <a:r>
                <a:rPr lang="en-ZA" sz="1200" b="1" kern="0" dirty="0" smtClean="0">
                  <a:solidFill>
                    <a:schemeClr val="bg1"/>
                  </a:solidFill>
                </a:rPr>
                <a:t>Guiding principles</a:t>
              </a:r>
              <a:endParaRPr lang="en-ZA" sz="1200" b="1" kern="0" dirty="0">
                <a:solidFill>
                  <a:schemeClr val="bg1"/>
                </a:solidFill>
              </a:endParaRPr>
            </a:p>
          </p:txBody>
        </p:sp>
      </p:grpSp>
      <p:sp>
        <p:nvSpPr>
          <p:cNvPr id="28" name="Rectangle 286"/>
          <p:cNvSpPr>
            <a:spLocks noChangeArrowheads="1"/>
          </p:cNvSpPr>
          <p:nvPr/>
        </p:nvSpPr>
        <p:spPr bwMode="gray">
          <a:xfrm>
            <a:off x="2596026" y="5241698"/>
            <a:ext cx="6232525" cy="1107996"/>
          </a:xfrm>
          <a:prstGeom prst="rect">
            <a:avLst/>
          </a:prstGeom>
          <a:noFill/>
          <a:ln w="9525">
            <a:noFill/>
            <a:miter lim="800000"/>
            <a:headEnd/>
            <a:tailEnd/>
          </a:ln>
        </p:spPr>
        <p:txBody>
          <a:bodyPr lIns="0" tIns="0" rIns="0" bIns="0">
            <a:spAutoFit/>
          </a:bodyPr>
          <a:lstStyle/>
          <a:p>
            <a:pPr marL="180975" indent="-180975" defTabSz="895350" eaLnBrk="0" hangingPunct="0">
              <a:buClr>
                <a:schemeClr val="tx2"/>
              </a:buClr>
              <a:buSzPct val="100000"/>
              <a:buFont typeface="Wingdings" pitchFamily="2" charset="2"/>
              <a:buChar char="§"/>
              <a:defRPr/>
            </a:pPr>
            <a:r>
              <a:rPr lang="en-ZA" sz="1200" b="1" dirty="0" smtClean="0">
                <a:solidFill>
                  <a:schemeClr val="tx1"/>
                </a:solidFill>
              </a:rPr>
              <a:t>Prioritise Industries </a:t>
            </a:r>
            <a:r>
              <a:rPr lang="en-ZA" sz="1200" dirty="0" smtClean="0">
                <a:solidFill>
                  <a:schemeClr val="tx1"/>
                </a:solidFill>
              </a:rPr>
              <a:t>of a strategic nature requiring detailed strategy creation.</a:t>
            </a:r>
          </a:p>
          <a:p>
            <a:pPr marL="180975" indent="-180975" defTabSz="895350" eaLnBrk="0" hangingPunct="0">
              <a:buClr>
                <a:schemeClr val="tx2"/>
              </a:buClr>
              <a:buSzPct val="100000"/>
              <a:buFont typeface="Wingdings" pitchFamily="2" charset="2"/>
              <a:buChar char="§"/>
              <a:defRPr/>
            </a:pPr>
            <a:r>
              <a:rPr lang="en-ZA" sz="1200" b="1" dirty="0" smtClean="0">
                <a:solidFill>
                  <a:schemeClr val="tx1"/>
                </a:solidFill>
              </a:rPr>
              <a:t>Targets</a:t>
            </a:r>
            <a:r>
              <a:rPr lang="en-ZA" sz="1200" dirty="0" smtClean="0">
                <a:solidFill>
                  <a:schemeClr val="tx1"/>
                </a:solidFill>
              </a:rPr>
              <a:t> will be based on the character of the identified industries requiring detailed </a:t>
            </a:r>
            <a:r>
              <a:rPr lang="en-ZA" sz="1200" b="1" dirty="0" smtClean="0">
                <a:solidFill>
                  <a:schemeClr val="tx1"/>
                </a:solidFill>
              </a:rPr>
              <a:t>market analysis</a:t>
            </a:r>
            <a:r>
              <a:rPr lang="en-ZA" sz="1200" dirty="0" smtClean="0">
                <a:solidFill>
                  <a:schemeClr val="tx1"/>
                </a:solidFill>
              </a:rPr>
              <a:t>. </a:t>
            </a:r>
          </a:p>
          <a:p>
            <a:pPr marL="180975" indent="-180975" defTabSz="895350" eaLnBrk="0" hangingPunct="0">
              <a:buClr>
                <a:schemeClr val="tx2"/>
              </a:buClr>
              <a:buSzPct val="100000"/>
              <a:buFont typeface="Wingdings" pitchFamily="2" charset="2"/>
              <a:buChar char="§"/>
              <a:defRPr/>
            </a:pPr>
            <a:r>
              <a:rPr lang="en-ZA" sz="1200" b="1" dirty="0" smtClean="0">
                <a:solidFill>
                  <a:schemeClr val="tx1"/>
                </a:solidFill>
              </a:rPr>
              <a:t>Collaboration based relationships </a:t>
            </a:r>
            <a:r>
              <a:rPr lang="en-ZA" sz="1200" dirty="0" smtClean="0">
                <a:solidFill>
                  <a:schemeClr val="tx1"/>
                </a:solidFill>
              </a:rPr>
              <a:t>will be established through Industry Hubs.</a:t>
            </a:r>
          </a:p>
          <a:p>
            <a:pPr marL="180975" indent="-180975" defTabSz="895350" eaLnBrk="0" hangingPunct="0">
              <a:buClr>
                <a:schemeClr val="tx2"/>
              </a:buClr>
              <a:buSzPct val="100000"/>
              <a:buFont typeface="Wingdings" pitchFamily="2" charset="2"/>
              <a:buChar char="§"/>
              <a:defRPr/>
            </a:pPr>
            <a:r>
              <a:rPr lang="en-ZA" sz="1200" dirty="0" smtClean="0">
                <a:solidFill>
                  <a:schemeClr val="tx1"/>
                </a:solidFill>
              </a:rPr>
              <a:t>Internal policies and procedures will allow for the </a:t>
            </a:r>
            <a:r>
              <a:rPr lang="en-ZA" sz="1200" b="1" dirty="0" smtClean="0">
                <a:solidFill>
                  <a:schemeClr val="tx1"/>
                </a:solidFill>
              </a:rPr>
              <a:t>transparent interaction, selection and development of objectives.</a:t>
            </a:r>
            <a:endParaRPr lang="en-ZA" sz="1200" dirty="0">
              <a:solidFill>
                <a:schemeClr val="tx1"/>
              </a:solidFill>
            </a:endParaRPr>
          </a:p>
        </p:txBody>
      </p:sp>
      <p:sp>
        <p:nvSpPr>
          <p:cNvPr id="29" name="AutoShape 116"/>
          <p:cNvSpPr>
            <a:spLocks noChangeArrowheads="1"/>
          </p:cNvSpPr>
          <p:nvPr>
            <p:custDataLst>
              <p:tags r:id="rId8"/>
            </p:custDataLst>
          </p:nvPr>
        </p:nvSpPr>
        <p:spPr bwMode="auto">
          <a:xfrm rot="10800000">
            <a:off x="2596027" y="4834474"/>
            <a:ext cx="5258220" cy="203200"/>
          </a:xfrm>
          <a:prstGeom prst="triangle">
            <a:avLst>
              <a:gd name="adj" fmla="val 50000"/>
            </a:avLst>
          </a:prstGeom>
          <a:solidFill>
            <a:schemeClr val="accent2"/>
          </a:solidFill>
          <a:ln w="9525">
            <a:solidFill>
              <a:schemeClr val="accent2"/>
            </a:solidFill>
            <a:miter lim="800000"/>
            <a:headEnd/>
            <a:tailEnd/>
          </a:ln>
          <a:effectLst/>
        </p:spPr>
        <p:txBody>
          <a:bodyPr wrap="none" lIns="93296" tIns="46648" rIns="93296" bIns="46648" anchor="ctr"/>
          <a:lstStyle/>
          <a:p>
            <a:endParaRPr lang="en-ZA" dirty="0"/>
          </a:p>
        </p:txBody>
      </p:sp>
    </p:spTree>
    <p:extLst>
      <p:ext uri="{BB962C8B-B14F-4D97-AF65-F5344CB8AC3E}">
        <p14:creationId xmlns:p14="http://schemas.microsoft.com/office/powerpoint/2010/main" val="1960095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D32DDAE-560C-4431-BA12-A74775BC876E}" type="slidenum">
              <a:rPr lang="en-ZA" smtClean="0"/>
              <a:pPr>
                <a:defRPr/>
              </a:pPr>
              <a:t>29</a:t>
            </a:fld>
            <a:endParaRPr lang="en-ZA"/>
          </a:p>
        </p:txBody>
      </p:sp>
      <p:grpSp>
        <p:nvGrpSpPr>
          <p:cNvPr id="3" name="Group 37"/>
          <p:cNvGrpSpPr/>
          <p:nvPr/>
        </p:nvGrpSpPr>
        <p:grpSpPr>
          <a:xfrm>
            <a:off x="171704" y="1294177"/>
            <a:ext cx="8800592" cy="5132972"/>
            <a:chOff x="166845" y="1294177"/>
            <a:chExt cx="8800592" cy="5132972"/>
          </a:xfrm>
        </p:grpSpPr>
        <p:grpSp>
          <p:nvGrpSpPr>
            <p:cNvPr id="5" name="Group 83"/>
            <p:cNvGrpSpPr>
              <a:grpSpLocks/>
            </p:cNvGrpSpPr>
            <p:nvPr>
              <p:custDataLst>
                <p:tags r:id="rId1"/>
              </p:custDataLst>
            </p:nvPr>
          </p:nvGrpSpPr>
          <p:grpSpPr bwMode="auto">
            <a:xfrm>
              <a:off x="7391333" y="2782723"/>
              <a:ext cx="1576104" cy="2095951"/>
              <a:chOff x="4623" y="1716"/>
              <a:chExt cx="973" cy="1294"/>
            </a:xfrm>
          </p:grpSpPr>
          <p:sp>
            <p:nvSpPr>
              <p:cNvPr id="6" name="AutoShape 38"/>
              <p:cNvSpPr>
                <a:spLocks noChangeArrowheads="1"/>
              </p:cNvSpPr>
              <p:nvPr>
                <p:custDataLst>
                  <p:tags r:id="rId32"/>
                </p:custDataLst>
              </p:nvPr>
            </p:nvSpPr>
            <p:spPr bwMode="gray">
              <a:xfrm>
                <a:off x="4623" y="1716"/>
                <a:ext cx="973" cy="1294"/>
              </a:xfrm>
              <a:prstGeom prst="roundRect">
                <a:avLst>
                  <a:gd name="adj" fmla="val 5329"/>
                </a:avLst>
              </a:prstGeom>
              <a:solidFill>
                <a:schemeClr val="tx1"/>
              </a:solidFill>
              <a:ln w="19050" algn="ctr">
                <a:solidFill>
                  <a:schemeClr val="bg1"/>
                </a:solidFill>
                <a:round/>
                <a:headEnd/>
                <a:tailEnd/>
              </a:ln>
              <a:effectLst>
                <a:prstShdw prst="shdw17" dist="17961" dir="2700000">
                  <a:schemeClr val="bg1">
                    <a:gamma/>
                    <a:shade val="60000"/>
                    <a:invGamma/>
                  </a:schemeClr>
                </a:prstShdw>
              </a:effectLst>
            </p:spPr>
            <p:txBody>
              <a:bodyPr lIns="72009" tIns="72009" rIns="72009" bIns="72009" anchor="ctr"/>
              <a:lstStyle/>
              <a:p>
                <a:endParaRPr lang="en-ZA" sz="1100" b="1" smtClean="0">
                  <a:solidFill>
                    <a:srgbClr val="000000"/>
                  </a:solidFill>
                  <a:latin typeface="Arial" pitchFamily="34" charset="0"/>
                  <a:cs typeface="+mn-cs"/>
                </a:endParaRPr>
              </a:p>
            </p:txBody>
          </p:sp>
          <p:sp>
            <p:nvSpPr>
              <p:cNvPr id="7" name="Rectangle 39"/>
              <p:cNvSpPr>
                <a:spLocks noChangeArrowheads="1"/>
              </p:cNvSpPr>
              <p:nvPr>
                <p:custDataLst>
                  <p:tags r:id="rId33"/>
                </p:custDataLst>
              </p:nvPr>
            </p:nvSpPr>
            <p:spPr bwMode="gray">
              <a:xfrm>
                <a:off x="4661" y="1792"/>
                <a:ext cx="897" cy="1140"/>
              </a:xfrm>
              <a:prstGeom prst="rect">
                <a:avLst/>
              </a:prstGeom>
              <a:noFill/>
              <a:ln w="9525">
                <a:noFill/>
                <a:miter lim="800000"/>
                <a:headEnd/>
                <a:tailEnd/>
              </a:ln>
              <a:effectLst/>
            </p:spPr>
            <p:txBody>
              <a:bodyPr lIns="0" tIns="0" rIns="0" bIns="0" anchor="ctr">
                <a:spAutoFit/>
              </a:bodyPr>
              <a:lstStyle/>
              <a:p>
                <a:pPr marL="197586" lvl="1" indent="-195966" defTabSz="913429">
                  <a:spcBef>
                    <a:spcPct val="20000"/>
                  </a:spcBef>
                  <a:spcAft>
                    <a:spcPct val="5000"/>
                  </a:spcAft>
                  <a:buClr>
                    <a:srgbClr val="FFFFFF"/>
                  </a:buClr>
                  <a:buSzPct val="125000"/>
                  <a:buFont typeface="Arial" pitchFamily="34" charset="0"/>
                  <a:buChar char="▪"/>
                </a:pPr>
                <a:r>
                  <a:rPr lang="en-ZA" sz="1200" smtClean="0">
                    <a:solidFill>
                      <a:srgbClr val="FFFFFF"/>
                    </a:solidFill>
                    <a:latin typeface="Arial" pitchFamily="34" charset="0"/>
                    <a:cs typeface="+mn-cs"/>
                  </a:rPr>
                  <a:t>The scope of Supplier Development and Localisation strategies will be determined by the nature of the industry and procurement time frame.</a:t>
                </a:r>
              </a:p>
            </p:txBody>
          </p:sp>
        </p:grpSp>
        <p:sp>
          <p:nvSpPr>
            <p:cNvPr id="8" name="Rectangle 49"/>
            <p:cNvSpPr>
              <a:spLocks noChangeArrowheads="1"/>
            </p:cNvSpPr>
            <p:nvPr>
              <p:custDataLst>
                <p:tags r:id="rId2"/>
              </p:custDataLst>
            </p:nvPr>
          </p:nvSpPr>
          <p:spPr bwMode="gray">
            <a:xfrm>
              <a:off x="166845" y="6355880"/>
              <a:ext cx="7162935" cy="71269"/>
            </a:xfrm>
            <a:prstGeom prst="rect">
              <a:avLst/>
            </a:prstGeom>
            <a:gradFill rotWithShape="1">
              <a:gsLst>
                <a:gs pos="0">
                  <a:srgbClr val="808080"/>
                </a:gs>
                <a:gs pos="100000">
                  <a:schemeClr val="bg1"/>
                </a:gs>
              </a:gsLst>
              <a:lin ang="5400000" scaled="1"/>
            </a:gradFill>
            <a:ln w="9525">
              <a:noFill/>
              <a:miter lim="800000"/>
              <a:headEnd/>
              <a:tailEnd/>
            </a:ln>
            <a:effectLst/>
          </p:spPr>
          <p:txBody>
            <a:bodyPr wrap="none" lIns="93278" tIns="46639" rIns="93278" bIns="46639" anchor="ctr"/>
            <a:lstStyle/>
            <a:p>
              <a:pPr algn="ctr"/>
              <a:endParaRPr lang="en-ZA" sz="1200" smtClean="0">
                <a:solidFill>
                  <a:srgbClr val="000000"/>
                </a:solidFill>
                <a:latin typeface="Arial" pitchFamily="34" charset="0"/>
                <a:cs typeface="+mn-cs"/>
              </a:endParaRPr>
            </a:p>
          </p:txBody>
        </p:sp>
        <p:sp>
          <p:nvSpPr>
            <p:cNvPr id="9" name="Rectangle 3"/>
            <p:cNvSpPr>
              <a:spLocks noChangeArrowheads="1"/>
            </p:cNvSpPr>
            <p:nvPr>
              <p:custDataLst>
                <p:tags r:id="rId3"/>
              </p:custDataLst>
            </p:nvPr>
          </p:nvSpPr>
          <p:spPr bwMode="gray">
            <a:xfrm>
              <a:off x="166845" y="1294177"/>
              <a:ext cx="7162935" cy="5074660"/>
            </a:xfrm>
            <a:prstGeom prst="rect">
              <a:avLst/>
            </a:prstGeom>
            <a:solidFill>
              <a:schemeClr val="bg1"/>
            </a:solidFill>
            <a:ln w="19050">
              <a:solidFill>
                <a:schemeClr val="accent2"/>
              </a:solidFill>
              <a:miter lim="800000"/>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sp>
          <p:nvSpPr>
            <p:cNvPr id="10" name="Rectangle 9"/>
            <p:cNvSpPr>
              <a:spLocks noChangeArrowheads="1"/>
            </p:cNvSpPr>
            <p:nvPr>
              <p:custDataLst>
                <p:tags r:id="rId4"/>
              </p:custDataLst>
            </p:nvPr>
          </p:nvSpPr>
          <p:spPr bwMode="gray">
            <a:xfrm>
              <a:off x="1383344" y="1381644"/>
              <a:ext cx="5833046" cy="184651"/>
            </a:xfrm>
            <a:prstGeom prst="rect">
              <a:avLst/>
            </a:prstGeom>
            <a:noFill/>
            <a:ln w="9525">
              <a:noFill/>
              <a:miter lim="800000"/>
              <a:headEnd/>
              <a:tailEnd/>
            </a:ln>
            <a:effectLst/>
          </p:spPr>
          <p:txBody>
            <a:bodyPr lIns="0" tIns="0" rIns="0" bIns="0" anchor="b"/>
            <a:lstStyle/>
            <a:p>
              <a:pPr defTabSz="913429">
                <a:buClr>
                  <a:srgbClr val="003998"/>
                </a:buClr>
              </a:pPr>
              <a:r>
                <a:rPr lang="en-ZA" sz="1200" b="1" smtClean="0">
                  <a:solidFill>
                    <a:srgbClr val="003998"/>
                  </a:solidFill>
                  <a:latin typeface="Arial" pitchFamily="34" charset="0"/>
                  <a:cs typeface="+mn-cs"/>
                </a:rPr>
                <a:t>Job creation</a:t>
              </a:r>
            </a:p>
          </p:txBody>
        </p:sp>
        <p:sp>
          <p:nvSpPr>
            <p:cNvPr id="11" name="Line 15"/>
            <p:cNvSpPr>
              <a:spLocks noChangeShapeType="1"/>
            </p:cNvSpPr>
            <p:nvPr>
              <p:custDataLst>
                <p:tags r:id="rId5"/>
              </p:custDataLst>
            </p:nvPr>
          </p:nvSpPr>
          <p:spPr bwMode="gray">
            <a:xfrm>
              <a:off x="485952" y="2465252"/>
              <a:ext cx="816400" cy="0"/>
            </a:xfrm>
            <a:prstGeom prst="line">
              <a:avLst/>
            </a:prstGeom>
            <a:noFill/>
            <a:ln w="12700">
              <a:solidFill>
                <a:srgbClr val="808080"/>
              </a:solidFill>
              <a:prstDash val="sysDot"/>
              <a:round/>
              <a:headEnd/>
              <a:tailEnd/>
            </a:ln>
            <a:effectLst/>
          </p:spPr>
          <p:txBody>
            <a:bodyPr lIns="93286" tIns="46643" rIns="93286" bIns="46643"/>
            <a:lstStyle/>
            <a:p>
              <a:endParaRPr lang="en-ZA" sz="1100" b="1" smtClean="0">
                <a:solidFill>
                  <a:srgbClr val="000000"/>
                </a:solidFill>
                <a:latin typeface="Arial" pitchFamily="34" charset="0"/>
                <a:cs typeface="+mn-cs"/>
              </a:endParaRPr>
            </a:p>
          </p:txBody>
        </p:sp>
        <p:sp>
          <p:nvSpPr>
            <p:cNvPr id="12" name="Line 16"/>
            <p:cNvSpPr>
              <a:spLocks noChangeShapeType="1"/>
            </p:cNvSpPr>
            <p:nvPr>
              <p:custDataLst>
                <p:tags r:id="rId6"/>
              </p:custDataLst>
            </p:nvPr>
          </p:nvSpPr>
          <p:spPr bwMode="gray">
            <a:xfrm>
              <a:off x="485952" y="3561820"/>
              <a:ext cx="816400" cy="0"/>
            </a:xfrm>
            <a:prstGeom prst="line">
              <a:avLst/>
            </a:prstGeom>
            <a:noFill/>
            <a:ln w="12700">
              <a:solidFill>
                <a:srgbClr val="808080"/>
              </a:solidFill>
              <a:prstDash val="sysDot"/>
              <a:round/>
              <a:headEnd/>
              <a:tailEnd/>
            </a:ln>
            <a:effectLst/>
          </p:spPr>
          <p:txBody>
            <a:bodyPr lIns="93286" tIns="46643" rIns="93286" bIns="46643"/>
            <a:lstStyle/>
            <a:p>
              <a:endParaRPr lang="en-ZA" sz="1100" b="1" smtClean="0">
                <a:solidFill>
                  <a:srgbClr val="000000"/>
                </a:solidFill>
                <a:latin typeface="Arial" pitchFamily="34" charset="0"/>
                <a:cs typeface="+mn-cs"/>
              </a:endParaRPr>
            </a:p>
          </p:txBody>
        </p:sp>
        <p:sp>
          <p:nvSpPr>
            <p:cNvPr id="13" name="Line 17"/>
            <p:cNvSpPr>
              <a:spLocks noChangeShapeType="1"/>
            </p:cNvSpPr>
            <p:nvPr>
              <p:custDataLst>
                <p:tags r:id="rId7"/>
              </p:custDataLst>
            </p:nvPr>
          </p:nvSpPr>
          <p:spPr bwMode="gray">
            <a:xfrm>
              <a:off x="485952" y="4719937"/>
              <a:ext cx="816400" cy="0"/>
            </a:xfrm>
            <a:prstGeom prst="line">
              <a:avLst/>
            </a:prstGeom>
            <a:noFill/>
            <a:ln w="12700">
              <a:solidFill>
                <a:srgbClr val="808080"/>
              </a:solidFill>
              <a:prstDash val="sysDot"/>
              <a:round/>
              <a:headEnd/>
              <a:tailEnd/>
            </a:ln>
            <a:effectLst/>
          </p:spPr>
          <p:txBody>
            <a:bodyPr lIns="93286" tIns="46643" rIns="93286" bIns="46643"/>
            <a:lstStyle/>
            <a:p>
              <a:endParaRPr lang="en-ZA" sz="1100" b="1" smtClean="0">
                <a:solidFill>
                  <a:srgbClr val="000000"/>
                </a:solidFill>
                <a:latin typeface="Arial" pitchFamily="34" charset="0"/>
                <a:cs typeface="+mn-cs"/>
              </a:endParaRPr>
            </a:p>
          </p:txBody>
        </p:sp>
        <p:sp>
          <p:nvSpPr>
            <p:cNvPr id="14" name="Rectangle 18"/>
            <p:cNvSpPr>
              <a:spLocks noChangeArrowheads="1"/>
            </p:cNvSpPr>
            <p:nvPr>
              <p:custDataLst>
                <p:tags r:id="rId8"/>
              </p:custDataLst>
            </p:nvPr>
          </p:nvSpPr>
          <p:spPr bwMode="gray">
            <a:xfrm>
              <a:off x="268895" y="2361062"/>
              <a:ext cx="90711" cy="188417"/>
            </a:xfrm>
            <a:prstGeom prst="rect">
              <a:avLst/>
            </a:prstGeom>
            <a:noFill/>
            <a:ln w="9525">
              <a:noFill/>
              <a:miter lim="800000"/>
              <a:headEnd/>
              <a:tailEnd/>
            </a:ln>
            <a:effectLst/>
          </p:spPr>
          <p:txBody>
            <a:bodyPr lIns="0" tIns="0" rIns="0" bIns="0" anchor="b">
              <a:spAutoFit/>
            </a:bodyPr>
            <a:lstStyle/>
            <a:p>
              <a:pPr algn="r" defTabSz="913429">
                <a:buClr>
                  <a:srgbClr val="003998"/>
                </a:buClr>
              </a:pPr>
              <a:r>
                <a:rPr lang="en-ZA" sz="1200" b="1" smtClean="0">
                  <a:solidFill>
                    <a:srgbClr val="003998"/>
                  </a:solidFill>
                  <a:latin typeface="Arial" pitchFamily="34" charset="0"/>
                  <a:cs typeface="+mn-cs"/>
                </a:rPr>
                <a:t>0</a:t>
              </a:r>
            </a:p>
          </p:txBody>
        </p:sp>
        <p:sp>
          <p:nvSpPr>
            <p:cNvPr id="15" name="Rectangle 19"/>
            <p:cNvSpPr>
              <a:spLocks noChangeArrowheads="1"/>
            </p:cNvSpPr>
            <p:nvPr>
              <p:custDataLst>
                <p:tags r:id="rId9"/>
              </p:custDataLst>
            </p:nvPr>
          </p:nvSpPr>
          <p:spPr bwMode="gray">
            <a:xfrm>
              <a:off x="268895" y="3478686"/>
              <a:ext cx="90711" cy="188417"/>
            </a:xfrm>
            <a:prstGeom prst="rect">
              <a:avLst/>
            </a:prstGeom>
            <a:noFill/>
            <a:ln w="9525">
              <a:noFill/>
              <a:miter lim="800000"/>
              <a:headEnd/>
              <a:tailEnd/>
            </a:ln>
            <a:effectLst/>
          </p:spPr>
          <p:txBody>
            <a:bodyPr lIns="0" tIns="0" rIns="0" bIns="0" anchor="b">
              <a:spAutoFit/>
            </a:bodyPr>
            <a:lstStyle/>
            <a:p>
              <a:pPr algn="r" defTabSz="913429">
                <a:buClr>
                  <a:srgbClr val="003998"/>
                </a:buClr>
              </a:pPr>
              <a:r>
                <a:rPr lang="en-ZA" sz="1200" b="1" smtClean="0">
                  <a:solidFill>
                    <a:srgbClr val="003998"/>
                  </a:solidFill>
                  <a:latin typeface="Arial" pitchFamily="34" charset="0"/>
                  <a:cs typeface="+mn-cs"/>
                </a:rPr>
                <a:t>2</a:t>
              </a:r>
            </a:p>
          </p:txBody>
        </p:sp>
        <p:sp>
          <p:nvSpPr>
            <p:cNvPr id="16" name="Rectangle 20"/>
            <p:cNvSpPr>
              <a:spLocks noChangeArrowheads="1"/>
            </p:cNvSpPr>
            <p:nvPr>
              <p:custDataLst>
                <p:tags r:id="rId10"/>
              </p:custDataLst>
            </p:nvPr>
          </p:nvSpPr>
          <p:spPr bwMode="gray">
            <a:xfrm>
              <a:off x="268895" y="4635184"/>
              <a:ext cx="90711" cy="188417"/>
            </a:xfrm>
            <a:prstGeom prst="rect">
              <a:avLst/>
            </a:prstGeom>
            <a:noFill/>
            <a:ln w="9525">
              <a:noFill/>
              <a:miter lim="800000"/>
              <a:headEnd/>
              <a:tailEnd/>
            </a:ln>
            <a:effectLst/>
          </p:spPr>
          <p:txBody>
            <a:bodyPr lIns="0" tIns="0" rIns="0" bIns="0" anchor="b">
              <a:spAutoFit/>
            </a:bodyPr>
            <a:lstStyle/>
            <a:p>
              <a:pPr algn="r" defTabSz="913429">
                <a:buClr>
                  <a:srgbClr val="003998"/>
                </a:buClr>
              </a:pPr>
              <a:r>
                <a:rPr lang="en-ZA" sz="1200" b="1" smtClean="0">
                  <a:solidFill>
                    <a:srgbClr val="003998"/>
                  </a:solidFill>
                  <a:latin typeface="Arial" pitchFamily="34" charset="0"/>
                  <a:cs typeface="+mn-cs"/>
                </a:rPr>
                <a:t>5</a:t>
              </a:r>
            </a:p>
          </p:txBody>
        </p:sp>
        <p:sp>
          <p:nvSpPr>
            <p:cNvPr id="17" name="Freeform 21"/>
            <p:cNvSpPr>
              <a:spLocks/>
            </p:cNvSpPr>
            <p:nvPr>
              <p:custDataLst>
                <p:tags r:id="rId11"/>
              </p:custDataLst>
            </p:nvPr>
          </p:nvSpPr>
          <p:spPr bwMode="gray">
            <a:xfrm>
              <a:off x="1389823" y="1908059"/>
              <a:ext cx="5839525" cy="472966"/>
            </a:xfrm>
            <a:custGeom>
              <a:avLst/>
              <a:gdLst/>
              <a:ahLst/>
              <a:cxnLst>
                <a:cxn ang="0">
                  <a:pos x="0" y="276"/>
                </a:cxn>
                <a:cxn ang="0">
                  <a:pos x="1128" y="276"/>
                </a:cxn>
                <a:cxn ang="0">
                  <a:pos x="1128" y="156"/>
                </a:cxn>
                <a:cxn ang="0">
                  <a:pos x="2262" y="156"/>
                </a:cxn>
                <a:cxn ang="0">
                  <a:pos x="2262" y="0"/>
                </a:cxn>
                <a:cxn ang="0">
                  <a:pos x="3408" y="0"/>
                </a:cxn>
              </a:cxnLst>
              <a:rect l="0" t="0" r="r" b="b"/>
              <a:pathLst>
                <a:path w="3408" h="276">
                  <a:moveTo>
                    <a:pt x="0" y="276"/>
                  </a:moveTo>
                  <a:lnTo>
                    <a:pt x="1128" y="276"/>
                  </a:lnTo>
                  <a:lnTo>
                    <a:pt x="1128" y="156"/>
                  </a:lnTo>
                  <a:lnTo>
                    <a:pt x="2262" y="156"/>
                  </a:lnTo>
                  <a:lnTo>
                    <a:pt x="2262" y="0"/>
                  </a:lnTo>
                  <a:lnTo>
                    <a:pt x="3408" y="0"/>
                  </a:lnTo>
                </a:path>
              </a:pathLst>
            </a:custGeom>
            <a:noFill/>
            <a:ln w="12700" cmpd="sng">
              <a:solidFill>
                <a:schemeClr val="folHlink"/>
              </a:solidFill>
              <a:round/>
              <a:headEnd/>
              <a:tailEnd/>
            </a:ln>
            <a:effectLst/>
          </p:spPr>
          <p:txBody>
            <a:bodyPr lIns="93286" tIns="46643" rIns="93286" bIns="46643"/>
            <a:lstStyle/>
            <a:p>
              <a:endParaRPr lang="en-ZA" sz="1100" b="1" smtClean="0">
                <a:solidFill>
                  <a:srgbClr val="000000"/>
                </a:solidFill>
                <a:latin typeface="Arial" pitchFamily="34" charset="0"/>
                <a:cs typeface="+mn-cs"/>
              </a:endParaRPr>
            </a:p>
          </p:txBody>
        </p:sp>
        <p:sp>
          <p:nvSpPr>
            <p:cNvPr id="18" name="Rectangle 22"/>
            <p:cNvSpPr>
              <a:spLocks noChangeArrowheads="1"/>
            </p:cNvSpPr>
            <p:nvPr>
              <p:custDataLst>
                <p:tags r:id="rId12"/>
              </p:custDataLst>
            </p:nvPr>
          </p:nvSpPr>
          <p:spPr bwMode="gray">
            <a:xfrm>
              <a:off x="1383344" y="2122961"/>
              <a:ext cx="1888734" cy="188417"/>
            </a:xfrm>
            <a:prstGeom prst="rect">
              <a:avLst/>
            </a:prstGeom>
            <a:noFill/>
            <a:ln w="9525">
              <a:noFill/>
              <a:miter lim="800000"/>
              <a:headEnd/>
              <a:tailEnd/>
            </a:ln>
            <a:effectLst/>
          </p:spPr>
          <p:txBody>
            <a:bodyPr lIns="0" tIns="0" rIns="0" bIns="0" anchor="b">
              <a:spAutoFit/>
            </a:bodyPr>
            <a:lstStyle/>
            <a:p>
              <a:pPr algn="ctr" defTabSz="913429">
                <a:buClr>
                  <a:srgbClr val="003998"/>
                </a:buClr>
              </a:pPr>
              <a:r>
                <a:rPr lang="en-ZA" sz="1200" b="1" smtClean="0">
                  <a:solidFill>
                    <a:srgbClr val="003998"/>
                  </a:solidFill>
                  <a:latin typeface="Arial" pitchFamily="34" charset="0"/>
                  <a:cs typeface="+mn-cs"/>
                </a:rPr>
                <a:t>Skills development</a:t>
              </a:r>
            </a:p>
          </p:txBody>
        </p:sp>
        <p:sp>
          <p:nvSpPr>
            <p:cNvPr id="19" name="Rectangle 23"/>
            <p:cNvSpPr>
              <a:spLocks noChangeArrowheads="1"/>
            </p:cNvSpPr>
            <p:nvPr>
              <p:custDataLst>
                <p:tags r:id="rId13"/>
              </p:custDataLst>
            </p:nvPr>
          </p:nvSpPr>
          <p:spPr bwMode="gray">
            <a:xfrm>
              <a:off x="3346591" y="1930209"/>
              <a:ext cx="1890354" cy="188417"/>
            </a:xfrm>
            <a:prstGeom prst="rect">
              <a:avLst/>
            </a:prstGeom>
            <a:noFill/>
            <a:ln w="9525">
              <a:noFill/>
              <a:miter lim="800000"/>
              <a:headEnd/>
              <a:tailEnd/>
            </a:ln>
            <a:effectLst/>
          </p:spPr>
          <p:txBody>
            <a:bodyPr lIns="0" tIns="0" rIns="0" bIns="0" anchor="b">
              <a:spAutoFit/>
            </a:bodyPr>
            <a:lstStyle/>
            <a:p>
              <a:pPr algn="ctr" defTabSz="913429">
                <a:buClr>
                  <a:srgbClr val="003998"/>
                </a:buClr>
              </a:pPr>
              <a:r>
                <a:rPr lang="en-ZA" sz="1200" b="1" smtClean="0">
                  <a:solidFill>
                    <a:srgbClr val="003998"/>
                  </a:solidFill>
                  <a:latin typeface="Arial" pitchFamily="34" charset="0"/>
                  <a:cs typeface="+mn-cs"/>
                </a:rPr>
                <a:t>Localisation</a:t>
              </a:r>
            </a:p>
          </p:txBody>
        </p:sp>
        <p:sp>
          <p:nvSpPr>
            <p:cNvPr id="20" name="Rectangle 24"/>
            <p:cNvSpPr>
              <a:spLocks noChangeArrowheads="1"/>
            </p:cNvSpPr>
            <p:nvPr>
              <p:custDataLst>
                <p:tags r:id="rId14"/>
              </p:custDataLst>
            </p:nvPr>
          </p:nvSpPr>
          <p:spPr bwMode="gray">
            <a:xfrm>
              <a:off x="5309839" y="1662953"/>
              <a:ext cx="1890354" cy="188417"/>
            </a:xfrm>
            <a:prstGeom prst="rect">
              <a:avLst/>
            </a:prstGeom>
            <a:noFill/>
            <a:ln w="9525">
              <a:noFill/>
              <a:miter lim="800000"/>
              <a:headEnd/>
              <a:tailEnd/>
            </a:ln>
            <a:effectLst/>
          </p:spPr>
          <p:txBody>
            <a:bodyPr lIns="0" tIns="0" rIns="0" bIns="0" anchor="b">
              <a:spAutoFit/>
            </a:bodyPr>
            <a:lstStyle/>
            <a:p>
              <a:pPr algn="ctr" defTabSz="913429">
                <a:buClr>
                  <a:srgbClr val="003998"/>
                </a:buClr>
              </a:pPr>
              <a:r>
                <a:rPr lang="en-ZA" sz="1200" b="1" dirty="0" smtClean="0">
                  <a:solidFill>
                    <a:srgbClr val="003998"/>
                  </a:solidFill>
                  <a:latin typeface="Arial" pitchFamily="34" charset="0"/>
                  <a:cs typeface="+mn-cs"/>
                </a:rPr>
                <a:t>Industrialisation</a:t>
              </a:r>
            </a:p>
          </p:txBody>
        </p:sp>
        <p:sp>
          <p:nvSpPr>
            <p:cNvPr id="21" name="Rectangle 25"/>
            <p:cNvSpPr>
              <a:spLocks noChangeArrowheads="1"/>
            </p:cNvSpPr>
            <p:nvPr>
              <p:custDataLst>
                <p:tags r:id="rId15"/>
              </p:custDataLst>
            </p:nvPr>
          </p:nvSpPr>
          <p:spPr bwMode="gray">
            <a:xfrm>
              <a:off x="1410882" y="2465252"/>
              <a:ext cx="2735910" cy="1067412"/>
            </a:xfrm>
            <a:prstGeom prst="rect">
              <a:avLst/>
            </a:prstGeom>
            <a:solidFill>
              <a:schemeClr val="accent2">
                <a:lumMod val="20000"/>
                <a:lumOff val="80000"/>
              </a:schemeClr>
            </a:solidFill>
            <a:ln w="19050">
              <a:solidFill>
                <a:schemeClr val="accent2"/>
              </a:solidFill>
              <a:miter lim="800000"/>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pic>
          <p:nvPicPr>
            <p:cNvPr id="22" name="Picture 28"/>
            <p:cNvPicPr>
              <a:picLocks noChangeArrowheads="1"/>
            </p:cNvPicPr>
            <p:nvPr>
              <p:custDataLst>
                <p:tags r:id="rId16"/>
              </p:custDataLst>
            </p:nvPr>
          </p:nvPicPr>
          <p:blipFill>
            <a:blip r:embed="rId36" cstate="print"/>
            <a:srcRect/>
            <a:stretch>
              <a:fillRect/>
            </a:stretch>
          </p:blipFill>
          <p:spPr bwMode="gray">
            <a:xfrm>
              <a:off x="3304475" y="2525184"/>
              <a:ext cx="795342" cy="949171"/>
            </a:xfrm>
            <a:prstGeom prst="rect">
              <a:avLst/>
            </a:prstGeom>
            <a:noFill/>
            <a:ln w="9525">
              <a:noFill/>
              <a:miter lim="800000"/>
              <a:headEnd/>
              <a:tailEnd/>
            </a:ln>
            <a:effectLst/>
          </p:spPr>
        </p:pic>
        <p:sp>
          <p:nvSpPr>
            <p:cNvPr id="23" name="Rectangle 29"/>
            <p:cNvSpPr>
              <a:spLocks noChangeArrowheads="1"/>
            </p:cNvSpPr>
            <p:nvPr>
              <p:custDataLst>
                <p:tags r:id="rId17"/>
              </p:custDataLst>
            </p:nvPr>
          </p:nvSpPr>
          <p:spPr bwMode="gray">
            <a:xfrm>
              <a:off x="1475677" y="2535994"/>
              <a:ext cx="1796403" cy="188417"/>
            </a:xfrm>
            <a:prstGeom prst="rect">
              <a:avLst/>
            </a:prstGeom>
            <a:noFill/>
            <a:ln w="9525">
              <a:noFill/>
              <a:miter lim="800000"/>
              <a:headEnd/>
              <a:tailEnd/>
            </a:ln>
            <a:effectLst/>
          </p:spPr>
          <p:txBody>
            <a:bodyPr lIns="0" tIns="0" rIns="0" bIns="0" anchor="b">
              <a:spAutoFit/>
            </a:bodyPr>
            <a:lstStyle/>
            <a:p>
              <a:pPr defTabSz="913429">
                <a:buClr>
                  <a:srgbClr val="003998"/>
                </a:buClr>
              </a:pPr>
              <a:r>
                <a:rPr lang="en-ZA" sz="1200" b="1" smtClean="0">
                  <a:solidFill>
                    <a:srgbClr val="003998"/>
                  </a:solidFill>
                  <a:latin typeface="Arial" pitchFamily="34" charset="0"/>
                  <a:cs typeface="+mn-cs"/>
                </a:rPr>
                <a:t>Standard Guidelines</a:t>
              </a:r>
            </a:p>
          </p:txBody>
        </p:sp>
        <p:sp>
          <p:nvSpPr>
            <p:cNvPr id="24" name="Rectangle 30"/>
            <p:cNvSpPr>
              <a:spLocks noChangeArrowheads="1"/>
            </p:cNvSpPr>
            <p:nvPr>
              <p:custDataLst>
                <p:tags r:id="rId18"/>
              </p:custDataLst>
            </p:nvPr>
          </p:nvSpPr>
          <p:spPr bwMode="gray">
            <a:xfrm>
              <a:off x="1474055" y="2758427"/>
              <a:ext cx="1796404" cy="664797"/>
            </a:xfrm>
            <a:prstGeom prst="rect">
              <a:avLst/>
            </a:prstGeom>
            <a:noFill/>
            <a:ln w="9525">
              <a:noFill/>
              <a:miter lim="800000"/>
              <a:headEnd/>
              <a:tailEnd/>
            </a:ln>
            <a:effectLst/>
          </p:spPr>
          <p:txBody>
            <a:bodyPr lIns="0" tIns="0" rIns="0" bIns="0">
              <a:spAutoFit/>
            </a:bodyPr>
            <a:lstStyle/>
            <a:p>
              <a:pPr marL="132804" lvl="1" indent="-131184" defTabSz="913429">
                <a:lnSpc>
                  <a:spcPct val="90000"/>
                </a:lnSpc>
                <a:spcBef>
                  <a:spcPct val="10000"/>
                </a:spcBef>
                <a:buClr>
                  <a:srgbClr val="003998"/>
                </a:buClr>
                <a:buSzPct val="125000"/>
                <a:buFont typeface="Arial" pitchFamily="34" charset="0"/>
                <a:buChar char="▪"/>
              </a:pPr>
              <a:r>
                <a:rPr lang="en-ZA" sz="1200" smtClean="0">
                  <a:solidFill>
                    <a:srgbClr val="000000"/>
                  </a:solidFill>
                  <a:latin typeface="Arial" pitchFamily="34" charset="0"/>
                  <a:cs typeface="+mn-cs"/>
                </a:rPr>
                <a:t>SD &amp; L targets are generated based on predetermined weightings.</a:t>
              </a:r>
            </a:p>
          </p:txBody>
        </p:sp>
        <p:sp>
          <p:nvSpPr>
            <p:cNvPr id="25" name="Rectangle 26"/>
            <p:cNvSpPr>
              <a:spLocks noChangeArrowheads="1"/>
            </p:cNvSpPr>
            <p:nvPr>
              <p:custDataLst>
                <p:tags r:id="rId19"/>
              </p:custDataLst>
            </p:nvPr>
          </p:nvSpPr>
          <p:spPr bwMode="gray">
            <a:xfrm>
              <a:off x="1410883" y="3592594"/>
              <a:ext cx="4488577" cy="1096568"/>
            </a:xfrm>
            <a:prstGeom prst="rect">
              <a:avLst/>
            </a:prstGeom>
            <a:solidFill>
              <a:schemeClr val="accent2">
                <a:lumMod val="20000"/>
                <a:lumOff val="80000"/>
              </a:schemeClr>
            </a:solidFill>
            <a:ln w="19050">
              <a:solidFill>
                <a:schemeClr val="accent2"/>
              </a:solidFill>
              <a:miter lim="800000"/>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sp>
          <p:nvSpPr>
            <p:cNvPr id="26" name="Rectangle 31"/>
            <p:cNvSpPr>
              <a:spLocks noChangeArrowheads="1"/>
            </p:cNvSpPr>
            <p:nvPr>
              <p:custDataLst>
                <p:tags r:id="rId20"/>
              </p:custDataLst>
            </p:nvPr>
          </p:nvSpPr>
          <p:spPr bwMode="gray">
            <a:xfrm>
              <a:off x="1475675" y="3663336"/>
              <a:ext cx="2836340" cy="188417"/>
            </a:xfrm>
            <a:prstGeom prst="rect">
              <a:avLst/>
            </a:prstGeom>
            <a:noFill/>
            <a:ln w="9525">
              <a:noFill/>
              <a:miter lim="800000"/>
              <a:headEnd/>
              <a:tailEnd/>
            </a:ln>
            <a:effectLst/>
          </p:spPr>
          <p:txBody>
            <a:bodyPr lIns="0" tIns="0" rIns="0" bIns="0" anchor="b">
              <a:spAutoFit/>
            </a:bodyPr>
            <a:lstStyle/>
            <a:p>
              <a:pPr defTabSz="913429">
                <a:buClr>
                  <a:srgbClr val="003998"/>
                </a:buClr>
              </a:pPr>
              <a:r>
                <a:rPr lang="en-ZA" sz="1200" b="1" smtClean="0">
                  <a:solidFill>
                    <a:srgbClr val="003998"/>
                  </a:solidFill>
                  <a:latin typeface="Arial" pitchFamily="34" charset="0"/>
                  <a:cs typeface="+mn-cs"/>
                </a:rPr>
                <a:t>Medium-term and short-term Strategy</a:t>
              </a:r>
            </a:p>
          </p:txBody>
        </p:sp>
        <p:sp>
          <p:nvSpPr>
            <p:cNvPr id="27" name="Rectangle 32"/>
            <p:cNvSpPr>
              <a:spLocks noChangeArrowheads="1"/>
            </p:cNvSpPr>
            <p:nvPr>
              <p:custDataLst>
                <p:tags r:id="rId21"/>
              </p:custDataLst>
            </p:nvPr>
          </p:nvSpPr>
          <p:spPr bwMode="gray">
            <a:xfrm>
              <a:off x="1474056" y="3900346"/>
              <a:ext cx="2836341" cy="498598"/>
            </a:xfrm>
            <a:prstGeom prst="rect">
              <a:avLst/>
            </a:prstGeom>
            <a:noFill/>
            <a:ln w="9525" algn="ctr">
              <a:noFill/>
              <a:miter lim="800000"/>
              <a:headEnd/>
              <a:tailEnd/>
            </a:ln>
            <a:effectLst/>
          </p:spPr>
          <p:txBody>
            <a:bodyPr lIns="0" tIns="0" rIns="0" bIns="0">
              <a:spAutoFit/>
            </a:bodyPr>
            <a:lstStyle/>
            <a:p>
              <a:pPr marL="132804" lvl="1" indent="-131184" defTabSz="913429">
                <a:lnSpc>
                  <a:spcPct val="90000"/>
                </a:lnSpc>
                <a:spcBef>
                  <a:spcPct val="10000"/>
                </a:spcBef>
                <a:buClr>
                  <a:srgbClr val="003998"/>
                </a:buClr>
                <a:buSzPct val="125000"/>
                <a:buFont typeface="Arial" pitchFamily="34" charset="0"/>
                <a:buChar char="▪"/>
              </a:pPr>
              <a:r>
                <a:rPr lang="en-ZA" sz="1200" smtClean="0">
                  <a:solidFill>
                    <a:srgbClr val="000000"/>
                  </a:solidFill>
                  <a:latin typeface="Arial" pitchFamily="34" charset="0"/>
                  <a:cs typeface="+mn-cs"/>
                </a:rPr>
                <a:t>Detailed sourcing strategies developed by commodity teams with support from SD &amp; L.</a:t>
              </a:r>
            </a:p>
          </p:txBody>
        </p:sp>
        <p:pic>
          <p:nvPicPr>
            <p:cNvPr id="28" name="Picture 33" descr="transmission lines"/>
            <p:cNvPicPr>
              <a:picLocks noChangeArrowheads="1"/>
            </p:cNvPicPr>
            <p:nvPr>
              <p:custDataLst>
                <p:tags r:id="rId22"/>
              </p:custDataLst>
            </p:nvPr>
          </p:nvPicPr>
          <p:blipFill>
            <a:blip r:embed="rId37" cstate="print"/>
            <a:srcRect/>
            <a:stretch>
              <a:fillRect/>
            </a:stretch>
          </p:blipFill>
          <p:spPr bwMode="gray">
            <a:xfrm>
              <a:off x="4997208" y="3637947"/>
              <a:ext cx="842317" cy="1004242"/>
            </a:xfrm>
            <a:prstGeom prst="rect">
              <a:avLst/>
            </a:prstGeom>
            <a:noFill/>
            <a:ln w="9525">
              <a:noFill/>
              <a:miter lim="800000"/>
              <a:headEnd/>
              <a:tailEnd/>
            </a:ln>
          </p:spPr>
        </p:pic>
        <p:sp>
          <p:nvSpPr>
            <p:cNvPr id="29" name="Rectangle 27"/>
            <p:cNvSpPr>
              <a:spLocks noChangeArrowheads="1"/>
            </p:cNvSpPr>
            <p:nvPr>
              <p:custDataLst>
                <p:tags r:id="rId23"/>
              </p:custDataLst>
            </p:nvPr>
          </p:nvSpPr>
          <p:spPr bwMode="gray">
            <a:xfrm>
              <a:off x="1410881" y="4750714"/>
              <a:ext cx="5797409" cy="1504743"/>
            </a:xfrm>
            <a:prstGeom prst="rect">
              <a:avLst/>
            </a:prstGeom>
            <a:solidFill>
              <a:schemeClr val="accent2">
                <a:lumMod val="20000"/>
                <a:lumOff val="80000"/>
              </a:schemeClr>
            </a:solidFill>
            <a:ln w="19050">
              <a:solidFill>
                <a:schemeClr val="accent2"/>
              </a:solidFill>
              <a:miter lim="800000"/>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sp>
          <p:nvSpPr>
            <p:cNvPr id="30" name="Rectangle 34"/>
            <p:cNvSpPr>
              <a:spLocks noChangeArrowheads="1"/>
            </p:cNvSpPr>
            <p:nvPr>
              <p:custDataLst>
                <p:tags r:id="rId24"/>
              </p:custDataLst>
            </p:nvPr>
          </p:nvSpPr>
          <p:spPr bwMode="gray">
            <a:xfrm>
              <a:off x="1475677" y="4821456"/>
              <a:ext cx="4018824" cy="188417"/>
            </a:xfrm>
            <a:prstGeom prst="rect">
              <a:avLst/>
            </a:prstGeom>
            <a:noFill/>
            <a:ln w="9525">
              <a:noFill/>
              <a:miter lim="800000"/>
              <a:headEnd/>
              <a:tailEnd/>
            </a:ln>
            <a:effectLst/>
          </p:spPr>
          <p:txBody>
            <a:bodyPr lIns="0" tIns="0" rIns="0" bIns="0" anchor="b">
              <a:spAutoFit/>
            </a:bodyPr>
            <a:lstStyle/>
            <a:p>
              <a:pPr defTabSz="913429">
                <a:buClr>
                  <a:srgbClr val="003998"/>
                </a:buClr>
              </a:pPr>
              <a:r>
                <a:rPr lang="en-ZA" sz="1200" b="1" smtClean="0">
                  <a:solidFill>
                    <a:srgbClr val="003998"/>
                  </a:solidFill>
                  <a:latin typeface="Arial" pitchFamily="34" charset="0"/>
                  <a:cs typeface="+mn-cs"/>
                </a:rPr>
                <a:t>Long-term Strategy</a:t>
              </a:r>
            </a:p>
          </p:txBody>
        </p:sp>
        <p:sp>
          <p:nvSpPr>
            <p:cNvPr id="31" name="Rectangle 35"/>
            <p:cNvSpPr>
              <a:spLocks noChangeArrowheads="1"/>
            </p:cNvSpPr>
            <p:nvPr>
              <p:custDataLst>
                <p:tags r:id="rId25"/>
              </p:custDataLst>
            </p:nvPr>
          </p:nvSpPr>
          <p:spPr bwMode="gray">
            <a:xfrm>
              <a:off x="1474057" y="5076280"/>
              <a:ext cx="4240742" cy="332399"/>
            </a:xfrm>
            <a:prstGeom prst="rect">
              <a:avLst/>
            </a:prstGeom>
            <a:noFill/>
            <a:ln w="9525" algn="ctr">
              <a:noFill/>
              <a:miter lim="800000"/>
              <a:headEnd/>
              <a:tailEnd/>
            </a:ln>
            <a:effectLst/>
          </p:spPr>
          <p:txBody>
            <a:bodyPr lIns="0" tIns="0" rIns="0" bIns="0">
              <a:spAutoFit/>
            </a:bodyPr>
            <a:lstStyle/>
            <a:p>
              <a:pPr marL="132804" lvl="1" indent="-131184" defTabSz="913429">
                <a:lnSpc>
                  <a:spcPct val="90000"/>
                </a:lnSpc>
                <a:spcBef>
                  <a:spcPct val="10000"/>
                </a:spcBef>
                <a:buClr>
                  <a:srgbClr val="003998"/>
                </a:buClr>
                <a:buSzPct val="125000"/>
                <a:buFont typeface="Arial" pitchFamily="34" charset="0"/>
                <a:buChar char="▪"/>
              </a:pPr>
              <a:r>
                <a:rPr lang="en-ZA" sz="1200" smtClean="0">
                  <a:solidFill>
                    <a:srgbClr val="000000"/>
                  </a:solidFill>
                  <a:latin typeface="Arial" pitchFamily="34" charset="0"/>
                  <a:cs typeface="+mn-cs"/>
                </a:rPr>
                <a:t>Detailed strategies are developed by the Supplier Development and Localisation Function.</a:t>
              </a:r>
            </a:p>
          </p:txBody>
        </p:sp>
        <p:pic>
          <p:nvPicPr>
            <p:cNvPr id="32" name="Picture 36" descr="power station b"/>
            <p:cNvPicPr>
              <a:picLocks noChangeArrowheads="1"/>
            </p:cNvPicPr>
            <p:nvPr>
              <p:custDataLst>
                <p:tags r:id="rId26"/>
              </p:custDataLst>
            </p:nvPr>
          </p:nvPicPr>
          <p:blipFill>
            <a:blip r:embed="rId38" cstate="print"/>
            <a:srcRect/>
            <a:stretch>
              <a:fillRect/>
            </a:stretch>
          </p:blipFill>
          <p:spPr bwMode="gray">
            <a:xfrm>
              <a:off x="6213710" y="4951561"/>
              <a:ext cx="924929" cy="1103046"/>
            </a:xfrm>
            <a:prstGeom prst="rect">
              <a:avLst/>
            </a:prstGeom>
            <a:noFill/>
            <a:ln w="9525">
              <a:noFill/>
              <a:miter lim="800000"/>
              <a:headEnd/>
              <a:tailEnd/>
            </a:ln>
          </p:spPr>
        </p:pic>
        <p:sp>
          <p:nvSpPr>
            <p:cNvPr id="33" name="Rectangle 40"/>
            <p:cNvSpPr>
              <a:spLocks noChangeArrowheads="1"/>
            </p:cNvSpPr>
            <p:nvPr>
              <p:custDataLst>
                <p:tags r:id="rId27"/>
              </p:custDataLst>
            </p:nvPr>
          </p:nvSpPr>
          <p:spPr bwMode="gray">
            <a:xfrm>
              <a:off x="268894" y="1937215"/>
              <a:ext cx="1033458" cy="374162"/>
            </a:xfrm>
            <a:prstGeom prst="rect">
              <a:avLst/>
            </a:prstGeom>
            <a:noFill/>
            <a:ln w="9525">
              <a:noFill/>
              <a:miter lim="800000"/>
              <a:headEnd/>
              <a:tailEnd/>
            </a:ln>
            <a:effectLst/>
          </p:spPr>
          <p:txBody>
            <a:bodyPr lIns="0" tIns="0" rIns="0" bIns="0" anchor="b">
              <a:spAutoFit/>
            </a:bodyPr>
            <a:lstStyle/>
            <a:p>
              <a:pPr defTabSz="913429">
                <a:buClr>
                  <a:srgbClr val="003998"/>
                </a:buClr>
              </a:pPr>
              <a:r>
                <a:rPr lang="en-ZA" sz="1200" b="1" smtClean="0">
                  <a:solidFill>
                    <a:srgbClr val="003998"/>
                  </a:solidFill>
                  <a:latin typeface="Arial" pitchFamily="34" charset="0"/>
                  <a:cs typeface="+mn-cs"/>
                </a:rPr>
                <a:t>Time horizon (years)</a:t>
              </a:r>
            </a:p>
          </p:txBody>
        </p:sp>
        <p:sp>
          <p:nvSpPr>
            <p:cNvPr id="34" name="AutoShape 52"/>
            <p:cNvSpPr>
              <a:spLocks noChangeArrowheads="1"/>
            </p:cNvSpPr>
            <p:nvPr>
              <p:custDataLst>
                <p:tags r:id="rId28"/>
              </p:custDataLst>
            </p:nvPr>
          </p:nvSpPr>
          <p:spPr bwMode="auto">
            <a:xfrm rot="-2312371">
              <a:off x="4446463" y="2601311"/>
              <a:ext cx="380662" cy="1054454"/>
            </a:xfrm>
            <a:prstGeom prst="curvedLeftArrow">
              <a:avLst>
                <a:gd name="adj1" fmla="val 55404"/>
                <a:gd name="adj2" fmla="val 110809"/>
                <a:gd name="adj3" fmla="val 33333"/>
              </a:avLst>
            </a:prstGeom>
            <a:solidFill>
              <a:schemeClr val="folHlink"/>
            </a:solidFill>
            <a:ln w="9525">
              <a:noFill/>
              <a:miter lim="800000"/>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sp>
          <p:nvSpPr>
            <p:cNvPr id="35" name="AutoShape 53"/>
            <p:cNvSpPr>
              <a:spLocks noChangeArrowheads="1"/>
            </p:cNvSpPr>
            <p:nvPr>
              <p:custDataLst>
                <p:tags r:id="rId29"/>
              </p:custDataLst>
            </p:nvPr>
          </p:nvSpPr>
          <p:spPr bwMode="auto">
            <a:xfrm rot="-2312371">
              <a:off x="6192652" y="3720556"/>
              <a:ext cx="379043" cy="1054453"/>
            </a:xfrm>
            <a:prstGeom prst="curvedLeftArrow">
              <a:avLst>
                <a:gd name="adj1" fmla="val 55641"/>
                <a:gd name="adj2" fmla="val 111282"/>
                <a:gd name="adj3" fmla="val 33333"/>
              </a:avLst>
            </a:prstGeom>
            <a:solidFill>
              <a:schemeClr val="folHlink"/>
            </a:solidFill>
            <a:ln w="9525">
              <a:noFill/>
              <a:miter lim="800000"/>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sp>
          <p:nvSpPr>
            <p:cNvPr id="36" name="AutoShape 14"/>
            <p:cNvSpPr>
              <a:spLocks noChangeArrowheads="1"/>
            </p:cNvSpPr>
            <p:nvPr>
              <p:custDataLst>
                <p:tags r:id="rId30"/>
              </p:custDataLst>
            </p:nvPr>
          </p:nvSpPr>
          <p:spPr bwMode="gray">
            <a:xfrm>
              <a:off x="986485" y="2455535"/>
              <a:ext cx="390381" cy="3819359"/>
            </a:xfrm>
            <a:prstGeom prst="downArrow">
              <a:avLst>
                <a:gd name="adj1" fmla="val 70000"/>
                <a:gd name="adj2" fmla="val 37687"/>
              </a:avLst>
            </a:prstGeom>
            <a:gradFill rotWithShape="1">
              <a:gsLst>
                <a:gs pos="0">
                  <a:schemeClr val="tx1"/>
                </a:gs>
                <a:gs pos="100000">
                  <a:schemeClr val="accent2"/>
                </a:gs>
              </a:gsLst>
              <a:lin ang="5400000" scaled="1"/>
            </a:gradFill>
            <a:ln w="9525">
              <a:noFill/>
              <a:miter lim="800000"/>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sp>
          <p:nvSpPr>
            <p:cNvPr id="37" name="Line 87"/>
            <p:cNvSpPr>
              <a:spLocks noChangeShapeType="1"/>
            </p:cNvSpPr>
            <p:nvPr>
              <p:custDataLst>
                <p:tags r:id="rId31"/>
              </p:custDataLst>
            </p:nvPr>
          </p:nvSpPr>
          <p:spPr bwMode="auto">
            <a:xfrm>
              <a:off x="1383344" y="1605168"/>
              <a:ext cx="5833046" cy="0"/>
            </a:xfrm>
            <a:prstGeom prst="line">
              <a:avLst/>
            </a:prstGeom>
            <a:noFill/>
            <a:ln w="12700">
              <a:solidFill>
                <a:schemeClr val="folHlink"/>
              </a:solidFill>
              <a:round/>
              <a:headEnd/>
              <a:tailEnd/>
            </a:ln>
            <a:effectLst/>
          </p:spPr>
          <p:txBody>
            <a:bodyPr wrap="none" lIns="93286" tIns="46643" rIns="93286" bIns="46643" anchor="ctr"/>
            <a:lstStyle/>
            <a:p>
              <a:endParaRPr lang="en-ZA" sz="1100" b="1" smtClean="0">
                <a:solidFill>
                  <a:srgbClr val="000000"/>
                </a:solidFill>
                <a:latin typeface="Arial" pitchFamily="34" charset="0"/>
                <a:cs typeface="+mn-cs"/>
              </a:endParaRPr>
            </a:p>
          </p:txBody>
        </p:sp>
      </p:grpSp>
      <p:sp>
        <p:nvSpPr>
          <p:cNvPr id="40" name="Title 1"/>
          <p:cNvSpPr>
            <a:spLocks noGrp="1"/>
          </p:cNvSpPr>
          <p:nvPr>
            <p:ph type="title"/>
          </p:nvPr>
        </p:nvSpPr>
        <p:spPr>
          <a:xfrm>
            <a:off x="200025" y="13290"/>
            <a:ext cx="6985000" cy="941796"/>
          </a:xfrm>
        </p:spPr>
        <p:txBody>
          <a:bodyPr/>
          <a:lstStyle/>
          <a:p>
            <a:pPr marL="355600"/>
            <a:r>
              <a:rPr lang="en-ZA" dirty="0" smtClean="0"/>
              <a:t>The nature of the industry and procurement time frame will guide the detail and content of the local development strategy</a:t>
            </a:r>
            <a:endParaRPr lang="en-ZA" dirty="0"/>
          </a:p>
        </p:txBody>
      </p:sp>
    </p:spTree>
    <p:extLst>
      <p:ext uri="{BB962C8B-B14F-4D97-AF65-F5344CB8AC3E}">
        <p14:creationId xmlns:p14="http://schemas.microsoft.com/office/powerpoint/2010/main" val="1207134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fld id="{7191C7FF-EC87-449D-83A4-2851CE0EC6DF}" type="slidenum">
              <a:rPr lang="en-GB" altLang="en-US"/>
              <a:pPr/>
              <a:t>3</a:t>
            </a:fld>
            <a:endParaRPr lang="en-GB" altLang="en-US"/>
          </a:p>
        </p:txBody>
      </p:sp>
      <p:sp>
        <p:nvSpPr>
          <p:cNvPr id="1506306" name="Rectangle 2"/>
          <p:cNvSpPr>
            <a:spLocks noGrp="1" noChangeArrowheads="1"/>
          </p:cNvSpPr>
          <p:nvPr>
            <p:ph type="title" idx="4294967295"/>
          </p:nvPr>
        </p:nvSpPr>
        <p:spPr>
          <a:xfrm>
            <a:off x="112590" y="303094"/>
            <a:ext cx="8723435" cy="374990"/>
          </a:xfrm>
        </p:spPr>
        <p:txBody>
          <a:bodyPr vert="horz" wrap="square" lIns="0" tIns="42203" rIns="0" bIns="42203" numCol="1" anchor="ctr" anchorCtr="0" compatLnSpc="1">
            <a:prstTxWarp prst="textNoShape">
              <a:avLst/>
            </a:prstTxWarp>
            <a:spAutoFit/>
          </a:bodyPr>
          <a:lstStyle/>
          <a:p>
            <a:pPr eaLnBrk="1" hangingPunct="1"/>
            <a:r>
              <a:rPr lang="en-GB" altLang="en-US" sz="2215" dirty="0"/>
              <a:t>Common aspects of Nuclear Programs around the world</a:t>
            </a:r>
            <a:endParaRPr lang="en-GB" altLang="en-US" sz="1292" dirty="0"/>
          </a:p>
        </p:txBody>
      </p:sp>
      <p:sp>
        <p:nvSpPr>
          <p:cNvPr id="1506307" name="Rectangle 3"/>
          <p:cNvSpPr>
            <a:spLocks noGrp="1" noChangeArrowheads="1"/>
          </p:cNvSpPr>
          <p:nvPr>
            <p:ph type="body" idx="4294967295"/>
          </p:nvPr>
        </p:nvSpPr>
        <p:spPr>
          <a:xfrm>
            <a:off x="359507" y="1196110"/>
            <a:ext cx="8476518" cy="4985980"/>
          </a:xfrm>
        </p:spPr>
        <p:txBody>
          <a:bodyPr/>
          <a:lstStyle/>
          <a:p>
            <a:pPr marL="316531" indent="-316531" eaLnBrk="1" hangingPunct="1">
              <a:lnSpc>
                <a:spcPct val="90000"/>
              </a:lnSpc>
              <a:buNone/>
            </a:pPr>
            <a:r>
              <a:rPr lang="en-GB" altLang="en-US" sz="2000" b="1" dirty="0"/>
              <a:t>Government driven process</a:t>
            </a:r>
          </a:p>
          <a:p>
            <a:pPr marL="685817" lvl="1" indent="-263776" eaLnBrk="1" hangingPunct="1">
              <a:lnSpc>
                <a:spcPct val="90000"/>
              </a:lnSpc>
            </a:pPr>
            <a:r>
              <a:rPr lang="en-GB" altLang="en-US" sz="2000" dirty="0"/>
              <a:t>Government decision for Nuclear participation</a:t>
            </a:r>
          </a:p>
          <a:p>
            <a:pPr marL="685817" lvl="1" indent="-263776" eaLnBrk="1" hangingPunct="1">
              <a:lnSpc>
                <a:spcPct val="90000"/>
              </a:lnSpc>
            </a:pPr>
            <a:r>
              <a:rPr lang="en-GB" altLang="en-US" sz="2000" dirty="0" smtClean="0"/>
              <a:t>Develop </a:t>
            </a:r>
            <a:r>
              <a:rPr lang="en-GB" altLang="en-US" sz="2000" dirty="0"/>
              <a:t>an infrastructure to coordinated and implement role out plan</a:t>
            </a:r>
          </a:p>
          <a:p>
            <a:pPr marL="685817" lvl="1" indent="-263776" eaLnBrk="1" hangingPunct="1">
              <a:lnSpc>
                <a:spcPct val="90000"/>
              </a:lnSpc>
            </a:pPr>
            <a:r>
              <a:rPr lang="en-GB" altLang="en-US" sz="2000" dirty="0"/>
              <a:t>Socio economic enhancement programs</a:t>
            </a:r>
          </a:p>
          <a:p>
            <a:pPr marL="685817" lvl="1" indent="-263776" eaLnBrk="1" hangingPunct="1">
              <a:lnSpc>
                <a:spcPct val="90000"/>
              </a:lnSpc>
              <a:buNone/>
            </a:pPr>
            <a:endParaRPr lang="en-GB" altLang="en-US" sz="2000" dirty="0"/>
          </a:p>
          <a:p>
            <a:pPr marL="316531" indent="-316531" eaLnBrk="1" hangingPunct="1">
              <a:lnSpc>
                <a:spcPct val="90000"/>
              </a:lnSpc>
              <a:buNone/>
            </a:pPr>
            <a:r>
              <a:rPr lang="en-GB" altLang="en-US" sz="2000" b="1" dirty="0"/>
              <a:t>Skills development</a:t>
            </a:r>
          </a:p>
          <a:p>
            <a:pPr marL="685817" lvl="1" indent="-263776" eaLnBrk="1" hangingPunct="1">
              <a:lnSpc>
                <a:spcPct val="90000"/>
              </a:lnSpc>
            </a:pPr>
            <a:r>
              <a:rPr lang="en-GB" altLang="en-US" sz="2000" dirty="0"/>
              <a:t>Major initial government funding</a:t>
            </a:r>
          </a:p>
          <a:p>
            <a:pPr marL="685817" lvl="1" indent="-263776" eaLnBrk="1" hangingPunct="1">
              <a:lnSpc>
                <a:spcPct val="90000"/>
              </a:lnSpc>
            </a:pPr>
            <a:r>
              <a:rPr lang="en-GB" altLang="en-US" sz="2000" dirty="0"/>
              <a:t>Restructuring and / or development of skills institutes for appropriate skills development</a:t>
            </a:r>
          </a:p>
          <a:p>
            <a:pPr marL="685817" lvl="1" indent="-263776" eaLnBrk="1" hangingPunct="1">
              <a:lnSpc>
                <a:spcPct val="90000"/>
              </a:lnSpc>
            </a:pPr>
            <a:r>
              <a:rPr lang="en-GB" altLang="en-US" sz="2000" dirty="0"/>
              <a:t>External training through vendors and related technology transfer programs </a:t>
            </a:r>
          </a:p>
          <a:p>
            <a:pPr marL="685817" lvl="1" indent="-263776" eaLnBrk="1" hangingPunct="1">
              <a:lnSpc>
                <a:spcPct val="90000"/>
              </a:lnSpc>
              <a:buNone/>
            </a:pPr>
            <a:endParaRPr lang="en-GB" altLang="en-US" sz="2000" dirty="0"/>
          </a:p>
          <a:p>
            <a:pPr marL="316531" indent="-316531" eaLnBrk="1" hangingPunct="1">
              <a:lnSpc>
                <a:spcPct val="90000"/>
              </a:lnSpc>
              <a:buNone/>
            </a:pPr>
            <a:r>
              <a:rPr lang="en-GB" altLang="en-US" sz="2000" b="1" dirty="0"/>
              <a:t>Technology transfer</a:t>
            </a:r>
          </a:p>
          <a:p>
            <a:pPr marL="685817" lvl="1" indent="-263776" eaLnBrk="1" hangingPunct="1">
              <a:lnSpc>
                <a:spcPct val="90000"/>
              </a:lnSpc>
            </a:pPr>
            <a:r>
              <a:rPr lang="en-GB" altLang="en-US" sz="2000" dirty="0"/>
              <a:t>Major initial government funding</a:t>
            </a:r>
          </a:p>
          <a:p>
            <a:pPr marL="685817" lvl="1" indent="-263776" eaLnBrk="1" hangingPunct="1">
              <a:lnSpc>
                <a:spcPct val="90000"/>
              </a:lnSpc>
            </a:pPr>
            <a:r>
              <a:rPr lang="en-GB" altLang="en-US" sz="2000" dirty="0"/>
              <a:t>Long term transfer programs</a:t>
            </a:r>
          </a:p>
          <a:p>
            <a:pPr marL="685817" lvl="1" indent="-263776" eaLnBrk="1" hangingPunct="1">
              <a:lnSpc>
                <a:spcPct val="90000"/>
              </a:lnSpc>
            </a:pPr>
            <a:r>
              <a:rPr lang="en-GB" altLang="en-US" sz="2000" dirty="0"/>
              <a:t>Cooperation agreements</a:t>
            </a:r>
          </a:p>
          <a:p>
            <a:pPr marL="685817" lvl="1" indent="-263776" eaLnBrk="1" hangingPunct="1">
              <a:lnSpc>
                <a:spcPct val="90000"/>
              </a:lnSpc>
            </a:pPr>
            <a:r>
              <a:rPr lang="en-GB" altLang="en-US" sz="2000" dirty="0"/>
              <a:t>Purchase of standardised plant</a:t>
            </a:r>
          </a:p>
          <a:p>
            <a:pPr marL="316531" indent="-316531" eaLnBrk="1" hangingPunct="1">
              <a:lnSpc>
                <a:spcPct val="90000"/>
              </a:lnSpc>
            </a:pPr>
            <a:endParaRPr lang="en-GB" altLang="en-US" sz="2000" dirty="0"/>
          </a:p>
        </p:txBody>
      </p:sp>
    </p:spTree>
    <p:extLst>
      <p:ext uri="{BB962C8B-B14F-4D97-AF65-F5344CB8AC3E}">
        <p14:creationId xmlns:p14="http://schemas.microsoft.com/office/powerpoint/2010/main" val="167757214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9"/>
          <p:cNvSpPr>
            <a:spLocks noGrp="1" noChangeArrowheads="1"/>
          </p:cNvSpPr>
          <p:nvPr>
            <p:ph type="sldNum" sz="quarter" idx="4294967295"/>
          </p:nvPr>
        </p:nvSpPr>
        <p:spPr>
          <a:ln/>
        </p:spPr>
        <p:txBody>
          <a:bodyPr/>
          <a:lstStyle/>
          <a:p>
            <a:fld id="{2BC7D40D-5759-4996-A3A9-D4AEA91BD6A6}" type="slidenum">
              <a:rPr lang="en-ZA" altLang="en-US"/>
              <a:pPr/>
              <a:t>30</a:t>
            </a:fld>
            <a:endParaRPr lang="en-ZA" altLang="en-US"/>
          </a:p>
        </p:txBody>
      </p:sp>
      <p:sp>
        <p:nvSpPr>
          <p:cNvPr id="20377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altLang="en-US" b="1" smtClean="0">
                <a:ea typeface="MS PGothic" panose="020B0600070205080204" pitchFamily="34" charset="-128"/>
              </a:rPr>
              <a:t>Conclusion    </a:t>
            </a:r>
          </a:p>
        </p:txBody>
      </p:sp>
      <p:sp>
        <p:nvSpPr>
          <p:cNvPr id="203779" name="Rectangle 3"/>
          <p:cNvSpPr>
            <a:spLocks noGrp="1" noChangeArrowheads="1"/>
          </p:cNvSpPr>
          <p:nvPr>
            <p:ph type="body" idx="1"/>
          </p:nvPr>
        </p:nvSpPr>
        <p:spPr>
          <a:xfrm>
            <a:off x="332509" y="1089025"/>
            <a:ext cx="8354292" cy="5620000"/>
          </a:xfrm>
        </p:spPr>
        <p:txBody>
          <a:bodyPr/>
          <a:lstStyle/>
          <a:p>
            <a:pPr algn="just">
              <a:lnSpc>
                <a:spcPct val="80000"/>
              </a:lnSpc>
              <a:buFontTx/>
              <a:buNone/>
            </a:pPr>
            <a:r>
              <a:rPr lang="en-GB" altLang="ja-JP" sz="1600" dirty="0" smtClean="0">
                <a:ea typeface="MS PGothic" panose="020B0600070205080204" pitchFamily="34" charset="-128"/>
              </a:rPr>
              <a:t>	</a:t>
            </a:r>
            <a:r>
              <a:rPr lang="en-GB" altLang="ja-JP" sz="1800" dirty="0" smtClean="0">
                <a:ea typeface="MS PGothic" panose="020B0600070205080204" pitchFamily="34" charset="-128"/>
              </a:rPr>
              <a:t>Most countries involved in nuclear programmes have identified that their programmes are of national importance and the relevant governments have developed, supported and implemented phased programmes for industrialisation through dedicated institutions.</a:t>
            </a:r>
          </a:p>
          <a:p>
            <a:pPr algn="just">
              <a:lnSpc>
                <a:spcPct val="80000"/>
              </a:lnSpc>
              <a:buFontTx/>
              <a:buNone/>
            </a:pPr>
            <a:endParaRPr lang="en-GB" altLang="ja-JP" sz="1800" dirty="0" smtClean="0">
              <a:ea typeface="MS PGothic" panose="020B0600070205080204" pitchFamily="34" charset="-128"/>
            </a:endParaRPr>
          </a:p>
          <a:p>
            <a:pPr algn="just">
              <a:lnSpc>
                <a:spcPct val="80000"/>
              </a:lnSpc>
              <a:buFontTx/>
              <a:buNone/>
            </a:pPr>
            <a:endParaRPr lang="en-GB" altLang="ja-JP" sz="1800" dirty="0">
              <a:ea typeface="MS PGothic" panose="020B0600070205080204" pitchFamily="34" charset="-128"/>
            </a:endParaRPr>
          </a:p>
          <a:p>
            <a:pPr algn="just">
              <a:lnSpc>
                <a:spcPct val="80000"/>
              </a:lnSpc>
              <a:buFontTx/>
              <a:buNone/>
            </a:pPr>
            <a:r>
              <a:rPr lang="en-GB" altLang="ja-JP" sz="1800" dirty="0" smtClean="0">
                <a:ea typeface="MS PGothic" panose="020B0600070205080204" pitchFamily="34" charset="-128"/>
              </a:rPr>
              <a:t>	Relevant government departments and potential industry suppliers need to develop an optimal industrialisation strategy and take ownership of this process to guide the development of local industry going forward in the best interests of the country. </a:t>
            </a:r>
          </a:p>
          <a:p>
            <a:pPr algn="just">
              <a:lnSpc>
                <a:spcPct val="80000"/>
              </a:lnSpc>
              <a:buFontTx/>
              <a:buNone/>
            </a:pPr>
            <a:endParaRPr lang="en-GB" altLang="ja-JP" sz="1800" dirty="0">
              <a:solidFill>
                <a:srgbClr val="F90D29"/>
              </a:solidFill>
              <a:ea typeface="MS PGothic" panose="020B0600070205080204" pitchFamily="34" charset="-128"/>
            </a:endParaRPr>
          </a:p>
          <a:p>
            <a:pPr algn="just">
              <a:lnSpc>
                <a:spcPct val="80000"/>
              </a:lnSpc>
              <a:buFontTx/>
              <a:buNone/>
            </a:pPr>
            <a:endParaRPr lang="en-GB" altLang="ja-JP" sz="1800" dirty="0" smtClean="0">
              <a:ea typeface="MS PGothic" panose="020B0600070205080204" pitchFamily="34" charset="-128"/>
            </a:endParaRPr>
          </a:p>
          <a:p>
            <a:pPr algn="just">
              <a:lnSpc>
                <a:spcPct val="80000"/>
              </a:lnSpc>
              <a:buFontTx/>
              <a:buNone/>
            </a:pPr>
            <a:r>
              <a:rPr lang="en-GB" altLang="ja-JP" sz="1800" dirty="0" smtClean="0">
                <a:ea typeface="MS PGothic" panose="020B0600070205080204" pitchFamily="34" charset="-128"/>
              </a:rPr>
              <a:t>	Relative size of the fleet and the related build strategy can offer positive financial savings and major industrialisation opportunities for the benefit of the country. </a:t>
            </a:r>
          </a:p>
          <a:p>
            <a:pPr algn="just">
              <a:lnSpc>
                <a:spcPct val="80000"/>
              </a:lnSpc>
              <a:buFontTx/>
              <a:buNone/>
            </a:pPr>
            <a:endParaRPr lang="en-GB" altLang="ja-JP" sz="1800" dirty="0" smtClean="0">
              <a:ea typeface="MS PGothic" panose="020B0600070205080204" pitchFamily="34" charset="-128"/>
            </a:endParaRPr>
          </a:p>
          <a:p>
            <a:pPr algn="just">
              <a:lnSpc>
                <a:spcPct val="80000"/>
              </a:lnSpc>
              <a:buFontTx/>
              <a:buNone/>
            </a:pPr>
            <a:endParaRPr lang="en-GB" altLang="ja-JP" sz="1800" dirty="0" smtClean="0">
              <a:ea typeface="MS PGothic" panose="020B0600070205080204" pitchFamily="34" charset="-128"/>
            </a:endParaRPr>
          </a:p>
          <a:p>
            <a:pPr algn="just">
              <a:lnSpc>
                <a:spcPct val="80000"/>
              </a:lnSpc>
              <a:buFontTx/>
              <a:buNone/>
            </a:pPr>
            <a:r>
              <a:rPr lang="en-GB" altLang="ja-JP" sz="1800" dirty="0" smtClean="0">
                <a:ea typeface="MS PGothic" panose="020B0600070205080204" pitchFamily="34" charset="-128"/>
              </a:rPr>
              <a:t>	The nuclear programme is a long-term programme and has many different aspects attached to it from mining activities through to completing the cycle with waste management activities. This programme, therefore, offers many opportunities for the labour market as well as related socio economic benefits</a:t>
            </a:r>
            <a:r>
              <a:rPr lang="en-GB" altLang="ja-JP" sz="1600" dirty="0" smtClean="0">
                <a:ea typeface="MS PGothic" panose="020B0600070205080204" pitchFamily="34" charset="-128"/>
              </a:rPr>
              <a:t>.</a:t>
            </a:r>
          </a:p>
          <a:p>
            <a:pPr algn="just">
              <a:lnSpc>
                <a:spcPct val="70000"/>
              </a:lnSpc>
              <a:buFontTx/>
              <a:buNone/>
            </a:pPr>
            <a:r>
              <a:rPr lang="en-GB" altLang="ja-JP" sz="1400" dirty="0" smtClean="0">
                <a:ea typeface="MS PGothic" panose="020B0600070205080204" pitchFamily="34" charset="-128"/>
              </a:rPr>
              <a:t> </a:t>
            </a:r>
          </a:p>
          <a:p>
            <a:pPr algn="just">
              <a:lnSpc>
                <a:spcPct val="70000"/>
              </a:lnSpc>
              <a:buFontTx/>
              <a:buNone/>
            </a:pPr>
            <a:endParaRPr lang="en-GB" altLang="ja-JP" sz="1400" dirty="0" smtClean="0">
              <a:ea typeface="MS PGothic" panose="020B0600070205080204" pitchFamily="34" charset="-128"/>
            </a:endParaRPr>
          </a:p>
          <a:p>
            <a:pPr algn="just">
              <a:lnSpc>
                <a:spcPct val="80000"/>
              </a:lnSpc>
              <a:buNone/>
            </a:pPr>
            <a:r>
              <a:rPr lang="en-US" altLang="ja-JP" sz="1400" b="1" dirty="0">
                <a:ea typeface="MS PGothic" panose="020B0600070205080204" pitchFamily="34" charset="-128"/>
              </a:rPr>
              <a:t>	</a:t>
            </a:r>
            <a:r>
              <a:rPr lang="en-US" altLang="ja-JP" sz="1800" b="1" dirty="0">
                <a:ea typeface="MS PGothic" panose="020B0600070205080204" pitchFamily="34" charset="-128"/>
              </a:rPr>
              <a:t>The “appetite” by Government, Vendor and Industry will dictate the pace, how and what is economically viable to </a:t>
            </a:r>
            <a:r>
              <a:rPr lang="en-US" altLang="ja-JP" sz="1800" b="1" dirty="0" err="1" smtClean="0">
                <a:ea typeface="MS PGothic" panose="020B0600070205080204" pitchFamily="34" charset="-128"/>
              </a:rPr>
              <a:t>industrialise</a:t>
            </a:r>
            <a:endParaRPr lang="en-GB" altLang="ja-JP" sz="1800" b="1" dirty="0">
              <a:ea typeface="MS PGothic" panose="020B0600070205080204" pitchFamily="34" charset="-128"/>
            </a:endParaRPr>
          </a:p>
          <a:p>
            <a:pPr algn="just">
              <a:lnSpc>
                <a:spcPct val="80000"/>
              </a:lnSpc>
              <a:buNone/>
            </a:pPr>
            <a:r>
              <a:rPr lang="en-GB" altLang="ja-JP" sz="1800" dirty="0">
                <a:ea typeface="MS PGothic" panose="020B0600070205080204" pitchFamily="34" charset="-128"/>
              </a:rPr>
              <a:t> </a:t>
            </a:r>
            <a:endParaRPr lang="en-GB" altLang="en-US" sz="1800" dirty="0">
              <a:ea typeface="MS PGothic" panose="020B0600070205080204" pitchFamily="34" charset="-128"/>
            </a:endParaRPr>
          </a:p>
        </p:txBody>
      </p:sp>
      <p:sp>
        <p:nvSpPr>
          <p:cNvPr id="6" name="Slide Number Placeholder 3"/>
          <p:cNvSpPr>
            <a:spLocks noGrp="1"/>
          </p:cNvSpPr>
          <p:nvPr>
            <p:ph type="sldNum" sz="quarter" idx="10"/>
          </p:nvPr>
        </p:nvSpPr>
        <p:spPr>
          <a:xfrm>
            <a:off x="7160947" y="6705600"/>
            <a:ext cx="1651000" cy="152400"/>
          </a:xfrm>
        </p:spPr>
        <p:txBody>
          <a:bodyPr/>
          <a:lstStyle/>
          <a:p>
            <a:pPr>
              <a:defRPr/>
            </a:pPr>
            <a:fld id="{6D32DDAE-560C-4431-BA12-A74775BC876E}" type="slidenum">
              <a:rPr lang="en-ZA" smtClean="0"/>
              <a:pPr>
                <a:defRPr/>
              </a:pPr>
              <a:t>30</a:t>
            </a:fld>
            <a:endParaRPr lang="en-ZA"/>
          </a:p>
        </p:txBody>
      </p:sp>
    </p:spTree>
    <p:extLst>
      <p:ext uri="{BB962C8B-B14F-4D97-AF65-F5344CB8AC3E}">
        <p14:creationId xmlns:p14="http://schemas.microsoft.com/office/powerpoint/2010/main" val="267997537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651000" y="0"/>
            <a:ext cx="1408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63492" name="Group 88"/>
          <p:cNvGrpSpPr>
            <a:grpSpLocks/>
          </p:cNvGrpSpPr>
          <p:nvPr/>
        </p:nvGrpSpPr>
        <p:grpSpPr bwMode="auto">
          <a:xfrm>
            <a:off x="0" y="0"/>
            <a:ext cx="9148763" cy="6858000"/>
            <a:chOff x="-3" y="0"/>
            <a:chExt cx="5763" cy="4320"/>
          </a:xfrm>
        </p:grpSpPr>
        <p:grpSp>
          <p:nvGrpSpPr>
            <p:cNvPr id="63520" name="Group 87"/>
            <p:cNvGrpSpPr>
              <a:grpSpLocks/>
            </p:cNvGrpSpPr>
            <p:nvPr/>
          </p:nvGrpSpPr>
          <p:grpSpPr bwMode="auto">
            <a:xfrm>
              <a:off x="-3" y="0"/>
              <a:ext cx="5443" cy="4320"/>
              <a:chOff x="-3" y="0"/>
              <a:chExt cx="5443" cy="4320"/>
            </a:xfrm>
          </p:grpSpPr>
          <p:pic>
            <p:nvPicPr>
              <p:cNvPr id="63522" name="Picture 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86"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21" name="Rectangle 35"/>
            <p:cNvSpPr>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pPr>
              <a:endParaRPr lang="en-US" altLang="en-US" sz="1800">
                <a:solidFill>
                  <a:schemeClr val="tx1"/>
                </a:solidFill>
              </a:endParaRPr>
            </a:p>
          </p:txBody>
        </p:sp>
      </p:grpSp>
      <p:sp>
        <p:nvSpPr>
          <p:cNvPr id="63493" name="Rectangle 36"/>
          <p:cNvSpPr>
            <a:spLocks noGrp="1" noChangeArrowheads="1"/>
          </p:cNvSpPr>
          <p:nvPr>
            <p:ph type="ctrTitle" idx="4294967295"/>
          </p:nvPr>
        </p:nvSpPr>
        <p:spPr>
          <a:xfrm>
            <a:off x="3052763" y="2884488"/>
            <a:ext cx="5834062" cy="936625"/>
          </a:xfrm>
        </p:spPr>
        <p:txBody>
          <a:bodyPr anchor="b"/>
          <a:lstStyle/>
          <a:p>
            <a:r>
              <a:rPr lang="en-US" altLang="en-US" sz="4800" b="1" smtClean="0">
                <a:solidFill>
                  <a:schemeClr val="tx1"/>
                </a:solidFill>
              </a:rPr>
              <a:t>Thank you</a:t>
            </a:r>
            <a:endParaRPr lang="en-US" altLang="en-US" sz="4800" smtClean="0">
              <a:solidFill>
                <a:schemeClr val="tx1"/>
              </a:solidFill>
            </a:endParaRPr>
          </a:p>
        </p:txBody>
      </p:sp>
      <p:grpSp>
        <p:nvGrpSpPr>
          <p:cNvPr id="63494" name="Group 82"/>
          <p:cNvGrpSpPr>
            <a:grpSpLocks/>
          </p:cNvGrpSpPr>
          <p:nvPr/>
        </p:nvGrpSpPr>
        <p:grpSpPr bwMode="auto">
          <a:xfrm>
            <a:off x="260350" y="1201738"/>
            <a:ext cx="2482850" cy="2444750"/>
            <a:chOff x="164" y="757"/>
            <a:chExt cx="1564" cy="1540"/>
          </a:xfrm>
        </p:grpSpPr>
        <p:sp>
          <p:nvSpPr>
            <p:cNvPr id="63515" name="Oval 38"/>
            <p:cNvSpPr>
              <a:spLocks noChangeArrowheads="1"/>
            </p:cNvSpPr>
            <p:nvPr/>
          </p:nvSpPr>
          <p:spPr bwMode="auto">
            <a:xfrm>
              <a:off x="234" y="819"/>
              <a:ext cx="1448" cy="1447"/>
            </a:xfrm>
            <a:prstGeom prst="ellipse">
              <a:avLst/>
            </a:prstGeom>
            <a:solidFill>
              <a:srgbClr val="83725B"/>
            </a:solidFill>
            <a:ln w="9525">
              <a:solidFill>
                <a:srgbClr val="83725B"/>
              </a:solidFill>
              <a:round/>
              <a:headEnd/>
              <a:tailEnd/>
            </a:ln>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6" name="Oval 40"/>
            <p:cNvSpPr>
              <a:spLocks noChangeArrowheads="1"/>
            </p:cNvSpPr>
            <p:nvPr/>
          </p:nvSpPr>
          <p:spPr bwMode="auto">
            <a:xfrm>
              <a:off x="219"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7" name="Oval 41"/>
            <p:cNvSpPr>
              <a:spLocks noChangeArrowheads="1"/>
            </p:cNvSpPr>
            <p:nvPr/>
          </p:nvSpPr>
          <p:spPr bwMode="auto">
            <a:xfrm>
              <a:off x="164"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8" name="Oval 42"/>
            <p:cNvSpPr>
              <a:spLocks noChangeArrowheads="1"/>
            </p:cNvSpPr>
            <p:nvPr/>
          </p:nvSpPr>
          <p:spPr bwMode="auto">
            <a:xfrm>
              <a:off x="242"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9" name="Oval 43"/>
            <p:cNvSpPr>
              <a:spLocks noChangeArrowheads="1"/>
            </p:cNvSpPr>
            <p:nvPr/>
          </p:nvSpPr>
          <p:spPr bwMode="auto">
            <a:xfrm>
              <a:off x="196"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grpSp>
      <p:grpSp>
        <p:nvGrpSpPr>
          <p:cNvPr id="63495" name="Group 83"/>
          <p:cNvGrpSpPr>
            <a:grpSpLocks/>
          </p:cNvGrpSpPr>
          <p:nvPr/>
        </p:nvGrpSpPr>
        <p:grpSpPr bwMode="auto">
          <a:xfrm>
            <a:off x="174625" y="1201738"/>
            <a:ext cx="2643188" cy="2493962"/>
            <a:chOff x="110" y="757"/>
            <a:chExt cx="1665" cy="1571"/>
          </a:xfrm>
        </p:grpSpPr>
        <p:sp>
          <p:nvSpPr>
            <p:cNvPr id="63512" name="Oval 44"/>
            <p:cNvSpPr>
              <a:spLocks noChangeArrowheads="1"/>
            </p:cNvSpPr>
            <p:nvPr/>
          </p:nvSpPr>
          <p:spPr bwMode="auto">
            <a:xfrm>
              <a:off x="281"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3" name="Oval 45"/>
            <p:cNvSpPr>
              <a:spLocks noChangeArrowheads="1"/>
            </p:cNvSpPr>
            <p:nvPr/>
          </p:nvSpPr>
          <p:spPr bwMode="auto">
            <a:xfrm>
              <a:off x="110"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4" name="Oval 46"/>
            <p:cNvSpPr>
              <a:spLocks noChangeArrowheads="1"/>
            </p:cNvSpPr>
            <p:nvPr/>
          </p:nvSpPr>
          <p:spPr bwMode="auto">
            <a:xfrm>
              <a:off x="289"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grpSp>
      <p:grpSp>
        <p:nvGrpSpPr>
          <p:cNvPr id="63496" name="Group 84"/>
          <p:cNvGrpSpPr>
            <a:grpSpLocks/>
          </p:cNvGrpSpPr>
          <p:nvPr/>
        </p:nvGrpSpPr>
        <p:grpSpPr bwMode="auto">
          <a:xfrm>
            <a:off x="298450" y="2782888"/>
            <a:ext cx="1479550" cy="1454150"/>
            <a:chOff x="188" y="1753"/>
            <a:chExt cx="932" cy="916"/>
          </a:xfrm>
        </p:grpSpPr>
        <p:sp>
          <p:nvSpPr>
            <p:cNvPr id="63504" name="Oval 68"/>
            <p:cNvSpPr>
              <a:spLocks noChangeArrowheads="1"/>
            </p:cNvSpPr>
            <p:nvPr/>
          </p:nvSpPr>
          <p:spPr bwMode="auto">
            <a:xfrm>
              <a:off x="233" y="1789"/>
              <a:ext cx="852" cy="861"/>
            </a:xfrm>
            <a:prstGeom prst="ellipse">
              <a:avLst/>
            </a:prstGeom>
            <a:solidFill>
              <a:srgbClr val="83725B"/>
            </a:solidFill>
            <a:ln w="9525">
              <a:solidFill>
                <a:srgbClr val="83725B"/>
              </a:solidFill>
              <a:miter lim="800000"/>
              <a:headEnd/>
              <a:tailEnd/>
            </a:ln>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05" name="Oval 69"/>
            <p:cNvSpPr>
              <a:spLocks noChangeArrowheads="1"/>
            </p:cNvSpPr>
            <p:nvPr/>
          </p:nvSpPr>
          <p:spPr bwMode="auto">
            <a:xfrm>
              <a:off x="250" y="1815"/>
              <a:ext cx="816" cy="817"/>
            </a:xfrm>
            <a:prstGeom prst="ellipse">
              <a:avLst/>
            </a:prstGeom>
            <a:solidFill>
              <a:srgbClr val="8C7F6D"/>
            </a:solidFill>
            <a:ln w="9525">
              <a:solidFill>
                <a:srgbClr val="83725B"/>
              </a:solidFill>
              <a:miter lim="800000"/>
              <a:headEnd/>
              <a:tailEnd/>
            </a:ln>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06" name="Oval 70"/>
            <p:cNvSpPr>
              <a:spLocks noChangeArrowheads="1"/>
            </p:cNvSpPr>
            <p:nvPr/>
          </p:nvSpPr>
          <p:spPr bwMode="auto">
            <a:xfrm>
              <a:off x="214" y="1762"/>
              <a:ext cx="888"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07" name="Oval 71"/>
            <p:cNvSpPr>
              <a:spLocks noChangeArrowheads="1"/>
            </p:cNvSpPr>
            <p:nvPr/>
          </p:nvSpPr>
          <p:spPr bwMode="auto">
            <a:xfrm>
              <a:off x="188" y="1762"/>
              <a:ext cx="878"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08" name="Oval 72"/>
            <p:cNvSpPr>
              <a:spLocks noChangeArrowheads="1"/>
            </p:cNvSpPr>
            <p:nvPr/>
          </p:nvSpPr>
          <p:spPr bwMode="auto">
            <a:xfrm>
              <a:off x="233" y="1780"/>
              <a:ext cx="887" cy="889"/>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09" name="Oval 73"/>
            <p:cNvSpPr>
              <a:spLocks noChangeArrowheads="1"/>
            </p:cNvSpPr>
            <p:nvPr/>
          </p:nvSpPr>
          <p:spPr bwMode="auto">
            <a:xfrm>
              <a:off x="205" y="1753"/>
              <a:ext cx="880"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0" name="Oval 74"/>
            <p:cNvSpPr>
              <a:spLocks noChangeArrowheads="1"/>
            </p:cNvSpPr>
            <p:nvPr/>
          </p:nvSpPr>
          <p:spPr bwMode="auto">
            <a:xfrm>
              <a:off x="250" y="1815"/>
              <a:ext cx="816" cy="817"/>
            </a:xfrm>
            <a:prstGeom prst="ellipse">
              <a:avLst/>
            </a:prstGeom>
            <a:solidFill>
              <a:srgbClr val="83725B"/>
            </a:solidFill>
            <a:ln w="9525">
              <a:solidFill>
                <a:srgbClr val="83725B"/>
              </a:solidFill>
              <a:miter lim="800000"/>
              <a:headEnd/>
              <a:tailEnd/>
            </a:ln>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11" name="Oval 75"/>
            <p:cNvSpPr>
              <a:spLocks noChangeArrowheads="1"/>
            </p:cNvSpPr>
            <p:nvPr/>
          </p:nvSpPr>
          <p:spPr bwMode="auto">
            <a:xfrm>
              <a:off x="259" y="1815"/>
              <a:ext cx="799" cy="799"/>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grpSp>
      <p:grpSp>
        <p:nvGrpSpPr>
          <p:cNvPr id="63497" name="Group 85"/>
          <p:cNvGrpSpPr>
            <a:grpSpLocks/>
          </p:cNvGrpSpPr>
          <p:nvPr/>
        </p:nvGrpSpPr>
        <p:grpSpPr bwMode="auto">
          <a:xfrm>
            <a:off x="241300" y="2782888"/>
            <a:ext cx="1579563" cy="1481137"/>
            <a:chOff x="152" y="1753"/>
            <a:chExt cx="995" cy="933"/>
          </a:xfrm>
        </p:grpSpPr>
        <p:sp>
          <p:nvSpPr>
            <p:cNvPr id="63501" name="Oval 77"/>
            <p:cNvSpPr>
              <a:spLocks noChangeArrowheads="1"/>
            </p:cNvSpPr>
            <p:nvPr/>
          </p:nvSpPr>
          <p:spPr bwMode="auto">
            <a:xfrm>
              <a:off x="259" y="1753"/>
              <a:ext cx="888"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02" name="Oval 78"/>
            <p:cNvSpPr>
              <a:spLocks noChangeArrowheads="1"/>
            </p:cNvSpPr>
            <p:nvPr/>
          </p:nvSpPr>
          <p:spPr bwMode="auto">
            <a:xfrm>
              <a:off x="152" y="1807"/>
              <a:ext cx="888" cy="879"/>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63503" name="Oval 79"/>
            <p:cNvSpPr>
              <a:spLocks noChangeArrowheads="1"/>
            </p:cNvSpPr>
            <p:nvPr/>
          </p:nvSpPr>
          <p:spPr bwMode="auto">
            <a:xfrm>
              <a:off x="259" y="1807"/>
              <a:ext cx="880" cy="879"/>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en-US" altLang="en-US" sz="1800">
                <a:solidFill>
                  <a:schemeClr val="tx1"/>
                </a:solidFill>
              </a:endParaRPr>
            </a:p>
          </p:txBody>
        </p:sp>
      </p:grpSp>
      <p:pic>
        <p:nvPicPr>
          <p:cNvPr id="63498" name="Picture 5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1363663"/>
            <a:ext cx="21621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3" y="29083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6944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fld id="{37FB05B7-D94C-4DFC-8F0F-8316CD45A531}" type="slidenum">
              <a:rPr lang="en-GB" altLang="en-US"/>
              <a:pPr/>
              <a:t>4</a:t>
            </a:fld>
            <a:endParaRPr lang="en-GB" altLang="en-US"/>
          </a:p>
        </p:txBody>
      </p:sp>
      <p:sp>
        <p:nvSpPr>
          <p:cNvPr id="1508354" name="Rectangle 2"/>
          <p:cNvSpPr>
            <a:spLocks noGrp="1" noChangeArrowheads="1"/>
          </p:cNvSpPr>
          <p:nvPr>
            <p:ph type="title" idx="4294967295"/>
          </p:nvPr>
        </p:nvSpPr>
        <p:spPr>
          <a:xfrm>
            <a:off x="222005" y="316760"/>
            <a:ext cx="8723435" cy="374990"/>
          </a:xfrm>
        </p:spPr>
        <p:txBody>
          <a:bodyPr vert="horz" wrap="square" lIns="0" tIns="42203" rIns="0" bIns="42203" numCol="1" anchor="ctr" anchorCtr="0" compatLnSpc="1">
            <a:prstTxWarp prst="textNoShape">
              <a:avLst/>
            </a:prstTxWarp>
            <a:spAutoFit/>
          </a:bodyPr>
          <a:lstStyle/>
          <a:p>
            <a:pPr eaLnBrk="1" hangingPunct="1"/>
            <a:r>
              <a:rPr lang="en-GB" altLang="en-US" sz="2215" dirty="0"/>
              <a:t>Common aspects of Nuclear Programs around the </a:t>
            </a:r>
            <a:r>
              <a:rPr lang="en-GB" altLang="en-US" sz="2215" dirty="0" smtClean="0"/>
              <a:t>world</a:t>
            </a:r>
            <a:endParaRPr lang="en-GB" altLang="en-US" sz="1292" dirty="0"/>
          </a:p>
        </p:txBody>
      </p:sp>
      <p:sp>
        <p:nvSpPr>
          <p:cNvPr id="1508355" name="Rectangle 3"/>
          <p:cNvSpPr>
            <a:spLocks noGrp="1" noChangeArrowheads="1"/>
          </p:cNvSpPr>
          <p:nvPr>
            <p:ph type="body" idx="4294967295"/>
          </p:nvPr>
        </p:nvSpPr>
        <p:spPr>
          <a:xfrm>
            <a:off x="222005" y="1197220"/>
            <a:ext cx="8229600" cy="4678204"/>
          </a:xfrm>
        </p:spPr>
        <p:txBody>
          <a:bodyPr/>
          <a:lstStyle/>
          <a:p>
            <a:pPr marL="316531" indent="-316531" eaLnBrk="1" hangingPunct="1">
              <a:lnSpc>
                <a:spcPct val="80000"/>
              </a:lnSpc>
              <a:buNone/>
            </a:pPr>
            <a:r>
              <a:rPr lang="en-GB" altLang="en-US" sz="2000" b="1" dirty="0" smtClean="0"/>
              <a:t>Localisation</a:t>
            </a:r>
          </a:p>
          <a:p>
            <a:pPr marL="316531" indent="-316531" eaLnBrk="1" hangingPunct="1">
              <a:lnSpc>
                <a:spcPct val="80000"/>
              </a:lnSpc>
              <a:buNone/>
            </a:pPr>
            <a:endParaRPr lang="en-GB" altLang="en-US" sz="2000" b="1" dirty="0"/>
          </a:p>
          <a:p>
            <a:pPr marL="685817" lvl="1" indent="-263776" eaLnBrk="1" hangingPunct="1">
              <a:lnSpc>
                <a:spcPct val="80000"/>
              </a:lnSpc>
            </a:pPr>
            <a:r>
              <a:rPr lang="en-GB" altLang="en-US" sz="2000" dirty="0" smtClean="0"/>
              <a:t>Significant </a:t>
            </a:r>
            <a:r>
              <a:rPr lang="en-GB" altLang="en-US" sz="2000" dirty="0"/>
              <a:t>initial government funding to establish relevant industry</a:t>
            </a:r>
          </a:p>
          <a:p>
            <a:pPr marL="685817" lvl="1" indent="-263776" eaLnBrk="1" hangingPunct="1">
              <a:lnSpc>
                <a:spcPct val="80000"/>
              </a:lnSpc>
            </a:pPr>
            <a:r>
              <a:rPr lang="en-GB" altLang="en-US" sz="2000" dirty="0"/>
              <a:t>Government mechanisms to assist development of local industry</a:t>
            </a:r>
          </a:p>
          <a:p>
            <a:pPr marL="1055103" lvl="2" indent="-211021" eaLnBrk="1" hangingPunct="1">
              <a:lnSpc>
                <a:spcPct val="80000"/>
              </a:lnSpc>
            </a:pPr>
            <a:r>
              <a:rPr lang="en-GB" altLang="en-US" sz="2000" dirty="0"/>
              <a:t>Tax incentives</a:t>
            </a:r>
          </a:p>
          <a:p>
            <a:pPr marL="1055103" lvl="2" indent="-211021" eaLnBrk="1" hangingPunct="1">
              <a:lnSpc>
                <a:spcPct val="80000"/>
              </a:lnSpc>
            </a:pPr>
            <a:r>
              <a:rPr lang="en-GB" altLang="en-US" sz="2000" dirty="0"/>
              <a:t>Import / Export incentives</a:t>
            </a:r>
          </a:p>
          <a:p>
            <a:pPr marL="1055103" lvl="2" indent="-211021" eaLnBrk="1" hangingPunct="1">
              <a:lnSpc>
                <a:spcPct val="80000"/>
              </a:lnSpc>
            </a:pPr>
            <a:r>
              <a:rPr lang="en-GB" altLang="en-US" sz="2000" dirty="0"/>
              <a:t>“Red tape” elimination, minimising bureaucracy</a:t>
            </a:r>
          </a:p>
          <a:p>
            <a:pPr marL="685817" lvl="1" indent="-263776" eaLnBrk="1" hangingPunct="1">
              <a:lnSpc>
                <a:spcPct val="80000"/>
              </a:lnSpc>
            </a:pPr>
            <a:r>
              <a:rPr lang="en-GB" altLang="en-US" sz="2000" dirty="0"/>
              <a:t>Manufacturing to nuclear standards</a:t>
            </a:r>
          </a:p>
          <a:p>
            <a:pPr marL="1055103" lvl="2" indent="-211021" eaLnBrk="1" hangingPunct="1">
              <a:lnSpc>
                <a:spcPct val="80000"/>
              </a:lnSpc>
            </a:pPr>
            <a:r>
              <a:rPr lang="en-GB" altLang="en-US" sz="2000" dirty="0"/>
              <a:t>Skills development</a:t>
            </a:r>
          </a:p>
          <a:p>
            <a:pPr marL="1055103" lvl="2" indent="-211021" eaLnBrk="1" hangingPunct="1">
              <a:lnSpc>
                <a:spcPct val="80000"/>
              </a:lnSpc>
            </a:pPr>
            <a:r>
              <a:rPr lang="en-GB" altLang="en-US" sz="2000" dirty="0"/>
              <a:t>Establish manufacturing capability, capacity</a:t>
            </a:r>
          </a:p>
          <a:p>
            <a:pPr marL="685817" lvl="1" indent="-263776" eaLnBrk="1" hangingPunct="1">
              <a:lnSpc>
                <a:spcPct val="80000"/>
              </a:lnSpc>
            </a:pPr>
            <a:r>
              <a:rPr lang="en-GB" altLang="en-US" sz="2000" dirty="0"/>
              <a:t>Develop export market, competitive environment</a:t>
            </a:r>
          </a:p>
          <a:p>
            <a:pPr marL="685817" lvl="1" indent="-263776" eaLnBrk="1" hangingPunct="1">
              <a:lnSpc>
                <a:spcPct val="80000"/>
              </a:lnSpc>
            </a:pPr>
            <a:r>
              <a:rPr lang="en-GB" altLang="en-US" sz="2000" dirty="0"/>
              <a:t>Strategic alliances and IP buy out and or transfer</a:t>
            </a:r>
          </a:p>
          <a:p>
            <a:pPr marL="685817" lvl="1" indent="-263776" eaLnBrk="1" hangingPunct="1">
              <a:lnSpc>
                <a:spcPct val="80000"/>
              </a:lnSpc>
            </a:pPr>
            <a:r>
              <a:rPr lang="en-GB" altLang="en-US" sz="2000" dirty="0"/>
              <a:t>Standardisation of plant</a:t>
            </a:r>
          </a:p>
          <a:p>
            <a:pPr marL="685817" lvl="1" indent="-263776" eaLnBrk="1" hangingPunct="1">
              <a:lnSpc>
                <a:spcPct val="80000"/>
              </a:lnSpc>
              <a:buNone/>
            </a:pPr>
            <a:endParaRPr lang="en-GB" altLang="en-US" sz="2000" dirty="0"/>
          </a:p>
          <a:p>
            <a:pPr marL="316531" indent="-316531" eaLnBrk="1" hangingPunct="1">
              <a:lnSpc>
                <a:spcPct val="80000"/>
              </a:lnSpc>
              <a:buNone/>
            </a:pPr>
            <a:r>
              <a:rPr lang="en-GB" altLang="en-US" sz="2000" b="1" dirty="0"/>
              <a:t>Funding</a:t>
            </a:r>
            <a:r>
              <a:rPr lang="en-GB" altLang="en-US" sz="2000" dirty="0"/>
              <a:t> </a:t>
            </a:r>
            <a:endParaRPr lang="en-GB" altLang="en-US" sz="2000" dirty="0" smtClean="0"/>
          </a:p>
          <a:p>
            <a:pPr marL="316531" indent="-316531" eaLnBrk="1" hangingPunct="1">
              <a:lnSpc>
                <a:spcPct val="80000"/>
              </a:lnSpc>
              <a:buNone/>
            </a:pPr>
            <a:endParaRPr lang="en-GB" altLang="en-US" sz="2000" dirty="0"/>
          </a:p>
          <a:p>
            <a:pPr marL="685817" lvl="1" indent="-263776" eaLnBrk="1" hangingPunct="1">
              <a:lnSpc>
                <a:spcPct val="80000"/>
              </a:lnSpc>
            </a:pPr>
            <a:r>
              <a:rPr lang="en-GB" altLang="en-US" sz="2000" dirty="0"/>
              <a:t>Initial funding, strong government input</a:t>
            </a:r>
          </a:p>
          <a:p>
            <a:pPr marL="685817" lvl="1" indent="-263776" eaLnBrk="1" hangingPunct="1">
              <a:lnSpc>
                <a:spcPct val="80000"/>
              </a:lnSpc>
            </a:pPr>
            <a:r>
              <a:rPr lang="en-GB" altLang="en-US" sz="2000" dirty="0"/>
              <a:t>Various alternatives applied as programs progressed</a:t>
            </a:r>
          </a:p>
          <a:p>
            <a:pPr marL="316531" indent="-316531" eaLnBrk="1" hangingPunct="1">
              <a:lnSpc>
                <a:spcPct val="80000"/>
              </a:lnSpc>
            </a:pPr>
            <a:endParaRPr lang="en-GB" altLang="en-US" sz="2000" dirty="0"/>
          </a:p>
        </p:txBody>
      </p:sp>
    </p:spTree>
    <p:extLst>
      <p:ext uri="{BB962C8B-B14F-4D97-AF65-F5344CB8AC3E}">
        <p14:creationId xmlns:p14="http://schemas.microsoft.com/office/powerpoint/2010/main" val="28430989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3"/>
          <p:cNvSpPr>
            <a:spLocks noGrp="1"/>
          </p:cNvSpPr>
          <p:nvPr>
            <p:ph type="ftr" sz="quarter" idx="10"/>
          </p:nvPr>
        </p:nvSpPr>
        <p:spPr/>
        <p:txBody>
          <a:bodyPr/>
          <a:lstStyle/>
          <a:p>
            <a:fld id="{987417F0-1FE0-49FF-A95D-F2719432EFF8}" type="slidenum">
              <a:rPr lang="en-GB" altLang="en-US"/>
              <a:pPr/>
              <a:t>5</a:t>
            </a:fld>
            <a:endParaRPr lang="en-GB" altLang="en-US"/>
          </a:p>
        </p:txBody>
      </p:sp>
      <p:sp>
        <p:nvSpPr>
          <p:cNvPr id="1510402" name="Line 2"/>
          <p:cNvSpPr>
            <a:spLocks noChangeShapeType="1"/>
          </p:cNvSpPr>
          <p:nvPr>
            <p:custDataLst>
              <p:tags r:id="rId2"/>
            </p:custDataLst>
          </p:nvPr>
        </p:nvSpPr>
        <p:spPr bwMode="auto">
          <a:xfrm flipV="1">
            <a:off x="3644412" y="2045677"/>
            <a:ext cx="0" cy="2252297"/>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sp>
        <p:nvSpPr>
          <p:cNvPr id="1510403" name="Line 3"/>
          <p:cNvSpPr>
            <a:spLocks noChangeShapeType="1"/>
          </p:cNvSpPr>
          <p:nvPr>
            <p:custDataLst>
              <p:tags r:id="rId3"/>
            </p:custDataLst>
          </p:nvPr>
        </p:nvSpPr>
        <p:spPr bwMode="auto">
          <a:xfrm flipV="1">
            <a:off x="6175131" y="2045677"/>
            <a:ext cx="0" cy="2252297"/>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sp>
        <p:nvSpPr>
          <p:cNvPr id="1510404" name="Line 4"/>
          <p:cNvSpPr>
            <a:spLocks noChangeShapeType="1"/>
          </p:cNvSpPr>
          <p:nvPr>
            <p:custDataLst>
              <p:tags r:id="rId4"/>
            </p:custDataLst>
          </p:nvPr>
        </p:nvSpPr>
        <p:spPr bwMode="auto">
          <a:xfrm flipV="1">
            <a:off x="1217735" y="2045677"/>
            <a:ext cx="0" cy="2252297"/>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sp>
        <p:nvSpPr>
          <p:cNvPr id="1510405" name="Line 5"/>
          <p:cNvSpPr>
            <a:spLocks noChangeShapeType="1"/>
          </p:cNvSpPr>
          <p:nvPr>
            <p:custDataLst>
              <p:tags r:id="rId5"/>
            </p:custDataLst>
          </p:nvPr>
        </p:nvSpPr>
        <p:spPr bwMode="auto">
          <a:xfrm flipV="1">
            <a:off x="2327031" y="2045677"/>
            <a:ext cx="0" cy="2252297"/>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sp>
        <p:nvSpPr>
          <p:cNvPr id="1510406" name="Line 6"/>
          <p:cNvSpPr>
            <a:spLocks noChangeShapeType="1"/>
          </p:cNvSpPr>
          <p:nvPr>
            <p:custDataLst>
              <p:tags r:id="rId6"/>
            </p:custDataLst>
          </p:nvPr>
        </p:nvSpPr>
        <p:spPr bwMode="auto">
          <a:xfrm flipV="1">
            <a:off x="4945674" y="2045677"/>
            <a:ext cx="0" cy="2252297"/>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sp>
        <p:nvSpPr>
          <p:cNvPr id="1510407" name="Rectangle 7"/>
          <p:cNvSpPr>
            <a:spLocks noChangeArrowheads="1"/>
          </p:cNvSpPr>
          <p:nvPr>
            <p:custDataLst>
              <p:tags r:id="rId7"/>
            </p:custDataLst>
          </p:nvPr>
        </p:nvSpPr>
        <p:spPr bwMode="auto">
          <a:xfrm>
            <a:off x="1230923" y="3412881"/>
            <a:ext cx="4941277" cy="656492"/>
          </a:xfrm>
          <a:prstGeom prst="rect">
            <a:avLst/>
          </a:prstGeom>
          <a:solidFill>
            <a:srgbClr val="EDCC8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08" name="Rectangle 8"/>
          <p:cNvSpPr>
            <a:spLocks noChangeArrowheads="1"/>
          </p:cNvSpPr>
          <p:nvPr>
            <p:custDataLst>
              <p:tags r:id="rId8"/>
            </p:custDataLst>
          </p:nvPr>
        </p:nvSpPr>
        <p:spPr bwMode="auto">
          <a:xfrm>
            <a:off x="1230923" y="2272812"/>
            <a:ext cx="4941277" cy="650631"/>
          </a:xfrm>
          <a:prstGeom prst="rect">
            <a:avLst/>
          </a:prstGeom>
          <a:solidFill>
            <a:srgbClr val="EDCC8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09" name="AutoShape 9"/>
          <p:cNvSpPr>
            <a:spLocks noChangeArrowheads="1"/>
          </p:cNvSpPr>
          <p:nvPr>
            <p:custDataLst>
              <p:tags r:id="rId9"/>
            </p:custDataLst>
          </p:nvPr>
        </p:nvSpPr>
        <p:spPr bwMode="auto">
          <a:xfrm>
            <a:off x="111369" y="3412882"/>
            <a:ext cx="1085850" cy="546588"/>
          </a:xfrm>
          <a:prstGeom prst="homePlate">
            <a:avLst>
              <a:gd name="adj" fmla="val 1974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74" tIns="0" rIns="0" bIns="0" anchor="ct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r>
              <a:rPr lang="en-US" altLang="en-US" sz="1477" b="1">
                <a:solidFill>
                  <a:schemeClr val="bg1"/>
                </a:solidFill>
                <a:cs typeface="Arial" panose="020B0604020202020204" pitchFamily="34" charset="0"/>
              </a:rPr>
              <a:t>Korea</a:t>
            </a:r>
          </a:p>
        </p:txBody>
      </p:sp>
      <p:sp>
        <p:nvSpPr>
          <p:cNvPr id="1510410" name="Rectangle 10"/>
          <p:cNvSpPr>
            <a:spLocks noGrp="1" noChangeArrowheads="1"/>
          </p:cNvSpPr>
          <p:nvPr>
            <p:ph type="title"/>
            <p:custDataLst>
              <p:tags r:id="rId10"/>
            </p:custDataLst>
          </p:nvPr>
        </p:nvSpPr>
        <p:spPr>
          <a:xfrm>
            <a:off x="205886" y="5622822"/>
            <a:ext cx="6370761" cy="784830"/>
          </a:xfrm>
        </p:spPr>
        <p:txBody>
          <a:bodyPr/>
          <a:lstStyle/>
          <a:p>
            <a:pPr defTabSz="842618"/>
            <a:r>
              <a:rPr lang="en-GB" altLang="en-US" sz="2000" dirty="0">
                <a:solidFill>
                  <a:schemeClr val="tx1"/>
                </a:solidFill>
              </a:rPr>
              <a:t>OTHER COUNTRIES HAVE TAKEN UP TO 40 YEARS TO </a:t>
            </a:r>
            <a:r>
              <a:rPr lang="en-GB" altLang="en-US" sz="2000" dirty="0" smtClean="0">
                <a:solidFill>
                  <a:schemeClr val="tx1"/>
                </a:solidFill>
              </a:rPr>
              <a:t>PRODUCE GLOBALLY </a:t>
            </a:r>
            <a:r>
              <a:rPr lang="en-GB" altLang="en-US" sz="2000" dirty="0">
                <a:solidFill>
                  <a:schemeClr val="tx1"/>
                </a:solidFill>
              </a:rPr>
              <a:t>COMPETITIVE NUCLEAR POWER PLANT BUILD PROGRAMMES</a:t>
            </a:r>
          </a:p>
        </p:txBody>
      </p:sp>
      <p:sp>
        <p:nvSpPr>
          <p:cNvPr id="1510412" name="AutoShape 12"/>
          <p:cNvSpPr>
            <a:spLocks noChangeArrowheads="1"/>
          </p:cNvSpPr>
          <p:nvPr>
            <p:custDataLst>
              <p:tags r:id="rId11"/>
            </p:custDataLst>
          </p:nvPr>
        </p:nvSpPr>
        <p:spPr bwMode="auto">
          <a:xfrm>
            <a:off x="111369" y="2272812"/>
            <a:ext cx="1079989" cy="512885"/>
          </a:xfrm>
          <a:prstGeom prst="homePlate">
            <a:avLst>
              <a:gd name="adj" fmla="val 1973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74" tIns="0" rIns="0" bIns="0" anchor="ct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r>
              <a:rPr lang="en-US" altLang="en-US" sz="1477" b="1">
                <a:solidFill>
                  <a:schemeClr val="bg1"/>
                </a:solidFill>
                <a:cs typeface="Arial" panose="020B0604020202020204" pitchFamily="34" charset="0"/>
              </a:rPr>
              <a:t>France</a:t>
            </a:r>
          </a:p>
        </p:txBody>
      </p:sp>
      <p:sp>
        <p:nvSpPr>
          <p:cNvPr id="1510413" name="Text Box 13"/>
          <p:cNvSpPr txBox="1">
            <a:spLocks noChangeArrowheads="1"/>
          </p:cNvSpPr>
          <p:nvPr>
            <p:custDataLst>
              <p:tags r:id="rId12"/>
            </p:custDataLst>
          </p:nvPr>
        </p:nvSpPr>
        <p:spPr bwMode="auto">
          <a:xfrm>
            <a:off x="1176704" y="1645628"/>
            <a:ext cx="5180134" cy="28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r>
              <a:rPr lang="en-ZA" altLang="en-US" sz="1292" b="1">
                <a:solidFill>
                  <a:schemeClr val="tx2"/>
                </a:solidFill>
                <a:cs typeface="Arial" panose="020B0604020202020204" pitchFamily="34" charset="0"/>
              </a:rPr>
              <a:t>Major milestones from order of first plant</a:t>
            </a:r>
          </a:p>
          <a:p>
            <a:r>
              <a:rPr lang="en-ZA" altLang="en-US" sz="1292">
                <a:solidFill>
                  <a:schemeClr val="tx2"/>
                </a:solidFill>
                <a:cs typeface="Arial" panose="020B0604020202020204" pitchFamily="34" charset="0"/>
              </a:rPr>
              <a:t>Yrs</a:t>
            </a:r>
            <a:endParaRPr lang="en-US" altLang="en-US" sz="1292">
              <a:solidFill>
                <a:schemeClr val="tx2"/>
              </a:solidFill>
              <a:cs typeface="Arial" panose="020B0604020202020204" pitchFamily="34" charset="0"/>
            </a:endParaRPr>
          </a:p>
        </p:txBody>
      </p:sp>
      <p:sp>
        <p:nvSpPr>
          <p:cNvPr id="1510414" name="Line 14"/>
          <p:cNvSpPr>
            <a:spLocks noChangeShapeType="1"/>
          </p:cNvSpPr>
          <p:nvPr>
            <p:custDataLst>
              <p:tags r:id="rId13"/>
            </p:custDataLst>
          </p:nvPr>
        </p:nvSpPr>
        <p:spPr bwMode="auto">
          <a:xfrm>
            <a:off x="1176704" y="1978269"/>
            <a:ext cx="5180134"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sz="1292"/>
          </a:p>
        </p:txBody>
      </p:sp>
      <p:sp>
        <p:nvSpPr>
          <p:cNvPr id="1510415" name="AutoShape 15"/>
          <p:cNvSpPr>
            <a:spLocks noChangeArrowheads="1"/>
          </p:cNvSpPr>
          <p:nvPr>
            <p:custDataLst>
              <p:tags r:id="rId14"/>
            </p:custDataLst>
          </p:nvPr>
        </p:nvSpPr>
        <p:spPr bwMode="auto">
          <a:xfrm>
            <a:off x="5004289" y="1302727"/>
            <a:ext cx="190500" cy="13335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16" name="Text Box 16"/>
          <p:cNvSpPr txBox="1">
            <a:spLocks noChangeArrowheads="1"/>
          </p:cNvSpPr>
          <p:nvPr>
            <p:custDataLst>
              <p:tags r:id="rId15"/>
            </p:custDataLst>
          </p:nvPr>
        </p:nvSpPr>
        <p:spPr bwMode="auto">
          <a:xfrm>
            <a:off x="6717831" y="879231"/>
            <a:ext cx="170436" cy="2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endParaRPr lang="en-US" altLang="en-US" sz="923">
              <a:cs typeface="Arial" panose="020B0604020202020204" pitchFamily="34" charset="0"/>
            </a:endParaRPr>
          </a:p>
        </p:txBody>
      </p:sp>
      <p:sp>
        <p:nvSpPr>
          <p:cNvPr id="1510417" name="Text Box 17"/>
          <p:cNvSpPr txBox="1">
            <a:spLocks noChangeArrowheads="1"/>
          </p:cNvSpPr>
          <p:nvPr>
            <p:custDataLst>
              <p:tags r:id="rId16"/>
            </p:custDataLst>
          </p:nvPr>
        </p:nvSpPr>
        <p:spPr bwMode="auto">
          <a:xfrm>
            <a:off x="5435112" y="1235320"/>
            <a:ext cx="1066451" cy="2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r>
              <a:rPr lang="en-ZA" altLang="en-US" sz="923">
                <a:cs typeface="Arial" panose="020B0604020202020204" pitchFamily="34" charset="0"/>
              </a:rPr>
              <a:t>Major milestones</a:t>
            </a:r>
            <a:endParaRPr lang="en-US" altLang="en-US" sz="923">
              <a:cs typeface="Arial" panose="020B0604020202020204" pitchFamily="34" charset="0"/>
            </a:endParaRPr>
          </a:p>
        </p:txBody>
      </p:sp>
      <p:sp>
        <p:nvSpPr>
          <p:cNvPr id="1510418" name="AutoShape 18"/>
          <p:cNvSpPr>
            <a:spLocks noChangeArrowheads="1"/>
          </p:cNvSpPr>
          <p:nvPr>
            <p:custDataLst>
              <p:tags r:id="rId17"/>
            </p:custDataLst>
          </p:nvPr>
        </p:nvSpPr>
        <p:spPr bwMode="auto">
          <a:xfrm>
            <a:off x="8272603" y="1178170"/>
            <a:ext cx="591509" cy="9444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lgn="r">
              <a:buFontTx/>
              <a:buNone/>
            </a:pPr>
            <a:r>
              <a:rPr lang="en-GB" altLang="en-US" sz="646"/>
              <a:t>ILLUSTRATIVE</a:t>
            </a:r>
          </a:p>
        </p:txBody>
      </p:sp>
      <p:cxnSp>
        <p:nvCxnSpPr>
          <p:cNvPr id="1510419" name="AutoShape 19"/>
          <p:cNvCxnSpPr>
            <a:cxnSpLocks noChangeShapeType="1"/>
            <a:stCxn id="1510418" idx="2"/>
            <a:endCxn id="1510418" idx="0"/>
          </p:cNvCxnSpPr>
          <p:nvPr>
            <p:custDataLst>
              <p:tags r:id="rId18"/>
            </p:custDataLst>
          </p:nvPr>
        </p:nvCxnSpPr>
        <p:spPr bwMode="auto">
          <a:xfrm>
            <a:off x="7797312" y="1178169"/>
            <a:ext cx="10668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10420" name="AutoShape 20"/>
          <p:cNvCxnSpPr>
            <a:cxnSpLocks noChangeShapeType="1"/>
            <a:stCxn id="1510418" idx="4"/>
            <a:endCxn id="1510418" idx="6"/>
          </p:cNvCxnSpPr>
          <p:nvPr>
            <p:custDataLst>
              <p:tags r:id="rId19"/>
            </p:custDataLst>
          </p:nvPr>
        </p:nvCxnSpPr>
        <p:spPr bwMode="auto">
          <a:xfrm>
            <a:off x="7797312" y="1346689"/>
            <a:ext cx="10668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10421" name="AutoShape 21"/>
          <p:cNvSpPr>
            <a:spLocks noChangeArrowheads="1"/>
          </p:cNvSpPr>
          <p:nvPr>
            <p:custDataLst>
              <p:tags r:id="rId20"/>
            </p:custDataLst>
          </p:nvPr>
        </p:nvSpPr>
        <p:spPr bwMode="auto">
          <a:xfrm>
            <a:off x="4951535" y="3418743"/>
            <a:ext cx="193431" cy="150934"/>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22" name="Text Box 22"/>
          <p:cNvSpPr txBox="1">
            <a:spLocks noChangeArrowheads="1"/>
          </p:cNvSpPr>
          <p:nvPr>
            <p:custDataLst>
              <p:tags r:id="rId21"/>
            </p:custDataLst>
          </p:nvPr>
        </p:nvSpPr>
        <p:spPr bwMode="auto">
          <a:xfrm>
            <a:off x="4252546" y="3531577"/>
            <a:ext cx="1364274" cy="59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108">
                <a:cs typeface="Arial" panose="020B0604020202020204" pitchFamily="34" charset="0"/>
              </a:rPr>
              <a:t>1</a:t>
            </a:r>
            <a:r>
              <a:rPr lang="en-ZA" altLang="en-US" sz="1108" baseline="30000">
                <a:cs typeface="Arial" panose="020B0604020202020204" pitchFamily="34" charset="0"/>
              </a:rPr>
              <a:t>st</a:t>
            </a:r>
            <a:r>
              <a:rPr lang="en-ZA" altLang="en-US" sz="1108">
                <a:cs typeface="Arial" panose="020B0604020202020204" pitchFamily="34" charset="0"/>
              </a:rPr>
              <a:t> unit</a:t>
            </a:r>
          </a:p>
          <a:p>
            <a:pPr algn="ctr"/>
            <a:r>
              <a:rPr lang="en-ZA" altLang="en-US" sz="1108">
                <a:cs typeface="Arial" panose="020B0604020202020204" pitchFamily="34" charset="0"/>
              </a:rPr>
              <a:t>local system design</a:t>
            </a:r>
            <a:endParaRPr lang="en-US" altLang="en-US" sz="1108">
              <a:cs typeface="Arial" panose="020B0604020202020204" pitchFamily="34" charset="0"/>
            </a:endParaRPr>
          </a:p>
        </p:txBody>
      </p:sp>
      <p:sp>
        <p:nvSpPr>
          <p:cNvPr id="1510423" name="AutoShape 23"/>
          <p:cNvSpPr>
            <a:spLocks noChangeArrowheads="1"/>
          </p:cNvSpPr>
          <p:nvPr>
            <p:custDataLst>
              <p:tags r:id="rId22"/>
            </p:custDataLst>
          </p:nvPr>
        </p:nvSpPr>
        <p:spPr bwMode="auto">
          <a:xfrm>
            <a:off x="4950070" y="2280139"/>
            <a:ext cx="191966" cy="149469"/>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24" name="Text Box 24"/>
          <p:cNvSpPr txBox="1">
            <a:spLocks noChangeArrowheads="1"/>
          </p:cNvSpPr>
          <p:nvPr>
            <p:custDataLst>
              <p:tags r:id="rId23"/>
            </p:custDataLst>
          </p:nvPr>
        </p:nvSpPr>
        <p:spPr bwMode="auto">
          <a:xfrm>
            <a:off x="4048858" y="2376854"/>
            <a:ext cx="1107831" cy="59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r"/>
            <a:r>
              <a:rPr lang="en-ZA" altLang="en-US" sz="1108">
                <a:cs typeface="Arial" panose="020B0604020202020204" pitchFamily="34" charset="0"/>
              </a:rPr>
              <a:t>1</a:t>
            </a:r>
            <a:r>
              <a:rPr lang="en-ZA" altLang="en-US" sz="1108" baseline="30000">
                <a:cs typeface="Arial" panose="020B0604020202020204" pitchFamily="34" charset="0"/>
              </a:rPr>
              <a:t>st</a:t>
            </a:r>
            <a:r>
              <a:rPr lang="en-ZA" altLang="en-US" sz="1108">
                <a:cs typeface="Arial" panose="020B0604020202020204" pitchFamily="34" charset="0"/>
              </a:rPr>
              <a:t> unit</a:t>
            </a:r>
          </a:p>
          <a:p>
            <a:pPr algn="r"/>
            <a:r>
              <a:rPr lang="en-ZA" altLang="en-US" sz="1108">
                <a:cs typeface="Arial" panose="020B0604020202020204" pitchFamily="34" charset="0"/>
              </a:rPr>
              <a:t>local system design</a:t>
            </a:r>
            <a:endParaRPr lang="en-US" altLang="en-US" sz="1108">
              <a:cs typeface="Arial" panose="020B0604020202020204" pitchFamily="34" charset="0"/>
            </a:endParaRPr>
          </a:p>
        </p:txBody>
      </p:sp>
      <p:sp>
        <p:nvSpPr>
          <p:cNvPr id="1510425" name="AutoShape 25"/>
          <p:cNvSpPr>
            <a:spLocks noChangeArrowheads="1"/>
          </p:cNvSpPr>
          <p:nvPr>
            <p:custDataLst>
              <p:tags r:id="rId24"/>
            </p:custDataLst>
          </p:nvPr>
        </p:nvSpPr>
        <p:spPr bwMode="auto">
          <a:xfrm>
            <a:off x="5619751" y="2280139"/>
            <a:ext cx="190500" cy="149469"/>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26" name="Oval 26"/>
          <p:cNvSpPr>
            <a:spLocks noChangeArrowheads="1"/>
          </p:cNvSpPr>
          <p:nvPr>
            <p:custDataLst>
              <p:tags r:id="rId25"/>
            </p:custDataLst>
          </p:nvPr>
        </p:nvSpPr>
        <p:spPr bwMode="auto">
          <a:xfrm>
            <a:off x="5467351" y="3301512"/>
            <a:ext cx="1210408" cy="10787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108" b="1">
                <a:solidFill>
                  <a:schemeClr val="bg1"/>
                </a:solidFill>
                <a:cs typeface="Arial" panose="020B0604020202020204" pitchFamily="34" charset="0"/>
              </a:rPr>
              <a:t>No export of own design yet</a:t>
            </a:r>
            <a:endParaRPr lang="en-US" altLang="en-US" sz="1108" b="1">
              <a:solidFill>
                <a:schemeClr val="bg1"/>
              </a:solidFill>
              <a:cs typeface="Arial" panose="020B0604020202020204" pitchFamily="34" charset="0"/>
            </a:endParaRPr>
          </a:p>
        </p:txBody>
      </p:sp>
      <p:sp>
        <p:nvSpPr>
          <p:cNvPr id="1510427" name="AutoShape 27"/>
          <p:cNvSpPr>
            <a:spLocks noChangeArrowheads="1"/>
          </p:cNvSpPr>
          <p:nvPr>
            <p:custDataLst>
              <p:tags r:id="rId26"/>
            </p:custDataLst>
          </p:nvPr>
        </p:nvSpPr>
        <p:spPr bwMode="auto">
          <a:xfrm>
            <a:off x="3052397" y="3415813"/>
            <a:ext cx="191965" cy="149469"/>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28" name="Text Box 28"/>
          <p:cNvSpPr txBox="1">
            <a:spLocks noChangeArrowheads="1"/>
          </p:cNvSpPr>
          <p:nvPr>
            <p:custDataLst>
              <p:tags r:id="rId27"/>
            </p:custDataLst>
          </p:nvPr>
        </p:nvSpPr>
        <p:spPr bwMode="auto">
          <a:xfrm>
            <a:off x="2526323" y="3528647"/>
            <a:ext cx="1320312" cy="42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108">
                <a:cs typeface="Arial" panose="020B0604020202020204" pitchFamily="34" charset="0"/>
              </a:rPr>
              <a:t>Start of reference project for fleet</a:t>
            </a:r>
            <a:endParaRPr lang="en-US" altLang="en-US" sz="1108">
              <a:cs typeface="Arial" panose="020B0604020202020204" pitchFamily="34" charset="0"/>
            </a:endParaRPr>
          </a:p>
        </p:txBody>
      </p:sp>
      <p:sp>
        <p:nvSpPr>
          <p:cNvPr id="1510429" name="AutoShape 29"/>
          <p:cNvSpPr>
            <a:spLocks noChangeArrowheads="1"/>
          </p:cNvSpPr>
          <p:nvPr>
            <p:custDataLst>
              <p:tags r:id="rId28"/>
            </p:custDataLst>
          </p:nvPr>
        </p:nvSpPr>
        <p:spPr bwMode="auto">
          <a:xfrm>
            <a:off x="2476500" y="2280139"/>
            <a:ext cx="190500" cy="149469"/>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30" name="Text Box 30"/>
          <p:cNvSpPr txBox="1">
            <a:spLocks noChangeArrowheads="1"/>
          </p:cNvSpPr>
          <p:nvPr>
            <p:custDataLst>
              <p:tags r:id="rId29"/>
            </p:custDataLst>
          </p:nvPr>
        </p:nvSpPr>
        <p:spPr bwMode="auto">
          <a:xfrm>
            <a:off x="1503485" y="2387113"/>
            <a:ext cx="1163515" cy="59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r"/>
            <a:r>
              <a:rPr lang="en-ZA" altLang="en-US" sz="1108">
                <a:cs typeface="Arial" panose="020B0604020202020204" pitchFamily="34" charset="0"/>
              </a:rPr>
              <a:t>1</a:t>
            </a:r>
            <a:r>
              <a:rPr lang="en-ZA" altLang="en-US" sz="1108" baseline="30000">
                <a:cs typeface="Arial" panose="020B0604020202020204" pitchFamily="34" charset="0"/>
              </a:rPr>
              <a:t>st</a:t>
            </a:r>
            <a:r>
              <a:rPr lang="en-ZA" altLang="en-US" sz="1108">
                <a:cs typeface="Arial" panose="020B0604020202020204" pitchFamily="34" charset="0"/>
              </a:rPr>
              <a:t> heavy manufacturing facility</a:t>
            </a:r>
            <a:endParaRPr lang="en-US" altLang="en-US" sz="1108">
              <a:cs typeface="Arial" panose="020B0604020202020204" pitchFamily="34" charset="0"/>
            </a:endParaRPr>
          </a:p>
        </p:txBody>
      </p:sp>
      <p:sp>
        <p:nvSpPr>
          <p:cNvPr id="1510431" name="AutoShape 31"/>
          <p:cNvSpPr>
            <a:spLocks noChangeArrowheads="1"/>
          </p:cNvSpPr>
          <p:nvPr>
            <p:custDataLst>
              <p:tags r:id="rId30"/>
            </p:custDataLst>
          </p:nvPr>
        </p:nvSpPr>
        <p:spPr bwMode="auto">
          <a:xfrm>
            <a:off x="2955682" y="2280139"/>
            <a:ext cx="190500" cy="149469"/>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sz="1292"/>
          </a:p>
        </p:txBody>
      </p:sp>
      <p:sp>
        <p:nvSpPr>
          <p:cNvPr id="1510432" name="Text Box 32"/>
          <p:cNvSpPr txBox="1">
            <a:spLocks noChangeArrowheads="1"/>
          </p:cNvSpPr>
          <p:nvPr>
            <p:custDataLst>
              <p:tags r:id="rId31"/>
            </p:custDataLst>
          </p:nvPr>
        </p:nvSpPr>
        <p:spPr bwMode="auto">
          <a:xfrm>
            <a:off x="2864827" y="2387113"/>
            <a:ext cx="1223596" cy="59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r>
              <a:rPr lang="en-ZA" altLang="en-US" sz="1108">
                <a:cs typeface="Arial" panose="020B0604020202020204" pitchFamily="34" charset="0"/>
              </a:rPr>
              <a:t>Start of 18 unit standardised fleet build</a:t>
            </a:r>
            <a:endParaRPr lang="en-US" altLang="en-US" sz="1108">
              <a:cs typeface="Arial" panose="020B0604020202020204" pitchFamily="34" charset="0"/>
            </a:endParaRPr>
          </a:p>
        </p:txBody>
      </p:sp>
      <p:sp>
        <p:nvSpPr>
          <p:cNvPr id="1510433" name="Text Box 33"/>
          <p:cNvSpPr txBox="1">
            <a:spLocks noChangeArrowheads="1"/>
          </p:cNvSpPr>
          <p:nvPr>
            <p:custDataLst>
              <p:tags r:id="rId32"/>
            </p:custDataLst>
          </p:nvPr>
        </p:nvSpPr>
        <p:spPr bwMode="auto">
          <a:xfrm>
            <a:off x="5149362" y="2378320"/>
            <a:ext cx="1427285" cy="59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r>
              <a:rPr lang="en-ZA" altLang="en-US" sz="1108">
                <a:cs typeface="Arial" panose="020B0604020202020204" pitchFamily="34" charset="0"/>
              </a:rPr>
              <a:t>1</a:t>
            </a:r>
            <a:r>
              <a:rPr lang="en-ZA" altLang="en-US" sz="1108" baseline="30000">
                <a:cs typeface="Arial" panose="020B0604020202020204" pitchFamily="34" charset="0"/>
              </a:rPr>
              <a:t>st</a:t>
            </a:r>
            <a:r>
              <a:rPr lang="en-ZA" altLang="en-US" sz="1108">
                <a:cs typeface="Arial" panose="020B0604020202020204" pitchFamily="34" charset="0"/>
              </a:rPr>
              <a:t> unit local </a:t>
            </a:r>
            <a:br>
              <a:rPr lang="en-ZA" altLang="en-US" sz="1108">
                <a:cs typeface="Arial" panose="020B0604020202020204" pitchFamily="34" charset="0"/>
              </a:rPr>
            </a:br>
            <a:r>
              <a:rPr lang="en-ZA" altLang="en-US" sz="1108">
                <a:cs typeface="Arial" panose="020B0604020202020204" pitchFamily="34" charset="0"/>
              </a:rPr>
              <a:t>system design export*</a:t>
            </a:r>
            <a:endParaRPr lang="en-US" altLang="en-US" sz="1108">
              <a:cs typeface="Arial" panose="020B0604020202020204" pitchFamily="34" charset="0"/>
            </a:endParaRPr>
          </a:p>
        </p:txBody>
      </p:sp>
      <p:graphicFrame>
        <p:nvGraphicFramePr>
          <p:cNvPr id="1510434" name="Rectangle 34" hidden="1"/>
          <p:cNvGraphicFramePr>
            <a:graphicFrameLocks/>
          </p:cNvGraphicFramePr>
          <p:nvPr>
            <p:custDataLst>
              <p:tags r:id="rId33"/>
            </p:custDataLst>
          </p:nvPr>
        </p:nvGraphicFramePr>
        <p:xfrm>
          <a:off x="0" y="263769"/>
          <a:ext cx="158262" cy="146538"/>
        </p:xfrm>
        <a:graphic>
          <a:graphicData uri="http://schemas.openxmlformats.org/presentationml/2006/ole">
            <mc:AlternateContent xmlns:mc="http://schemas.openxmlformats.org/markup-compatibility/2006">
              <mc:Choice xmlns:v="urn:schemas-microsoft-com:vml" Requires="v">
                <p:oleObj spid="_x0000_s1638426" r:id="rId50" imgW="0" imgH="0" progId="TCLayout.ActiveDocument.1">
                  <p:embed/>
                </p:oleObj>
              </mc:Choice>
              <mc:Fallback>
                <p:oleObj r:id="rId50" imgW="0" imgH="0" progId="TCLayout.ActiveDocument.1">
                  <p:embed/>
                  <p:pic>
                    <p:nvPicPr>
                      <p:cNvPr id="1510434" name="Rectangle 3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3769"/>
                        <a:ext cx="158262" cy="14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10435" name="AutoShape 35"/>
          <p:cNvSpPr>
            <a:spLocks noChangeArrowheads="1"/>
          </p:cNvSpPr>
          <p:nvPr>
            <p:custDataLst>
              <p:tags r:id="rId34"/>
            </p:custDataLst>
          </p:nvPr>
        </p:nvSpPr>
        <p:spPr bwMode="auto">
          <a:xfrm>
            <a:off x="6660174" y="1344699"/>
            <a:ext cx="2258157" cy="5135755"/>
          </a:xfrm>
          <a:prstGeom prst="roundRect">
            <a:avLst>
              <a:gd name="adj" fmla="val 7565"/>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106" tIns="43053" rIns="86106" bIns="43053" anchor="ctr">
            <a:spAutoFit/>
          </a:bodyPr>
          <a:lstStyle>
            <a:lvl1pPr defTabSz="912813"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7638" indent="-146050" defTabSz="912813"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2400" defTabSz="912813"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41325" indent="-138113" defTabSz="912813"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93725" indent="-150813" defTabSz="912813"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509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81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653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22525" indent="-150813" defTabSz="912813"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ZA" altLang="en-US" sz="1292" b="0">
                <a:solidFill>
                  <a:schemeClr val="bg1"/>
                </a:solidFill>
              </a:rPr>
              <a:t>Implications for South Africa</a:t>
            </a:r>
          </a:p>
          <a:p>
            <a:pPr lvl="1">
              <a:buFontTx/>
              <a:buNone/>
            </a:pPr>
            <a:r>
              <a:rPr lang="en-ZA" altLang="en-US" sz="1292">
                <a:solidFill>
                  <a:schemeClr val="bg1"/>
                </a:solidFill>
              </a:rPr>
              <a:t>The journey towards globally competitive PWR plant design is likely to extend longer than the planned new build programme</a:t>
            </a:r>
          </a:p>
          <a:p>
            <a:pPr lvl="1">
              <a:buFontTx/>
              <a:buNone/>
            </a:pPr>
            <a:endParaRPr lang="en-ZA" altLang="en-US" sz="1292">
              <a:solidFill>
                <a:schemeClr val="bg1"/>
              </a:solidFill>
            </a:endParaRPr>
          </a:p>
          <a:p>
            <a:pPr>
              <a:buFontTx/>
              <a:buNone/>
            </a:pPr>
            <a:r>
              <a:rPr lang="en-ZA" altLang="en-US" sz="1292">
                <a:solidFill>
                  <a:schemeClr val="bg1"/>
                </a:solidFill>
              </a:rPr>
              <a:t>However, South Africa has unique circumstances that might expedite this process</a:t>
            </a:r>
          </a:p>
          <a:p>
            <a:pPr lvl="2"/>
            <a:r>
              <a:rPr lang="en-ZA" altLang="en-US" sz="1292">
                <a:solidFill>
                  <a:schemeClr val="bg1"/>
                </a:solidFill>
              </a:rPr>
              <a:t>Design (PBMR)</a:t>
            </a:r>
          </a:p>
          <a:p>
            <a:pPr lvl="2"/>
            <a:r>
              <a:rPr lang="en-ZA" altLang="en-US" sz="1292">
                <a:solidFill>
                  <a:schemeClr val="bg1"/>
                </a:solidFill>
              </a:rPr>
              <a:t>Fuel manufacture (NECSA)</a:t>
            </a:r>
          </a:p>
          <a:p>
            <a:pPr lvl="2"/>
            <a:r>
              <a:rPr lang="en-ZA" altLang="en-US" sz="1292">
                <a:solidFill>
                  <a:schemeClr val="bg1"/>
                </a:solidFill>
              </a:rPr>
              <a:t>O&amp;M (Koeberg)</a:t>
            </a:r>
          </a:p>
          <a:p>
            <a:pPr lvl="2"/>
            <a:r>
              <a:rPr lang="en-ZA" altLang="en-US" sz="1292">
                <a:solidFill>
                  <a:schemeClr val="bg1"/>
                </a:solidFill>
              </a:rPr>
              <a:t>Synergies between PWR and PBMR in industrialisation programme </a:t>
            </a:r>
          </a:p>
          <a:p>
            <a:pPr lvl="1">
              <a:buFontTx/>
              <a:buNone/>
            </a:pPr>
            <a:endParaRPr lang="en-ZA" altLang="en-US" sz="1292">
              <a:solidFill>
                <a:schemeClr val="bg1"/>
              </a:solidFill>
            </a:endParaRPr>
          </a:p>
        </p:txBody>
      </p:sp>
      <p:sp>
        <p:nvSpPr>
          <p:cNvPr id="1510436" name="Line 36"/>
          <p:cNvSpPr>
            <a:spLocks noChangeShapeType="1"/>
          </p:cNvSpPr>
          <p:nvPr>
            <p:custDataLst>
              <p:tags r:id="rId35"/>
            </p:custDataLst>
          </p:nvPr>
        </p:nvSpPr>
        <p:spPr bwMode="gray">
          <a:xfrm>
            <a:off x="1213339" y="4359520"/>
            <a:ext cx="51127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ZA" sz="1292"/>
          </a:p>
        </p:txBody>
      </p:sp>
      <p:sp>
        <p:nvSpPr>
          <p:cNvPr id="1510437" name="Line 37"/>
          <p:cNvSpPr>
            <a:spLocks noChangeShapeType="1"/>
          </p:cNvSpPr>
          <p:nvPr>
            <p:custDataLst>
              <p:tags r:id="rId36"/>
            </p:custDataLst>
          </p:nvPr>
        </p:nvSpPr>
        <p:spPr bwMode="gray">
          <a:xfrm>
            <a:off x="1213338" y="4283320"/>
            <a:ext cx="0" cy="1509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ZA" sz="1292"/>
          </a:p>
        </p:txBody>
      </p:sp>
      <p:sp>
        <p:nvSpPr>
          <p:cNvPr id="1510438" name="Line 38"/>
          <p:cNvSpPr>
            <a:spLocks noChangeShapeType="1"/>
          </p:cNvSpPr>
          <p:nvPr>
            <p:custDataLst>
              <p:tags r:id="rId37"/>
            </p:custDataLst>
          </p:nvPr>
        </p:nvSpPr>
        <p:spPr bwMode="gray">
          <a:xfrm>
            <a:off x="4941277" y="4283320"/>
            <a:ext cx="0" cy="1509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ZA" sz="1292"/>
          </a:p>
        </p:txBody>
      </p:sp>
      <p:sp>
        <p:nvSpPr>
          <p:cNvPr id="1510439" name="Line 39"/>
          <p:cNvSpPr>
            <a:spLocks noChangeShapeType="1"/>
          </p:cNvSpPr>
          <p:nvPr>
            <p:custDataLst>
              <p:tags r:id="rId38"/>
            </p:custDataLst>
          </p:nvPr>
        </p:nvSpPr>
        <p:spPr bwMode="gray">
          <a:xfrm>
            <a:off x="2321169" y="4283320"/>
            <a:ext cx="0" cy="1509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ZA" sz="1292"/>
          </a:p>
        </p:txBody>
      </p:sp>
      <p:sp>
        <p:nvSpPr>
          <p:cNvPr id="1510440" name="Line 40"/>
          <p:cNvSpPr>
            <a:spLocks noChangeShapeType="1"/>
          </p:cNvSpPr>
          <p:nvPr>
            <p:custDataLst>
              <p:tags r:id="rId39"/>
            </p:custDataLst>
          </p:nvPr>
        </p:nvSpPr>
        <p:spPr bwMode="gray">
          <a:xfrm>
            <a:off x="3638550" y="4283320"/>
            <a:ext cx="0" cy="1509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ZA" sz="1292"/>
          </a:p>
        </p:txBody>
      </p:sp>
      <p:sp>
        <p:nvSpPr>
          <p:cNvPr id="1510441" name="Line 41"/>
          <p:cNvSpPr>
            <a:spLocks noChangeShapeType="1"/>
          </p:cNvSpPr>
          <p:nvPr>
            <p:custDataLst>
              <p:tags r:id="rId40"/>
            </p:custDataLst>
          </p:nvPr>
        </p:nvSpPr>
        <p:spPr bwMode="gray">
          <a:xfrm>
            <a:off x="6183923" y="4283320"/>
            <a:ext cx="0" cy="1509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ZA" sz="1292"/>
          </a:p>
        </p:txBody>
      </p:sp>
      <p:sp>
        <p:nvSpPr>
          <p:cNvPr id="1510442" name="Text Box 42"/>
          <p:cNvSpPr txBox="1">
            <a:spLocks noChangeArrowheads="1"/>
          </p:cNvSpPr>
          <p:nvPr>
            <p:custDataLst>
              <p:tags r:id="rId41"/>
            </p:custDataLst>
          </p:nvPr>
        </p:nvSpPr>
        <p:spPr bwMode="auto">
          <a:xfrm>
            <a:off x="1086957" y="4412274"/>
            <a:ext cx="242507" cy="24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015" b="1">
                <a:cs typeface="Arial" panose="020B0604020202020204" pitchFamily="34" charset="0"/>
              </a:rPr>
              <a:t>0</a:t>
            </a:r>
            <a:endParaRPr lang="en-US" altLang="en-US" sz="1015" b="1">
              <a:cs typeface="Arial" panose="020B0604020202020204" pitchFamily="34" charset="0"/>
            </a:endParaRPr>
          </a:p>
        </p:txBody>
      </p:sp>
      <p:sp>
        <p:nvSpPr>
          <p:cNvPr id="1510443" name="Text Box 43"/>
          <p:cNvSpPr txBox="1">
            <a:spLocks noChangeArrowheads="1"/>
          </p:cNvSpPr>
          <p:nvPr>
            <p:custDataLst>
              <p:tags r:id="rId42"/>
            </p:custDataLst>
          </p:nvPr>
        </p:nvSpPr>
        <p:spPr bwMode="auto">
          <a:xfrm>
            <a:off x="3479764" y="4412274"/>
            <a:ext cx="314643" cy="24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015" b="1">
                <a:cs typeface="Arial" panose="020B0604020202020204" pitchFamily="34" charset="0"/>
              </a:rPr>
              <a:t>20</a:t>
            </a:r>
            <a:endParaRPr lang="en-US" altLang="en-US" sz="1015" b="1">
              <a:cs typeface="Arial" panose="020B0604020202020204" pitchFamily="34" charset="0"/>
            </a:endParaRPr>
          </a:p>
        </p:txBody>
      </p:sp>
      <p:sp>
        <p:nvSpPr>
          <p:cNvPr id="1510444" name="Text Box 44"/>
          <p:cNvSpPr txBox="1">
            <a:spLocks noChangeArrowheads="1"/>
          </p:cNvSpPr>
          <p:nvPr>
            <p:custDataLst>
              <p:tags r:id="rId43"/>
            </p:custDataLst>
          </p:nvPr>
        </p:nvSpPr>
        <p:spPr bwMode="auto">
          <a:xfrm>
            <a:off x="4775164" y="4412274"/>
            <a:ext cx="314643" cy="24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015" b="1">
                <a:cs typeface="Arial" panose="020B0604020202020204" pitchFamily="34" charset="0"/>
              </a:rPr>
              <a:t>30</a:t>
            </a:r>
            <a:endParaRPr lang="en-US" altLang="en-US" sz="1015" b="1">
              <a:cs typeface="Arial" panose="020B0604020202020204" pitchFamily="34" charset="0"/>
            </a:endParaRPr>
          </a:p>
        </p:txBody>
      </p:sp>
      <p:sp>
        <p:nvSpPr>
          <p:cNvPr id="1510445" name="Text Box 45"/>
          <p:cNvSpPr txBox="1">
            <a:spLocks noChangeArrowheads="1"/>
          </p:cNvSpPr>
          <p:nvPr>
            <p:custDataLst>
              <p:tags r:id="rId44"/>
            </p:custDataLst>
          </p:nvPr>
        </p:nvSpPr>
        <p:spPr bwMode="auto">
          <a:xfrm>
            <a:off x="5995097" y="4412274"/>
            <a:ext cx="314643" cy="24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015" b="1">
                <a:cs typeface="Arial" panose="020B0604020202020204" pitchFamily="34" charset="0"/>
              </a:rPr>
              <a:t>40</a:t>
            </a:r>
            <a:endParaRPr lang="en-US" altLang="en-US" sz="1015" b="1">
              <a:cs typeface="Arial" panose="020B0604020202020204" pitchFamily="34" charset="0"/>
            </a:endParaRPr>
          </a:p>
        </p:txBody>
      </p:sp>
      <p:sp>
        <p:nvSpPr>
          <p:cNvPr id="1510446" name="Text Box 46"/>
          <p:cNvSpPr txBox="1">
            <a:spLocks noChangeArrowheads="1"/>
          </p:cNvSpPr>
          <p:nvPr>
            <p:custDataLst>
              <p:tags r:id="rId45"/>
            </p:custDataLst>
          </p:nvPr>
        </p:nvSpPr>
        <p:spPr bwMode="auto">
          <a:xfrm>
            <a:off x="2147729" y="4412274"/>
            <a:ext cx="314643" cy="24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62" tIns="42181" rIns="84362" bIns="42181">
            <a:spAutoFit/>
          </a:bodyPr>
          <a:lstStyle>
            <a:lvl1pPr defTabSz="895350">
              <a:defRPr sz="2400">
                <a:solidFill>
                  <a:schemeClr val="tx1"/>
                </a:solidFill>
                <a:latin typeface="Arial" panose="020B0604020202020204" pitchFamily="34" charset="0"/>
              </a:defRPr>
            </a:lvl1pPr>
            <a:lvl2pPr defTabSz="895350">
              <a:defRPr sz="2400">
                <a:solidFill>
                  <a:schemeClr val="tx1"/>
                </a:solidFill>
                <a:latin typeface="Arial" panose="020B0604020202020204" pitchFamily="34" charset="0"/>
              </a:defRPr>
            </a:lvl2pPr>
            <a:lvl3pPr marL="912813" defTabSz="895350">
              <a:defRPr sz="2400">
                <a:solidFill>
                  <a:schemeClr val="tx1"/>
                </a:solidFill>
                <a:latin typeface="Arial" panose="020B0604020202020204" pitchFamily="34" charset="0"/>
              </a:defRPr>
            </a:lvl3pPr>
            <a:lvl4pPr defTabSz="895350">
              <a:defRPr sz="2400">
                <a:solidFill>
                  <a:schemeClr val="tx1"/>
                </a:solidFill>
                <a:latin typeface="Arial" panose="020B0604020202020204" pitchFamily="34" charset="0"/>
              </a:defRPr>
            </a:lvl4pPr>
            <a:lvl5pPr defTabSz="895350">
              <a:defRPr sz="2400">
                <a:solidFill>
                  <a:schemeClr val="tx1"/>
                </a:solidFill>
                <a:latin typeface="Arial" panose="020B0604020202020204" pitchFamily="34" charset="0"/>
              </a:defRPr>
            </a:lvl5pPr>
            <a:lvl6pPr defTabSz="895350" fontAlgn="base">
              <a:spcBef>
                <a:spcPct val="0"/>
              </a:spcBef>
              <a:spcAft>
                <a:spcPct val="0"/>
              </a:spcAft>
              <a:defRPr sz="2400">
                <a:solidFill>
                  <a:schemeClr val="tx1"/>
                </a:solidFill>
                <a:latin typeface="Arial" panose="020B0604020202020204" pitchFamily="34" charset="0"/>
              </a:defRPr>
            </a:lvl6pPr>
            <a:lvl7pPr defTabSz="895350" fontAlgn="base">
              <a:spcBef>
                <a:spcPct val="0"/>
              </a:spcBef>
              <a:spcAft>
                <a:spcPct val="0"/>
              </a:spcAft>
              <a:defRPr sz="2400">
                <a:solidFill>
                  <a:schemeClr val="tx1"/>
                </a:solidFill>
                <a:latin typeface="Arial" panose="020B0604020202020204" pitchFamily="34" charset="0"/>
              </a:defRPr>
            </a:lvl7pPr>
            <a:lvl8pPr defTabSz="895350" fontAlgn="base">
              <a:spcBef>
                <a:spcPct val="0"/>
              </a:spcBef>
              <a:spcAft>
                <a:spcPct val="0"/>
              </a:spcAft>
              <a:defRPr sz="2400">
                <a:solidFill>
                  <a:schemeClr val="tx1"/>
                </a:solidFill>
                <a:latin typeface="Arial" panose="020B0604020202020204" pitchFamily="34" charset="0"/>
              </a:defRPr>
            </a:lvl8pPr>
            <a:lvl9pPr defTabSz="895350" fontAlgn="base">
              <a:spcBef>
                <a:spcPct val="0"/>
              </a:spcBef>
              <a:spcAft>
                <a:spcPct val="0"/>
              </a:spcAft>
              <a:defRPr sz="2400">
                <a:solidFill>
                  <a:schemeClr val="tx1"/>
                </a:solidFill>
                <a:latin typeface="Arial" panose="020B0604020202020204" pitchFamily="34" charset="0"/>
              </a:defRPr>
            </a:lvl9pPr>
          </a:lstStyle>
          <a:p>
            <a:pPr algn="ctr"/>
            <a:r>
              <a:rPr lang="en-ZA" altLang="en-US" sz="1015" b="1">
                <a:cs typeface="Arial" panose="020B0604020202020204" pitchFamily="34" charset="0"/>
              </a:rPr>
              <a:t>10</a:t>
            </a:r>
            <a:endParaRPr lang="en-US" altLang="en-US" sz="1015" b="1">
              <a:cs typeface="Arial" panose="020B0604020202020204" pitchFamily="34" charset="0"/>
            </a:endParaRPr>
          </a:p>
        </p:txBody>
      </p:sp>
      <p:sp>
        <p:nvSpPr>
          <p:cNvPr id="1510447" name="AutoShape 47"/>
          <p:cNvSpPr>
            <a:spLocks noChangeArrowheads="1"/>
          </p:cNvSpPr>
          <p:nvPr>
            <p:custDataLst>
              <p:tags r:id="rId46"/>
            </p:custDataLst>
          </p:nvPr>
        </p:nvSpPr>
        <p:spPr bwMode="auto">
          <a:xfrm>
            <a:off x="3623897" y="4829908"/>
            <a:ext cx="1260231" cy="574431"/>
          </a:xfrm>
          <a:prstGeom prst="wedgeRectCallout">
            <a:avLst>
              <a:gd name="adj1" fmla="val -33954"/>
              <a:gd name="adj2" fmla="val -4739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110" tIns="43055" rIns="86110" bIns="43055"/>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r>
              <a:rPr lang="en-ZA" altLang="en-US" sz="1108" b="1">
                <a:solidFill>
                  <a:schemeClr val="bg1"/>
                </a:solidFill>
                <a:cs typeface="Arial" panose="020B0604020202020204" pitchFamily="34" charset="0"/>
              </a:rPr>
              <a:t>Approximate length of SA new build programme</a:t>
            </a:r>
            <a:endParaRPr lang="en-US" altLang="en-US" sz="1108" b="1">
              <a:solidFill>
                <a:schemeClr val="bg1"/>
              </a:solidFill>
              <a:cs typeface="Arial" panose="020B0604020202020204" pitchFamily="34" charset="0"/>
            </a:endParaRPr>
          </a:p>
        </p:txBody>
      </p:sp>
      <p:sp>
        <p:nvSpPr>
          <p:cNvPr id="49" name="Rectangle 5"/>
          <p:cNvSpPr txBox="1">
            <a:spLocks noChangeArrowheads="1"/>
          </p:cNvSpPr>
          <p:nvPr>
            <p:custDataLst>
              <p:tags r:id="rId47"/>
            </p:custDataLst>
          </p:nvPr>
        </p:nvSpPr>
        <p:spPr bwMode="auto">
          <a:xfrm>
            <a:off x="219142" y="175757"/>
            <a:ext cx="8116765" cy="62786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a:lstStyle>
          <a:p>
            <a:pPr defTabSz="826498"/>
            <a:r>
              <a:rPr lang="en-GB" altLang="en-US" kern="0" dirty="0" smtClean="0"/>
              <a:t>INTERNATIONAL EXPERIENCE, </a:t>
            </a:r>
            <a:br>
              <a:rPr lang="en-GB" altLang="en-US" kern="0" dirty="0" smtClean="0"/>
            </a:br>
            <a:r>
              <a:rPr lang="en-GB" altLang="en-US" kern="0" dirty="0" smtClean="0"/>
              <a:t>TOWARDS SELF RELIANCE</a:t>
            </a:r>
            <a:endParaRPr lang="en-GB" altLang="en-US" kern="0" dirty="0"/>
          </a:p>
        </p:txBody>
      </p:sp>
    </p:spTree>
    <p:extLst>
      <p:ext uri="{BB962C8B-B14F-4D97-AF65-F5344CB8AC3E}">
        <p14:creationId xmlns:p14="http://schemas.microsoft.com/office/powerpoint/2010/main" val="36208240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fld id="{C61D889D-B69C-4656-98D1-A2F70AA9EF0A}" type="slidenum">
              <a:rPr lang="en-GB" altLang="en-US"/>
              <a:pPr/>
              <a:t>6</a:t>
            </a:fld>
            <a:endParaRPr lang="en-GB" altLang="en-US"/>
          </a:p>
        </p:txBody>
      </p:sp>
      <p:grpSp>
        <p:nvGrpSpPr>
          <p:cNvPr id="1507330" name="Group 2"/>
          <p:cNvGrpSpPr>
            <a:grpSpLocks/>
          </p:cNvGrpSpPr>
          <p:nvPr>
            <p:custDataLst>
              <p:tags r:id="rId2"/>
            </p:custDataLst>
          </p:nvPr>
        </p:nvGrpSpPr>
        <p:grpSpPr bwMode="auto">
          <a:xfrm>
            <a:off x="6613282" y="1301262"/>
            <a:ext cx="1790700" cy="659423"/>
            <a:chOff x="4301" y="605"/>
            <a:chExt cx="1198" cy="441"/>
          </a:xfrm>
        </p:grpSpPr>
        <p:sp>
          <p:nvSpPr>
            <p:cNvPr id="1507331" name="Rectangle 3"/>
            <p:cNvSpPr>
              <a:spLocks noChangeArrowheads="1"/>
            </p:cNvSpPr>
            <p:nvPr>
              <p:custDataLst>
                <p:tags r:id="rId23"/>
              </p:custDataLst>
            </p:nvPr>
          </p:nvSpPr>
          <p:spPr bwMode="gray">
            <a:xfrm>
              <a:off x="4346" y="650"/>
              <a:ext cx="1153" cy="396"/>
            </a:xfrm>
            <a:prstGeom prst="rect">
              <a:avLst/>
            </a:prstGeom>
            <a:gradFill rotWithShape="1">
              <a:gsLst>
                <a:gs pos="0">
                  <a:schemeClr val="accent2"/>
                </a:gs>
                <a:gs pos="50000">
                  <a:schemeClr val="accent1"/>
                </a:gs>
                <a:gs pos="100000">
                  <a:schemeClr val="accent2"/>
                </a:gs>
              </a:gsLst>
              <a:lin ang="5400000" scaled="1"/>
            </a:gradFill>
            <a:ln w="19050" algn="ctr">
              <a:solidFill>
                <a:schemeClr val="accent2"/>
              </a:solidFill>
              <a:miter lim="800000"/>
              <a:headEnd/>
              <a:tailEnd/>
            </a:ln>
            <a:effectLst>
              <a:outerShdw dist="35921" dir="2700000" algn="ctr" rotWithShape="0">
                <a:schemeClr val="folHlink"/>
              </a:outerShdw>
            </a:effectLst>
          </p:spPr>
          <p:txBody>
            <a:bodyPr lIns="86092" tIns="43046" rIns="86092" bIns="43046" anchor="ctr"/>
            <a:lstStyle>
              <a:lvl1pPr defTabSz="933450">
                <a:defRPr sz="2400">
                  <a:solidFill>
                    <a:schemeClr val="tx1"/>
                  </a:solidFill>
                  <a:latin typeface="Arial" panose="020B0604020202020204" pitchFamily="34" charset="0"/>
                </a:defRPr>
              </a:lvl1pPr>
              <a:lvl2pPr marL="1052513" defTabSz="933450">
                <a:defRPr sz="2400">
                  <a:solidFill>
                    <a:schemeClr val="tx1"/>
                  </a:solidFill>
                  <a:latin typeface="Arial" panose="020B0604020202020204" pitchFamily="34" charset="0"/>
                </a:defRPr>
              </a:lvl2pPr>
              <a:lvl3pPr marL="1243013" defTabSz="933450">
                <a:defRPr sz="2400">
                  <a:solidFill>
                    <a:schemeClr val="tx1"/>
                  </a:solidFill>
                  <a:latin typeface="Arial" panose="020B0604020202020204" pitchFamily="34" charset="0"/>
                </a:defRPr>
              </a:lvl3pPr>
              <a:lvl4pPr marL="1433513" defTabSz="933450">
                <a:defRPr sz="2400">
                  <a:solidFill>
                    <a:schemeClr val="tx1"/>
                  </a:solidFill>
                  <a:latin typeface="Arial" panose="020B0604020202020204" pitchFamily="34" charset="0"/>
                </a:defRPr>
              </a:lvl4pPr>
              <a:lvl5pPr defTabSz="933450">
                <a:defRPr sz="2400">
                  <a:solidFill>
                    <a:schemeClr val="tx1"/>
                  </a:solidFill>
                  <a:latin typeface="Arial" panose="020B0604020202020204" pitchFamily="34" charset="0"/>
                </a:defRPr>
              </a:lvl5pPr>
              <a:lvl6pPr defTabSz="933450" fontAlgn="base">
                <a:spcBef>
                  <a:spcPct val="0"/>
                </a:spcBef>
                <a:spcAft>
                  <a:spcPct val="0"/>
                </a:spcAft>
                <a:defRPr sz="2400">
                  <a:solidFill>
                    <a:schemeClr val="tx1"/>
                  </a:solidFill>
                  <a:latin typeface="Arial" panose="020B0604020202020204" pitchFamily="34" charset="0"/>
                </a:defRPr>
              </a:lvl6pPr>
              <a:lvl7pPr defTabSz="933450" fontAlgn="base">
                <a:spcBef>
                  <a:spcPct val="0"/>
                </a:spcBef>
                <a:spcAft>
                  <a:spcPct val="0"/>
                </a:spcAft>
                <a:defRPr sz="2400">
                  <a:solidFill>
                    <a:schemeClr val="tx1"/>
                  </a:solidFill>
                  <a:latin typeface="Arial" panose="020B0604020202020204" pitchFamily="34" charset="0"/>
                </a:defRPr>
              </a:lvl7pPr>
              <a:lvl8pPr defTabSz="933450" fontAlgn="base">
                <a:spcBef>
                  <a:spcPct val="0"/>
                </a:spcBef>
                <a:spcAft>
                  <a:spcPct val="0"/>
                </a:spcAft>
                <a:defRPr sz="2400">
                  <a:solidFill>
                    <a:schemeClr val="tx1"/>
                  </a:solidFill>
                  <a:latin typeface="Arial" panose="020B0604020202020204" pitchFamily="34" charset="0"/>
                </a:defRPr>
              </a:lvl8pPr>
              <a:lvl9pPr defTabSz="933450" fontAlgn="base">
                <a:spcBef>
                  <a:spcPct val="0"/>
                </a:spcBef>
                <a:spcAft>
                  <a:spcPct val="0"/>
                </a:spcAft>
                <a:defRPr sz="2400">
                  <a:solidFill>
                    <a:schemeClr val="tx1"/>
                  </a:solidFill>
                  <a:latin typeface="Arial" panose="020B0604020202020204" pitchFamily="34" charset="0"/>
                </a:defRPr>
              </a:lvl9pPr>
            </a:lstStyle>
            <a:p>
              <a:r>
                <a:rPr lang="en-GB" altLang="en-US" sz="923" b="1">
                  <a:cs typeface="Arial" panose="020B0604020202020204" pitchFamily="34" charset="0"/>
                </a:rPr>
                <a:t>Export of local system design</a:t>
              </a:r>
            </a:p>
          </p:txBody>
        </p:sp>
        <p:sp>
          <p:nvSpPr>
            <p:cNvPr id="1507332" name="Oval 4"/>
            <p:cNvSpPr>
              <a:spLocks noChangeArrowheads="1"/>
            </p:cNvSpPr>
            <p:nvPr>
              <p:custDataLst>
                <p:tags r:id="rId24"/>
              </p:custDataLst>
            </p:nvPr>
          </p:nvSpPr>
          <p:spPr bwMode="gray">
            <a:xfrm>
              <a:off x="4301" y="605"/>
              <a:ext cx="141" cy="142"/>
            </a:xfrm>
            <a:prstGeom prst="ellipse">
              <a:avLst/>
            </a:prstGeom>
            <a:gradFill rotWithShape="1">
              <a:gsLst>
                <a:gs pos="0">
                  <a:schemeClr val="accent2"/>
                </a:gs>
                <a:gs pos="100000">
                  <a:schemeClr val="folHlink"/>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6089" tIns="43044" rIns="86089" bIns="43044" anchor="ctr"/>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ctr"/>
              <a:r>
                <a:rPr lang="en-GB" altLang="en-US" sz="923" b="1">
                  <a:solidFill>
                    <a:schemeClr val="bg1"/>
                  </a:solidFill>
                  <a:cs typeface="Arial" panose="020B0604020202020204" pitchFamily="34" charset="0"/>
                </a:rPr>
                <a:t>4</a:t>
              </a:r>
            </a:p>
          </p:txBody>
        </p:sp>
      </p:grpSp>
      <p:grpSp>
        <p:nvGrpSpPr>
          <p:cNvPr id="1507333" name="Group 5"/>
          <p:cNvGrpSpPr>
            <a:grpSpLocks/>
          </p:cNvGrpSpPr>
          <p:nvPr>
            <p:custDataLst>
              <p:tags r:id="rId3"/>
            </p:custDataLst>
          </p:nvPr>
        </p:nvGrpSpPr>
        <p:grpSpPr bwMode="auto">
          <a:xfrm>
            <a:off x="4885592" y="1301261"/>
            <a:ext cx="1564779" cy="610078"/>
            <a:chOff x="3155" y="605"/>
            <a:chExt cx="1046" cy="408"/>
          </a:xfrm>
        </p:grpSpPr>
        <p:grpSp>
          <p:nvGrpSpPr>
            <p:cNvPr id="1507334" name="Group 6"/>
            <p:cNvGrpSpPr>
              <a:grpSpLocks/>
            </p:cNvGrpSpPr>
            <p:nvPr>
              <p:custDataLst>
                <p:tags r:id="rId19"/>
              </p:custDataLst>
            </p:nvPr>
          </p:nvGrpSpPr>
          <p:grpSpPr bwMode="auto">
            <a:xfrm>
              <a:off x="3200" y="672"/>
              <a:ext cx="1001" cy="341"/>
              <a:chOff x="3720" y="2000"/>
              <a:chExt cx="1000" cy="496"/>
            </a:xfrm>
          </p:grpSpPr>
          <p:sp>
            <p:nvSpPr>
              <p:cNvPr id="1507335" name="Freeform 7"/>
              <p:cNvSpPr>
                <a:spLocks/>
              </p:cNvSpPr>
              <p:nvPr>
                <p:custDataLst>
                  <p:tags r:id="rId21"/>
                </p:custDataLst>
              </p:nvPr>
            </p:nvSpPr>
            <p:spPr bwMode="gray">
              <a:xfrm>
                <a:off x="3720" y="2114"/>
                <a:ext cx="123" cy="283"/>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gradFill rotWithShape="1">
                <a:gsLst>
                  <a:gs pos="0">
                    <a:schemeClr val="accent2"/>
                  </a:gs>
                  <a:gs pos="50000">
                    <a:schemeClr val="accent1"/>
                  </a:gs>
                  <a:gs pos="100000">
                    <a:schemeClr val="accent2"/>
                  </a:gs>
                </a:gsLst>
                <a:lin ang="5400000" scaled="1"/>
              </a:gradFill>
              <a:ln w="19050" cap="flat" cmpd="sng">
                <a:solidFill>
                  <a:schemeClr val="accent2"/>
                </a:solidFill>
                <a:prstDash val="solid"/>
                <a:round/>
                <a:headEnd type="none" w="med" len="med"/>
                <a:tailEnd type="none" w="med" len="med"/>
              </a:ln>
              <a:effectLst>
                <a:outerShdw dist="35921" dir="2700000" algn="ctr" rotWithShape="0">
                  <a:schemeClr val="folHlink"/>
                </a:outerShdw>
              </a:effectLst>
            </p:spPr>
            <p:txBody>
              <a:bodyPr wrap="none" anchor="ctr">
                <a:spAutoFit/>
              </a:bodyPr>
              <a:lstStyle/>
              <a:p>
                <a:endParaRPr lang="en-ZA" sz="1292"/>
              </a:p>
            </p:txBody>
          </p:sp>
          <p:sp>
            <p:nvSpPr>
              <p:cNvPr id="1507336" name="Rectangle 8"/>
              <p:cNvSpPr>
                <a:spLocks noChangeArrowheads="1"/>
              </p:cNvSpPr>
              <p:nvPr>
                <p:custDataLst>
                  <p:tags r:id="rId22"/>
                </p:custDataLst>
              </p:nvPr>
            </p:nvSpPr>
            <p:spPr bwMode="auto">
              <a:xfrm>
                <a:off x="3760" y="2000"/>
                <a:ext cx="960" cy="496"/>
              </a:xfrm>
              <a:prstGeom prst="rect">
                <a:avLst/>
              </a:prstGeom>
              <a:noFill/>
              <a:ln>
                <a:noFill/>
              </a:ln>
              <a:effectLst/>
              <a:extLst>
                <a:ext uri="{909E8E84-426E-40DD-AFC4-6F175D3DCCD1}">
                  <a14:hiddenFill xmlns:a14="http://schemas.microsoft.com/office/drawing/2010/main">
                    <a:gradFill rotWithShape="1">
                      <a:gsLst>
                        <a:gs pos="0">
                          <a:schemeClr val="accent2"/>
                        </a:gs>
                        <a:gs pos="50000">
                          <a:schemeClr val="accent1"/>
                        </a:gs>
                        <a:gs pos="100000">
                          <a:schemeClr val="accent2"/>
                        </a:gs>
                      </a:gsLst>
                      <a:lin ang="5400000" scaled="1"/>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lIns="3585" tIns="0" rIns="3585" bIns="0" anchor="ctr"/>
              <a:lstStyle>
                <a:lvl1pPr marL="95250"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41751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74612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106045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138906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8462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23034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27606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32178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Export of local components</a:t>
                </a:r>
              </a:p>
            </p:txBody>
          </p:sp>
        </p:grpSp>
        <p:sp>
          <p:nvSpPr>
            <p:cNvPr id="1507337" name="Oval 9"/>
            <p:cNvSpPr>
              <a:spLocks noChangeArrowheads="1"/>
            </p:cNvSpPr>
            <p:nvPr>
              <p:custDataLst>
                <p:tags r:id="rId20"/>
              </p:custDataLst>
            </p:nvPr>
          </p:nvSpPr>
          <p:spPr bwMode="gray">
            <a:xfrm>
              <a:off x="3155" y="605"/>
              <a:ext cx="141" cy="142"/>
            </a:xfrm>
            <a:prstGeom prst="ellipse">
              <a:avLst/>
            </a:prstGeom>
            <a:gradFill rotWithShape="1">
              <a:gsLst>
                <a:gs pos="0">
                  <a:schemeClr val="accent2"/>
                </a:gs>
                <a:gs pos="100000">
                  <a:schemeClr val="folHlink"/>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6089" tIns="43044" rIns="86089" bIns="43044" anchor="ctr"/>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ctr"/>
              <a:r>
                <a:rPr lang="en-GB" altLang="en-US" sz="923" b="1">
                  <a:solidFill>
                    <a:schemeClr val="bg1"/>
                  </a:solidFill>
                  <a:cs typeface="Arial" panose="020B0604020202020204" pitchFamily="34" charset="0"/>
                </a:rPr>
                <a:t>3</a:t>
              </a:r>
            </a:p>
          </p:txBody>
        </p:sp>
      </p:grpSp>
      <p:grpSp>
        <p:nvGrpSpPr>
          <p:cNvPr id="1507338" name="Group 10"/>
          <p:cNvGrpSpPr>
            <a:grpSpLocks/>
          </p:cNvGrpSpPr>
          <p:nvPr>
            <p:custDataLst>
              <p:tags r:id="rId4"/>
            </p:custDataLst>
          </p:nvPr>
        </p:nvGrpSpPr>
        <p:grpSpPr bwMode="auto">
          <a:xfrm>
            <a:off x="3223847" y="1301261"/>
            <a:ext cx="1563499" cy="610078"/>
            <a:chOff x="2009" y="605"/>
            <a:chExt cx="1046" cy="408"/>
          </a:xfrm>
        </p:grpSpPr>
        <p:grpSp>
          <p:nvGrpSpPr>
            <p:cNvPr id="1507339" name="Group 11"/>
            <p:cNvGrpSpPr>
              <a:grpSpLocks/>
            </p:cNvGrpSpPr>
            <p:nvPr>
              <p:custDataLst>
                <p:tags r:id="rId15"/>
              </p:custDataLst>
            </p:nvPr>
          </p:nvGrpSpPr>
          <p:grpSpPr bwMode="auto">
            <a:xfrm>
              <a:off x="2054" y="672"/>
              <a:ext cx="1001" cy="341"/>
              <a:chOff x="3720" y="2000"/>
              <a:chExt cx="1000" cy="496"/>
            </a:xfrm>
          </p:grpSpPr>
          <p:sp>
            <p:nvSpPr>
              <p:cNvPr id="1507340" name="Freeform 12"/>
              <p:cNvSpPr>
                <a:spLocks/>
              </p:cNvSpPr>
              <p:nvPr>
                <p:custDataLst>
                  <p:tags r:id="rId17"/>
                </p:custDataLst>
              </p:nvPr>
            </p:nvSpPr>
            <p:spPr bwMode="gray">
              <a:xfrm>
                <a:off x="3720" y="2114"/>
                <a:ext cx="123" cy="283"/>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gradFill rotWithShape="1">
                <a:gsLst>
                  <a:gs pos="0">
                    <a:schemeClr val="accent2"/>
                  </a:gs>
                  <a:gs pos="50000">
                    <a:schemeClr val="accent1"/>
                  </a:gs>
                  <a:gs pos="100000">
                    <a:schemeClr val="accent2"/>
                  </a:gs>
                </a:gsLst>
                <a:lin ang="5400000" scaled="1"/>
              </a:gradFill>
              <a:ln w="19050" cap="flat" cmpd="sng">
                <a:solidFill>
                  <a:schemeClr val="accent2"/>
                </a:solidFill>
                <a:prstDash val="solid"/>
                <a:round/>
                <a:headEnd type="none" w="med" len="med"/>
                <a:tailEnd type="none" w="med" len="med"/>
              </a:ln>
              <a:effectLst>
                <a:outerShdw dist="35921" dir="2700000" algn="ctr" rotWithShape="0">
                  <a:schemeClr val="folHlink"/>
                </a:outerShdw>
              </a:effectLst>
            </p:spPr>
            <p:txBody>
              <a:bodyPr wrap="none" anchor="ctr">
                <a:spAutoFit/>
              </a:bodyPr>
              <a:lstStyle/>
              <a:p>
                <a:endParaRPr lang="en-ZA" sz="1292"/>
              </a:p>
            </p:txBody>
          </p:sp>
          <p:sp>
            <p:nvSpPr>
              <p:cNvPr id="1507341" name="Rectangle 13"/>
              <p:cNvSpPr>
                <a:spLocks noChangeArrowheads="1"/>
              </p:cNvSpPr>
              <p:nvPr>
                <p:custDataLst>
                  <p:tags r:id="rId18"/>
                </p:custDataLst>
              </p:nvPr>
            </p:nvSpPr>
            <p:spPr bwMode="auto">
              <a:xfrm>
                <a:off x="3760" y="2000"/>
                <a:ext cx="960" cy="496"/>
              </a:xfrm>
              <a:prstGeom prst="rect">
                <a:avLst/>
              </a:prstGeom>
              <a:noFill/>
              <a:ln>
                <a:noFill/>
              </a:ln>
              <a:effectLst/>
              <a:extLst>
                <a:ext uri="{909E8E84-426E-40DD-AFC4-6F175D3DCCD1}">
                  <a14:hiddenFill xmlns:a14="http://schemas.microsoft.com/office/drawing/2010/main">
                    <a:gradFill rotWithShape="1">
                      <a:gsLst>
                        <a:gs pos="0">
                          <a:schemeClr val="accent2"/>
                        </a:gs>
                        <a:gs pos="50000">
                          <a:schemeClr val="accent1"/>
                        </a:gs>
                        <a:gs pos="100000">
                          <a:schemeClr val="accent2"/>
                        </a:gs>
                      </a:gsLst>
                      <a:lin ang="5400000" scaled="1"/>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lIns="3585" tIns="0" rIns="3585" bIns="0" anchor="ctr"/>
              <a:lstStyle>
                <a:lvl1pPr marL="95250"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41751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74612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106045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138906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8462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23034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27606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321786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Westinghouse participation</a:t>
                </a:r>
              </a:p>
            </p:txBody>
          </p:sp>
        </p:grpSp>
        <p:sp>
          <p:nvSpPr>
            <p:cNvPr id="1507342" name="Oval 14"/>
            <p:cNvSpPr>
              <a:spLocks noChangeArrowheads="1"/>
            </p:cNvSpPr>
            <p:nvPr>
              <p:custDataLst>
                <p:tags r:id="rId16"/>
              </p:custDataLst>
            </p:nvPr>
          </p:nvSpPr>
          <p:spPr bwMode="gray">
            <a:xfrm>
              <a:off x="2009" y="605"/>
              <a:ext cx="141" cy="142"/>
            </a:xfrm>
            <a:prstGeom prst="ellipse">
              <a:avLst/>
            </a:prstGeom>
            <a:gradFill rotWithShape="1">
              <a:gsLst>
                <a:gs pos="0">
                  <a:schemeClr val="accent2"/>
                </a:gs>
                <a:gs pos="100000">
                  <a:schemeClr val="folHlink"/>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6089" tIns="43044" rIns="86089" bIns="43044" anchor="ctr"/>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ctr"/>
              <a:r>
                <a:rPr lang="en-GB" altLang="en-US" sz="923" b="1">
                  <a:solidFill>
                    <a:schemeClr val="bg1"/>
                  </a:solidFill>
                  <a:cs typeface="Arial" panose="020B0604020202020204" pitchFamily="34" charset="0"/>
                </a:rPr>
                <a:t>2</a:t>
              </a:r>
            </a:p>
          </p:txBody>
        </p:sp>
      </p:grpSp>
      <p:grpSp>
        <p:nvGrpSpPr>
          <p:cNvPr id="1507344" name="Group 16"/>
          <p:cNvGrpSpPr>
            <a:grpSpLocks/>
          </p:cNvGrpSpPr>
          <p:nvPr>
            <p:custDataLst>
              <p:tags r:id="rId5"/>
            </p:custDataLst>
          </p:nvPr>
        </p:nvGrpSpPr>
        <p:grpSpPr bwMode="auto">
          <a:xfrm>
            <a:off x="364881" y="2099896"/>
            <a:ext cx="7936523" cy="474785"/>
            <a:chOff x="75" y="1376"/>
            <a:chExt cx="5308" cy="317"/>
          </a:xfrm>
        </p:grpSpPr>
        <p:sp>
          <p:nvSpPr>
            <p:cNvPr id="1507345" name="Rectangle 17"/>
            <p:cNvSpPr>
              <a:spLocks noChangeArrowheads="1"/>
            </p:cNvSpPr>
            <p:nvPr/>
          </p:nvSpPr>
          <p:spPr bwMode="auto">
            <a:xfrm>
              <a:off x="963" y="1376"/>
              <a:ext cx="962"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1956-1959</a:t>
              </a:r>
            </a:p>
          </p:txBody>
        </p:sp>
        <p:sp>
          <p:nvSpPr>
            <p:cNvPr id="1507346" name="Rectangle 18"/>
            <p:cNvSpPr>
              <a:spLocks noChangeArrowheads="1"/>
            </p:cNvSpPr>
            <p:nvPr/>
          </p:nvSpPr>
          <p:spPr bwMode="auto">
            <a:xfrm>
              <a:off x="2149" y="1376"/>
              <a:ext cx="961"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1959-1982</a:t>
              </a:r>
            </a:p>
          </p:txBody>
        </p:sp>
        <p:sp>
          <p:nvSpPr>
            <p:cNvPr id="1507347" name="Rectangle 19"/>
            <p:cNvSpPr>
              <a:spLocks noChangeArrowheads="1"/>
            </p:cNvSpPr>
            <p:nvPr/>
          </p:nvSpPr>
          <p:spPr bwMode="auto">
            <a:xfrm>
              <a:off x="3304" y="1376"/>
              <a:ext cx="961"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1982-1992</a:t>
              </a:r>
            </a:p>
          </p:txBody>
        </p:sp>
        <p:sp>
          <p:nvSpPr>
            <p:cNvPr id="1507348" name="Rectangle 20"/>
            <p:cNvSpPr>
              <a:spLocks noChangeArrowheads="1"/>
            </p:cNvSpPr>
            <p:nvPr/>
          </p:nvSpPr>
          <p:spPr bwMode="auto">
            <a:xfrm>
              <a:off x="4422" y="1376"/>
              <a:ext cx="961"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1992-present</a:t>
              </a:r>
            </a:p>
          </p:txBody>
        </p:sp>
        <p:sp>
          <p:nvSpPr>
            <p:cNvPr id="1507349" name="Rectangle 21"/>
            <p:cNvSpPr>
              <a:spLocks noChangeArrowheads="1"/>
            </p:cNvSpPr>
            <p:nvPr/>
          </p:nvSpPr>
          <p:spPr bwMode="gray">
            <a:xfrm>
              <a:off x="75" y="1376"/>
              <a:ext cx="740" cy="317"/>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089" tIns="43044" rIns="86089" bIns="43044"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Time period</a:t>
              </a:r>
            </a:p>
          </p:txBody>
        </p:sp>
      </p:grpSp>
      <p:grpSp>
        <p:nvGrpSpPr>
          <p:cNvPr id="1507350" name="Group 22"/>
          <p:cNvGrpSpPr>
            <a:grpSpLocks/>
          </p:cNvGrpSpPr>
          <p:nvPr>
            <p:custDataLst>
              <p:tags r:id="rId6"/>
            </p:custDataLst>
          </p:nvPr>
        </p:nvGrpSpPr>
        <p:grpSpPr bwMode="auto">
          <a:xfrm>
            <a:off x="364881" y="2631831"/>
            <a:ext cx="7936523" cy="1490606"/>
            <a:chOff x="75" y="1376"/>
            <a:chExt cx="5308" cy="998"/>
          </a:xfrm>
        </p:grpSpPr>
        <p:sp>
          <p:nvSpPr>
            <p:cNvPr id="1507351" name="Rectangle 23"/>
            <p:cNvSpPr>
              <a:spLocks noChangeArrowheads="1"/>
            </p:cNvSpPr>
            <p:nvPr/>
          </p:nvSpPr>
          <p:spPr bwMode="auto">
            <a:xfrm>
              <a:off x="963" y="1376"/>
              <a:ext cx="96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Minimal (turnkey construction)</a:t>
              </a:r>
            </a:p>
          </p:txBody>
        </p:sp>
        <p:sp>
          <p:nvSpPr>
            <p:cNvPr id="1507352" name="Rectangle 24"/>
            <p:cNvSpPr>
              <a:spLocks noChangeArrowheads="1"/>
            </p:cNvSpPr>
            <p:nvPr/>
          </p:nvSpPr>
          <p:spPr bwMode="auto">
            <a:xfrm>
              <a:off x="2149" y="1376"/>
              <a:ext cx="961"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Westinghouse licence to and investment in Framatome* enabled increasing levels of local component manufacture</a:t>
              </a:r>
            </a:p>
          </p:txBody>
        </p:sp>
        <p:sp>
          <p:nvSpPr>
            <p:cNvPr id="1507353" name="Rectangle 25"/>
            <p:cNvSpPr>
              <a:spLocks noChangeArrowheads="1"/>
            </p:cNvSpPr>
            <p:nvPr/>
          </p:nvSpPr>
          <p:spPr bwMode="auto">
            <a:xfrm>
              <a:off x="3304" y="1376"/>
              <a:ext cx="961"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Full manufacturing self-reliance</a:t>
              </a:r>
            </a:p>
            <a:p>
              <a:pPr lvl="1"/>
              <a:r>
                <a:rPr lang="en-GB" altLang="en-US" sz="923"/>
                <a:t>Continued use of licenced design, with progressive patents to trademark technology development </a:t>
              </a:r>
            </a:p>
            <a:p>
              <a:pPr lvl="1"/>
              <a:r>
                <a:rPr lang="en-GB" altLang="en-US" sz="923"/>
                <a:t>End of Westinghouse investment in Framatome</a:t>
              </a:r>
            </a:p>
          </p:txBody>
        </p:sp>
        <p:sp>
          <p:nvSpPr>
            <p:cNvPr id="1507354" name="Rectangle 26"/>
            <p:cNvSpPr>
              <a:spLocks noChangeArrowheads="1"/>
            </p:cNvSpPr>
            <p:nvPr/>
          </p:nvSpPr>
          <p:spPr bwMode="auto">
            <a:xfrm>
              <a:off x="4422" y="1376"/>
              <a:ext cx="96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Complete design and manufacturing self-reliance</a:t>
              </a:r>
            </a:p>
          </p:txBody>
        </p:sp>
        <p:sp>
          <p:nvSpPr>
            <p:cNvPr id="1507355" name="Rectangle 27"/>
            <p:cNvSpPr>
              <a:spLocks noChangeArrowheads="1"/>
            </p:cNvSpPr>
            <p:nvPr/>
          </p:nvSpPr>
          <p:spPr bwMode="gray">
            <a:xfrm>
              <a:off x="75" y="1376"/>
              <a:ext cx="740" cy="317"/>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089" tIns="43044" rIns="86089" bIns="43044"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a:t>Level of self-reliance</a:t>
              </a:r>
            </a:p>
          </p:txBody>
        </p:sp>
      </p:grpSp>
      <p:grpSp>
        <p:nvGrpSpPr>
          <p:cNvPr id="1507356" name="Group 28"/>
          <p:cNvGrpSpPr>
            <a:grpSpLocks/>
          </p:cNvGrpSpPr>
          <p:nvPr>
            <p:custDataLst>
              <p:tags r:id="rId7"/>
            </p:custDataLst>
          </p:nvPr>
        </p:nvGrpSpPr>
        <p:grpSpPr bwMode="auto">
          <a:xfrm>
            <a:off x="1494693" y="1301261"/>
            <a:ext cx="1563499" cy="610078"/>
            <a:chOff x="862" y="605"/>
            <a:chExt cx="1046" cy="408"/>
          </a:xfrm>
        </p:grpSpPr>
        <p:grpSp>
          <p:nvGrpSpPr>
            <p:cNvPr id="1507357" name="Group 29"/>
            <p:cNvGrpSpPr>
              <a:grpSpLocks/>
            </p:cNvGrpSpPr>
            <p:nvPr>
              <p:custDataLst>
                <p:tags r:id="rId11"/>
              </p:custDataLst>
            </p:nvPr>
          </p:nvGrpSpPr>
          <p:grpSpPr bwMode="auto">
            <a:xfrm>
              <a:off x="907" y="672"/>
              <a:ext cx="1001" cy="341"/>
              <a:chOff x="3720" y="2000"/>
              <a:chExt cx="1000" cy="496"/>
            </a:xfrm>
          </p:grpSpPr>
          <p:sp>
            <p:nvSpPr>
              <p:cNvPr id="1507358" name="Freeform 30"/>
              <p:cNvSpPr>
                <a:spLocks/>
              </p:cNvSpPr>
              <p:nvPr>
                <p:custDataLst>
                  <p:tags r:id="rId13"/>
                </p:custDataLst>
              </p:nvPr>
            </p:nvSpPr>
            <p:spPr bwMode="gray">
              <a:xfrm>
                <a:off x="3720" y="2114"/>
                <a:ext cx="123" cy="283"/>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gradFill rotWithShape="1">
                <a:gsLst>
                  <a:gs pos="0">
                    <a:schemeClr val="accent2"/>
                  </a:gs>
                  <a:gs pos="50000">
                    <a:schemeClr val="accent1"/>
                  </a:gs>
                  <a:gs pos="100000">
                    <a:schemeClr val="accent2"/>
                  </a:gs>
                </a:gsLst>
                <a:lin ang="5400000" scaled="1"/>
              </a:gradFill>
              <a:ln w="19050" cap="flat" cmpd="sng">
                <a:solidFill>
                  <a:schemeClr val="accent2"/>
                </a:solidFill>
                <a:prstDash val="solid"/>
                <a:round/>
                <a:headEnd type="none" w="med" len="med"/>
                <a:tailEnd type="none" w="med" len="med"/>
              </a:ln>
              <a:effectLst>
                <a:outerShdw dist="35921" dir="2700000" algn="ctr" rotWithShape="0">
                  <a:schemeClr val="folHlink"/>
                </a:outerShdw>
              </a:effectLst>
            </p:spPr>
            <p:txBody>
              <a:bodyPr wrap="none" anchor="ctr">
                <a:spAutoFit/>
              </a:bodyPr>
              <a:lstStyle/>
              <a:p>
                <a:endParaRPr lang="en-ZA" sz="1292"/>
              </a:p>
            </p:txBody>
          </p:sp>
          <p:sp>
            <p:nvSpPr>
              <p:cNvPr id="1507359" name="Rectangle 31"/>
              <p:cNvSpPr>
                <a:spLocks noChangeArrowheads="1"/>
              </p:cNvSpPr>
              <p:nvPr>
                <p:custDataLst>
                  <p:tags r:id="rId14"/>
                </p:custDataLst>
              </p:nvPr>
            </p:nvSpPr>
            <p:spPr bwMode="auto">
              <a:xfrm>
                <a:off x="3760" y="2000"/>
                <a:ext cx="960" cy="496"/>
              </a:xfrm>
              <a:prstGeom prst="rect">
                <a:avLst/>
              </a:prstGeom>
              <a:noFill/>
              <a:ln>
                <a:noFill/>
              </a:ln>
              <a:effectLst/>
              <a:extLst>
                <a:ext uri="{909E8E84-426E-40DD-AFC4-6F175D3DCCD1}">
                  <a14:hiddenFill xmlns:a14="http://schemas.microsoft.com/office/drawing/2010/main">
                    <a:gradFill rotWithShape="1">
                      <a:gsLst>
                        <a:gs pos="0">
                          <a:schemeClr val="accent2"/>
                        </a:gs>
                        <a:gs pos="50000">
                          <a:schemeClr val="accent1"/>
                        </a:gs>
                        <a:gs pos="100000">
                          <a:schemeClr val="accent2"/>
                        </a:gs>
                      </a:gsLst>
                      <a:lin ang="5400000" scaled="1"/>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lIns="3585" tIns="0" rIns="3585" bIns="0"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923" b="0" dirty="0"/>
                  <a:t>Construction (turnkey)</a:t>
                </a:r>
              </a:p>
            </p:txBody>
          </p:sp>
        </p:grpSp>
        <p:sp>
          <p:nvSpPr>
            <p:cNvPr id="1507360" name="Oval 32"/>
            <p:cNvSpPr>
              <a:spLocks noChangeArrowheads="1"/>
            </p:cNvSpPr>
            <p:nvPr>
              <p:custDataLst>
                <p:tags r:id="rId12"/>
              </p:custDataLst>
            </p:nvPr>
          </p:nvSpPr>
          <p:spPr bwMode="gray">
            <a:xfrm>
              <a:off x="862" y="605"/>
              <a:ext cx="141" cy="142"/>
            </a:xfrm>
            <a:prstGeom prst="ellipse">
              <a:avLst/>
            </a:prstGeom>
            <a:gradFill rotWithShape="1">
              <a:gsLst>
                <a:gs pos="0">
                  <a:schemeClr val="accent2"/>
                </a:gs>
                <a:gs pos="100000">
                  <a:schemeClr val="folHlink"/>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6089" tIns="43044" rIns="86089" bIns="43044" anchor="ctr"/>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ctr"/>
              <a:r>
                <a:rPr lang="en-GB" altLang="en-US" sz="923" b="1">
                  <a:solidFill>
                    <a:schemeClr val="bg1"/>
                  </a:solidFill>
                  <a:cs typeface="Arial" panose="020B0604020202020204" pitchFamily="34" charset="0"/>
                </a:rPr>
                <a:t>1</a:t>
              </a:r>
            </a:p>
          </p:txBody>
        </p:sp>
      </p:grpSp>
      <p:grpSp>
        <p:nvGrpSpPr>
          <p:cNvPr id="1507361" name="Group 33"/>
          <p:cNvGrpSpPr>
            <a:grpSpLocks/>
          </p:cNvGrpSpPr>
          <p:nvPr>
            <p:custDataLst>
              <p:tags r:id="rId8"/>
            </p:custDataLst>
          </p:nvPr>
        </p:nvGrpSpPr>
        <p:grpSpPr bwMode="auto">
          <a:xfrm>
            <a:off x="364881" y="4293577"/>
            <a:ext cx="7936523" cy="474785"/>
            <a:chOff x="75" y="1376"/>
            <a:chExt cx="5308" cy="317"/>
          </a:xfrm>
        </p:grpSpPr>
        <p:sp>
          <p:nvSpPr>
            <p:cNvPr id="1507362" name="Rectangle 34"/>
            <p:cNvSpPr>
              <a:spLocks noChangeArrowheads="1"/>
            </p:cNvSpPr>
            <p:nvPr/>
          </p:nvSpPr>
          <p:spPr bwMode="auto">
            <a:xfrm>
              <a:off x="963" y="1376"/>
              <a:ext cx="962"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None</a:t>
              </a:r>
            </a:p>
          </p:txBody>
        </p:sp>
        <p:sp>
          <p:nvSpPr>
            <p:cNvPr id="1507363" name="Rectangle 35"/>
            <p:cNvSpPr>
              <a:spLocks noChangeArrowheads="1"/>
            </p:cNvSpPr>
            <p:nvPr/>
          </p:nvSpPr>
          <p:spPr bwMode="auto">
            <a:xfrm>
              <a:off x="2149" y="1376"/>
              <a:ext cx="961"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Limited exports based on licenced design</a:t>
              </a:r>
            </a:p>
          </p:txBody>
        </p:sp>
        <p:sp>
          <p:nvSpPr>
            <p:cNvPr id="1507364" name="Rectangle 36"/>
            <p:cNvSpPr>
              <a:spLocks noChangeArrowheads="1"/>
            </p:cNvSpPr>
            <p:nvPr/>
          </p:nvSpPr>
          <p:spPr bwMode="auto">
            <a:xfrm>
              <a:off x="3304" y="1376"/>
              <a:ext cx="96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Increased exports of French components and licenced design</a:t>
              </a:r>
            </a:p>
          </p:txBody>
        </p:sp>
        <p:sp>
          <p:nvSpPr>
            <p:cNvPr id="1507365" name="Rectangle 37"/>
            <p:cNvSpPr>
              <a:spLocks noChangeArrowheads="1"/>
            </p:cNvSpPr>
            <p:nvPr/>
          </p:nvSpPr>
          <p:spPr bwMode="auto">
            <a:xfrm>
              <a:off x="4422" y="1376"/>
              <a:ext cx="96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Export of local system design and component design and manufacture</a:t>
              </a:r>
            </a:p>
          </p:txBody>
        </p:sp>
        <p:sp>
          <p:nvSpPr>
            <p:cNvPr id="1507366" name="Rectangle 38"/>
            <p:cNvSpPr>
              <a:spLocks noChangeArrowheads="1"/>
            </p:cNvSpPr>
            <p:nvPr/>
          </p:nvSpPr>
          <p:spPr bwMode="gray">
            <a:xfrm>
              <a:off x="75" y="1376"/>
              <a:ext cx="740" cy="317"/>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089" tIns="43044" rIns="86089" bIns="43044"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buFontTx/>
                <a:buNone/>
              </a:pPr>
              <a:r>
                <a:rPr lang="en-GB" altLang="en-US" sz="923" b="1"/>
                <a:t>Level of exports</a:t>
              </a:r>
            </a:p>
          </p:txBody>
        </p:sp>
      </p:grpSp>
      <p:sp>
        <p:nvSpPr>
          <p:cNvPr id="1507367" name="Rectangle 39"/>
          <p:cNvSpPr>
            <a:spLocks noChangeArrowheads="1"/>
          </p:cNvSpPr>
          <p:nvPr/>
        </p:nvSpPr>
        <p:spPr bwMode="auto">
          <a:xfrm>
            <a:off x="1647092" y="5090747"/>
            <a:ext cx="1519604" cy="47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Limited co-ordination of component localisation</a:t>
            </a:r>
          </a:p>
          <a:p>
            <a:pPr lvl="1"/>
            <a:r>
              <a:rPr lang="en-GB" altLang="en-US" sz="923"/>
              <a:t>Ownership of utility (EDF)</a:t>
            </a:r>
          </a:p>
        </p:txBody>
      </p:sp>
      <p:sp>
        <p:nvSpPr>
          <p:cNvPr id="1507368" name="Rectangle 40"/>
          <p:cNvSpPr>
            <a:spLocks noChangeArrowheads="1"/>
          </p:cNvSpPr>
          <p:nvPr/>
        </p:nvSpPr>
        <p:spPr bwMode="auto">
          <a:xfrm>
            <a:off x="3364524" y="5102469"/>
            <a:ext cx="1727689" cy="81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Increasing levels of project management (Framatome)</a:t>
            </a:r>
          </a:p>
          <a:p>
            <a:pPr lvl="1"/>
            <a:r>
              <a:rPr lang="en-GB" altLang="en-US" sz="923"/>
              <a:t>Co-ordination of component localisation</a:t>
            </a:r>
          </a:p>
          <a:p>
            <a:pPr lvl="1"/>
            <a:r>
              <a:rPr lang="en-GB" altLang="en-US" sz="923"/>
              <a:t>Utility ownership (EDF)</a:t>
            </a:r>
          </a:p>
        </p:txBody>
      </p:sp>
      <p:sp>
        <p:nvSpPr>
          <p:cNvPr id="1507369" name="Rectangle 41"/>
          <p:cNvSpPr>
            <a:spLocks noChangeArrowheads="1"/>
          </p:cNvSpPr>
          <p:nvPr/>
        </p:nvSpPr>
        <p:spPr bwMode="auto">
          <a:xfrm>
            <a:off x="5169877" y="5149362"/>
            <a:ext cx="1519604" cy="81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Full project management (Framatome)</a:t>
            </a:r>
          </a:p>
          <a:p>
            <a:pPr lvl="1"/>
            <a:r>
              <a:rPr lang="en-GB" altLang="en-US" sz="923"/>
              <a:t>Utility ownership (EDF)</a:t>
            </a:r>
          </a:p>
          <a:p>
            <a:pPr lvl="1"/>
            <a:r>
              <a:rPr lang="en-GB" altLang="en-US" sz="923"/>
              <a:t>Policy influence/ implementation</a:t>
            </a:r>
          </a:p>
        </p:txBody>
      </p:sp>
      <p:sp>
        <p:nvSpPr>
          <p:cNvPr id="1507370" name="Rectangle 42"/>
          <p:cNvSpPr>
            <a:spLocks noChangeArrowheads="1"/>
          </p:cNvSpPr>
          <p:nvPr/>
        </p:nvSpPr>
        <p:spPr bwMode="auto">
          <a:xfrm>
            <a:off x="6789128" y="5165481"/>
            <a:ext cx="1519603" cy="81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923"/>
              <a:t>Full project management (Framatome/Areva)</a:t>
            </a:r>
          </a:p>
          <a:p>
            <a:pPr lvl="1"/>
            <a:r>
              <a:rPr lang="en-GB" altLang="en-US" sz="923"/>
              <a:t>Utility ownership (EDF)</a:t>
            </a:r>
          </a:p>
          <a:p>
            <a:pPr lvl="1"/>
            <a:r>
              <a:rPr lang="en-GB" altLang="en-US" sz="923"/>
              <a:t>Policy influence/ implementation</a:t>
            </a:r>
          </a:p>
        </p:txBody>
      </p:sp>
      <p:sp>
        <p:nvSpPr>
          <p:cNvPr id="1507371" name="Rectangle 43"/>
          <p:cNvSpPr>
            <a:spLocks noChangeArrowheads="1"/>
          </p:cNvSpPr>
          <p:nvPr/>
        </p:nvSpPr>
        <p:spPr bwMode="gray">
          <a:xfrm>
            <a:off x="312128" y="5073162"/>
            <a:ext cx="1167911" cy="473320"/>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089" tIns="43044" rIns="86089" bIns="43044"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buFontTx/>
              <a:buNone/>
            </a:pPr>
            <a:r>
              <a:rPr lang="en-GB" altLang="en-US" sz="923" b="1"/>
              <a:t>State role**</a:t>
            </a:r>
          </a:p>
        </p:txBody>
      </p:sp>
      <p:graphicFrame>
        <p:nvGraphicFramePr>
          <p:cNvPr id="1507372" name="Rectangle 44" hidden="1"/>
          <p:cNvGraphicFramePr>
            <a:graphicFrameLocks/>
          </p:cNvGraphicFramePr>
          <p:nvPr>
            <p:custDataLst>
              <p:tags r:id="rId9"/>
            </p:custDataLst>
          </p:nvPr>
        </p:nvGraphicFramePr>
        <p:xfrm>
          <a:off x="199293" y="463062"/>
          <a:ext cx="149469" cy="149469"/>
        </p:xfrm>
        <a:graphic>
          <a:graphicData uri="http://schemas.openxmlformats.org/presentationml/2006/ole">
            <mc:AlternateContent xmlns:mc="http://schemas.openxmlformats.org/markup-compatibility/2006">
              <mc:Choice xmlns:v="urn:schemas-microsoft-com:vml" Requires="v">
                <p:oleObj spid="_x0000_s1636378" r:id="rId26" imgW="0" imgH="0" progId="TCLayout.ActiveDocument.1">
                  <p:embed/>
                </p:oleObj>
              </mc:Choice>
              <mc:Fallback>
                <p:oleObj r:id="rId26" imgW="0" imgH="0" progId="TCLayout.ActiveDocument.1">
                  <p:embed/>
                  <p:pic>
                    <p:nvPicPr>
                      <p:cNvPr id="1507372" name="Rectangle 4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9293" y="463062"/>
                        <a:ext cx="149469" cy="14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7373" name="Rectangle 45"/>
          <p:cNvSpPr>
            <a:spLocks noChangeArrowheads="1"/>
          </p:cNvSpPr>
          <p:nvPr>
            <p:custDataLst>
              <p:tags r:id="rId10"/>
            </p:custDataLst>
          </p:nvPr>
        </p:nvSpPr>
        <p:spPr bwMode="auto">
          <a:xfrm>
            <a:off x="125986" y="208281"/>
            <a:ext cx="8116766" cy="57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eaLnBrk="0" hangingPunct="0">
              <a:lnSpc>
                <a:spcPct val="85000"/>
              </a:lnSpc>
              <a:defRPr sz="2800" b="1">
                <a:solidFill>
                  <a:srgbClr val="004182"/>
                </a:solidFill>
                <a:latin typeface="Arial Narrow" panose="020B0606020202030204" pitchFamily="34" charset="0"/>
              </a:defRPr>
            </a:lvl1pPr>
            <a:lvl2pPr defTabSz="895350" eaLnBrk="0" hangingPunct="0">
              <a:lnSpc>
                <a:spcPct val="85000"/>
              </a:lnSpc>
              <a:defRPr sz="2800" b="1">
                <a:solidFill>
                  <a:srgbClr val="004182"/>
                </a:solidFill>
                <a:latin typeface="Arial Narrow" panose="020B0606020202030204" pitchFamily="34" charset="0"/>
              </a:defRPr>
            </a:lvl2pPr>
            <a:lvl3pPr defTabSz="895350" eaLnBrk="0" hangingPunct="0">
              <a:lnSpc>
                <a:spcPct val="85000"/>
              </a:lnSpc>
              <a:defRPr sz="2800" b="1">
                <a:solidFill>
                  <a:srgbClr val="004182"/>
                </a:solidFill>
                <a:latin typeface="Arial Narrow" panose="020B0606020202030204" pitchFamily="34" charset="0"/>
              </a:defRPr>
            </a:lvl3pPr>
            <a:lvl4pPr defTabSz="895350" eaLnBrk="0" hangingPunct="0">
              <a:lnSpc>
                <a:spcPct val="85000"/>
              </a:lnSpc>
              <a:defRPr sz="2800" b="1">
                <a:solidFill>
                  <a:srgbClr val="004182"/>
                </a:solidFill>
                <a:latin typeface="Arial Narrow" panose="020B0606020202030204" pitchFamily="34" charset="0"/>
              </a:defRPr>
            </a:lvl4pPr>
            <a:lvl5pPr defTabSz="895350" eaLnBrk="0" hangingPunct="0">
              <a:lnSpc>
                <a:spcPct val="85000"/>
              </a:lnSpc>
              <a:defRPr sz="2800" b="1">
                <a:solidFill>
                  <a:srgbClr val="004182"/>
                </a:solidFill>
                <a:latin typeface="Arial Narrow" panose="020B0606020202030204" pitchFamily="34" charset="0"/>
              </a:defRPr>
            </a:lvl5pPr>
            <a:lvl6pPr marL="457200" defTabSz="895350" eaLnBrk="0" fontAlgn="base" hangingPunct="0">
              <a:lnSpc>
                <a:spcPct val="85000"/>
              </a:lnSpc>
              <a:spcBef>
                <a:spcPct val="0"/>
              </a:spcBef>
              <a:spcAft>
                <a:spcPct val="0"/>
              </a:spcAft>
              <a:defRPr sz="2800" b="1">
                <a:solidFill>
                  <a:srgbClr val="004182"/>
                </a:solidFill>
                <a:latin typeface="Arial Narrow" panose="020B0606020202030204" pitchFamily="34" charset="0"/>
              </a:defRPr>
            </a:lvl6pPr>
            <a:lvl7pPr marL="914400" defTabSz="895350" eaLnBrk="0" fontAlgn="base" hangingPunct="0">
              <a:lnSpc>
                <a:spcPct val="85000"/>
              </a:lnSpc>
              <a:spcBef>
                <a:spcPct val="0"/>
              </a:spcBef>
              <a:spcAft>
                <a:spcPct val="0"/>
              </a:spcAft>
              <a:defRPr sz="2800" b="1">
                <a:solidFill>
                  <a:srgbClr val="004182"/>
                </a:solidFill>
                <a:latin typeface="Arial Narrow" panose="020B0606020202030204" pitchFamily="34" charset="0"/>
              </a:defRPr>
            </a:lvl7pPr>
            <a:lvl8pPr marL="1371600" defTabSz="895350" eaLnBrk="0" fontAlgn="base" hangingPunct="0">
              <a:lnSpc>
                <a:spcPct val="85000"/>
              </a:lnSpc>
              <a:spcBef>
                <a:spcPct val="0"/>
              </a:spcBef>
              <a:spcAft>
                <a:spcPct val="0"/>
              </a:spcAft>
              <a:defRPr sz="2800" b="1">
                <a:solidFill>
                  <a:srgbClr val="004182"/>
                </a:solidFill>
                <a:latin typeface="Arial Narrow" panose="020B0606020202030204" pitchFamily="34" charset="0"/>
              </a:defRPr>
            </a:lvl8pPr>
            <a:lvl9pPr marL="1828800" defTabSz="895350" eaLnBrk="0" fontAlgn="base" hangingPunct="0">
              <a:lnSpc>
                <a:spcPct val="85000"/>
              </a:lnSpc>
              <a:spcBef>
                <a:spcPct val="0"/>
              </a:spcBef>
              <a:spcAft>
                <a:spcPct val="0"/>
              </a:spcAft>
              <a:defRPr sz="2800" b="1">
                <a:solidFill>
                  <a:srgbClr val="004182"/>
                </a:solidFill>
                <a:latin typeface="Arial Narrow" panose="020B0606020202030204" pitchFamily="34" charset="0"/>
              </a:defRPr>
            </a:lvl9pPr>
          </a:lstStyle>
          <a:p>
            <a:r>
              <a:rPr lang="en-GB" altLang="en-US" sz="2215" dirty="0">
                <a:solidFill>
                  <a:schemeClr val="bg1"/>
                </a:solidFill>
              </a:rPr>
              <a:t>FRANCE Started from a higher INDUSTRIAL BASE than KOREA, </a:t>
            </a:r>
            <a:br>
              <a:rPr lang="en-GB" altLang="en-US" sz="2215" dirty="0">
                <a:solidFill>
                  <a:schemeClr val="bg1"/>
                </a:solidFill>
              </a:rPr>
            </a:br>
            <a:r>
              <a:rPr lang="en-GB" altLang="en-US" sz="2215" dirty="0">
                <a:solidFill>
                  <a:schemeClr val="bg1"/>
                </a:solidFill>
              </a:rPr>
              <a:t>took nearly </a:t>
            </a:r>
            <a:r>
              <a:rPr lang="en-GB" altLang="en-US" sz="2215" b="0" dirty="0">
                <a:solidFill>
                  <a:schemeClr val="bg1"/>
                </a:solidFill>
              </a:rPr>
              <a:t>40 YEARS</a:t>
            </a:r>
            <a:r>
              <a:rPr lang="en-GB" altLang="en-US" sz="2215" dirty="0">
                <a:solidFill>
                  <a:schemeClr val="bg1"/>
                </a:solidFill>
              </a:rPr>
              <a:t> to complete export of local system</a:t>
            </a:r>
          </a:p>
        </p:txBody>
      </p:sp>
    </p:spTree>
    <p:extLst>
      <p:ext uri="{BB962C8B-B14F-4D97-AF65-F5344CB8AC3E}">
        <p14:creationId xmlns:p14="http://schemas.microsoft.com/office/powerpoint/2010/main" val="19584906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3"/>
          <p:cNvSpPr>
            <a:spLocks noGrp="1"/>
          </p:cNvSpPr>
          <p:nvPr>
            <p:ph type="ftr" sz="quarter" idx="10"/>
          </p:nvPr>
        </p:nvSpPr>
        <p:spPr/>
        <p:txBody>
          <a:bodyPr/>
          <a:lstStyle/>
          <a:p>
            <a:fld id="{E3A87520-0FBF-48A9-9413-4D342DBB7F06}" type="slidenum">
              <a:rPr lang="en-GB" altLang="en-US"/>
              <a:pPr/>
              <a:t>7</a:t>
            </a:fld>
            <a:endParaRPr lang="en-GB" altLang="en-US"/>
          </a:p>
        </p:txBody>
      </p:sp>
      <p:grpSp>
        <p:nvGrpSpPr>
          <p:cNvPr id="1509378" name="Group 2"/>
          <p:cNvGrpSpPr>
            <a:grpSpLocks/>
          </p:cNvGrpSpPr>
          <p:nvPr>
            <p:custDataLst>
              <p:tags r:id="rId2"/>
            </p:custDataLst>
          </p:nvPr>
        </p:nvGrpSpPr>
        <p:grpSpPr bwMode="auto">
          <a:xfrm>
            <a:off x="6082812" y="1721827"/>
            <a:ext cx="2344615" cy="713642"/>
            <a:chOff x="3935" y="788"/>
            <a:chExt cx="1568" cy="477"/>
          </a:xfrm>
        </p:grpSpPr>
        <p:sp>
          <p:nvSpPr>
            <p:cNvPr id="1509379" name="Rectangle 3"/>
            <p:cNvSpPr>
              <a:spLocks noChangeArrowheads="1"/>
            </p:cNvSpPr>
            <p:nvPr>
              <p:custDataLst>
                <p:tags r:id="rId12"/>
              </p:custDataLst>
            </p:nvPr>
          </p:nvSpPr>
          <p:spPr bwMode="gray">
            <a:xfrm>
              <a:off x="3961" y="853"/>
              <a:ext cx="1542" cy="412"/>
            </a:xfrm>
            <a:prstGeom prst="rect">
              <a:avLst/>
            </a:prstGeom>
            <a:gradFill rotWithShape="1">
              <a:gsLst>
                <a:gs pos="0">
                  <a:schemeClr val="accent2"/>
                </a:gs>
                <a:gs pos="50000">
                  <a:schemeClr val="accent1"/>
                </a:gs>
                <a:gs pos="100000">
                  <a:schemeClr val="accent2"/>
                </a:gs>
              </a:gsLst>
              <a:lin ang="5400000" scaled="1"/>
            </a:gradFill>
            <a:ln w="19050" algn="ctr">
              <a:solidFill>
                <a:schemeClr val="accent2"/>
              </a:solidFill>
              <a:miter lim="800000"/>
              <a:headEnd/>
              <a:tailEnd/>
            </a:ln>
            <a:effectLst>
              <a:outerShdw dist="35921" dir="2700000" algn="ctr" rotWithShape="0">
                <a:schemeClr val="folHlink"/>
              </a:outerShdw>
            </a:effectLst>
          </p:spPr>
          <p:txBody>
            <a:bodyPr lIns="86082" tIns="43041" rIns="86082" bIns="43041" anchor="ctr"/>
            <a:lstStyle>
              <a:lvl1pPr defTabSz="933450">
                <a:defRPr sz="2400">
                  <a:solidFill>
                    <a:schemeClr val="tx1"/>
                  </a:solidFill>
                  <a:latin typeface="Arial" panose="020B0604020202020204" pitchFamily="34" charset="0"/>
                </a:defRPr>
              </a:lvl1pPr>
              <a:lvl2pPr marL="1052513" defTabSz="933450">
                <a:defRPr sz="2400">
                  <a:solidFill>
                    <a:schemeClr val="tx1"/>
                  </a:solidFill>
                  <a:latin typeface="Arial" panose="020B0604020202020204" pitchFamily="34" charset="0"/>
                </a:defRPr>
              </a:lvl2pPr>
              <a:lvl3pPr marL="1243013" defTabSz="933450">
                <a:defRPr sz="2400">
                  <a:solidFill>
                    <a:schemeClr val="tx1"/>
                  </a:solidFill>
                  <a:latin typeface="Arial" panose="020B0604020202020204" pitchFamily="34" charset="0"/>
                </a:defRPr>
              </a:lvl3pPr>
              <a:lvl4pPr marL="1433513" defTabSz="933450">
                <a:defRPr sz="2400">
                  <a:solidFill>
                    <a:schemeClr val="tx1"/>
                  </a:solidFill>
                  <a:latin typeface="Arial" panose="020B0604020202020204" pitchFamily="34" charset="0"/>
                </a:defRPr>
              </a:lvl4pPr>
              <a:lvl5pPr defTabSz="933450">
                <a:defRPr sz="2400">
                  <a:solidFill>
                    <a:schemeClr val="tx1"/>
                  </a:solidFill>
                  <a:latin typeface="Arial" panose="020B0604020202020204" pitchFamily="34" charset="0"/>
                </a:defRPr>
              </a:lvl5pPr>
              <a:lvl6pPr defTabSz="933450" fontAlgn="base">
                <a:spcBef>
                  <a:spcPct val="0"/>
                </a:spcBef>
                <a:spcAft>
                  <a:spcPct val="0"/>
                </a:spcAft>
                <a:defRPr sz="2400">
                  <a:solidFill>
                    <a:schemeClr val="tx1"/>
                  </a:solidFill>
                  <a:latin typeface="Arial" panose="020B0604020202020204" pitchFamily="34" charset="0"/>
                </a:defRPr>
              </a:lvl6pPr>
              <a:lvl7pPr defTabSz="933450" fontAlgn="base">
                <a:spcBef>
                  <a:spcPct val="0"/>
                </a:spcBef>
                <a:spcAft>
                  <a:spcPct val="0"/>
                </a:spcAft>
                <a:defRPr sz="2400">
                  <a:solidFill>
                    <a:schemeClr val="tx1"/>
                  </a:solidFill>
                  <a:latin typeface="Arial" panose="020B0604020202020204" pitchFamily="34" charset="0"/>
                </a:defRPr>
              </a:lvl7pPr>
              <a:lvl8pPr defTabSz="933450" fontAlgn="base">
                <a:spcBef>
                  <a:spcPct val="0"/>
                </a:spcBef>
                <a:spcAft>
                  <a:spcPct val="0"/>
                </a:spcAft>
                <a:defRPr sz="2400">
                  <a:solidFill>
                    <a:schemeClr val="tx1"/>
                  </a:solidFill>
                  <a:latin typeface="Arial" panose="020B0604020202020204" pitchFamily="34" charset="0"/>
                </a:defRPr>
              </a:lvl8pPr>
              <a:lvl9pPr defTabSz="933450" fontAlgn="base">
                <a:spcBef>
                  <a:spcPct val="0"/>
                </a:spcBef>
                <a:spcAft>
                  <a:spcPct val="0"/>
                </a:spcAft>
                <a:defRPr sz="2400">
                  <a:solidFill>
                    <a:schemeClr val="tx1"/>
                  </a:solidFill>
                  <a:latin typeface="Arial" panose="020B0604020202020204" pitchFamily="34" charset="0"/>
                </a:defRPr>
              </a:lvl9pPr>
            </a:lstStyle>
            <a:p>
              <a:r>
                <a:rPr lang="en-US" altLang="en-US" sz="1108" b="1">
                  <a:cs typeface="Arial" panose="020B0604020202020204" pitchFamily="34" charset="0"/>
                </a:rPr>
                <a:t>Engineering self-reliance</a:t>
              </a:r>
              <a:endParaRPr lang="en-GB" altLang="en-US" sz="1108" b="1">
                <a:cs typeface="Arial" panose="020B0604020202020204" pitchFamily="34" charset="0"/>
              </a:endParaRPr>
            </a:p>
          </p:txBody>
        </p:sp>
        <p:sp>
          <p:nvSpPr>
            <p:cNvPr id="1509380" name="Oval 4"/>
            <p:cNvSpPr>
              <a:spLocks noChangeArrowheads="1"/>
            </p:cNvSpPr>
            <p:nvPr>
              <p:custDataLst>
                <p:tags r:id="rId13"/>
              </p:custDataLst>
            </p:nvPr>
          </p:nvSpPr>
          <p:spPr bwMode="gray">
            <a:xfrm>
              <a:off x="3935" y="788"/>
              <a:ext cx="141" cy="142"/>
            </a:xfrm>
            <a:prstGeom prst="ellipse">
              <a:avLst/>
            </a:prstGeom>
            <a:gradFill rotWithShape="1">
              <a:gsLst>
                <a:gs pos="0">
                  <a:schemeClr val="accent2"/>
                </a:gs>
                <a:gs pos="100000">
                  <a:schemeClr val="folHlink"/>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6080" tIns="43039" rIns="86080" bIns="43039" anchor="ctr"/>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ctr"/>
              <a:r>
                <a:rPr lang="en-ZA" altLang="en-US" sz="1108" b="1">
                  <a:solidFill>
                    <a:schemeClr val="bg1"/>
                  </a:solidFill>
                  <a:cs typeface="Arial" panose="020B0604020202020204" pitchFamily="34" charset="0"/>
                </a:rPr>
                <a:t>3</a:t>
              </a:r>
            </a:p>
          </p:txBody>
        </p:sp>
      </p:grpSp>
      <p:sp>
        <p:nvSpPr>
          <p:cNvPr id="1509381" name="Rectangle 5"/>
          <p:cNvSpPr>
            <a:spLocks noGrp="1" noChangeArrowheads="1"/>
          </p:cNvSpPr>
          <p:nvPr>
            <p:ph type="title"/>
            <p:custDataLst>
              <p:tags r:id="rId3"/>
            </p:custDataLst>
          </p:nvPr>
        </p:nvSpPr>
        <p:spPr>
          <a:xfrm>
            <a:off x="315057" y="232970"/>
            <a:ext cx="8116765" cy="627864"/>
          </a:xfrm>
          <a:noFill/>
          <a:ln/>
        </p:spPr>
        <p:txBody>
          <a:bodyPr/>
          <a:lstStyle/>
          <a:p>
            <a:pPr defTabSz="826498"/>
            <a:r>
              <a:rPr lang="en-GB" altLang="en-US" dirty="0"/>
              <a:t>KOREA’S EXPERIENCE, </a:t>
            </a:r>
            <a:r>
              <a:rPr lang="en-GB" altLang="en-US" dirty="0" smtClean="0"/>
              <a:t/>
            </a:r>
            <a:br>
              <a:rPr lang="en-GB" altLang="en-US" dirty="0" smtClean="0"/>
            </a:br>
            <a:r>
              <a:rPr lang="en-GB" altLang="en-US" dirty="0" smtClean="0"/>
              <a:t>TOWARDS </a:t>
            </a:r>
            <a:r>
              <a:rPr lang="en-GB" altLang="en-US" dirty="0"/>
              <a:t>SELF RELIANCE</a:t>
            </a:r>
          </a:p>
        </p:txBody>
      </p:sp>
      <p:grpSp>
        <p:nvGrpSpPr>
          <p:cNvPr id="1509382" name="Group 6"/>
          <p:cNvGrpSpPr>
            <a:grpSpLocks/>
          </p:cNvGrpSpPr>
          <p:nvPr/>
        </p:nvGrpSpPr>
        <p:grpSpPr bwMode="auto">
          <a:xfrm>
            <a:off x="312128" y="2587870"/>
            <a:ext cx="7939454" cy="473320"/>
            <a:chOff x="75" y="1367"/>
            <a:chExt cx="5310" cy="317"/>
          </a:xfrm>
        </p:grpSpPr>
        <p:sp>
          <p:nvSpPr>
            <p:cNvPr id="1509383" name="Rectangle 7"/>
            <p:cNvSpPr>
              <a:spLocks noChangeArrowheads="1"/>
            </p:cNvSpPr>
            <p:nvPr/>
          </p:nvSpPr>
          <p:spPr bwMode="auto">
            <a:xfrm>
              <a:off x="902" y="1367"/>
              <a:ext cx="1353"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1960-1970s</a:t>
              </a:r>
            </a:p>
          </p:txBody>
        </p:sp>
        <p:sp>
          <p:nvSpPr>
            <p:cNvPr id="1509384" name="Rectangle 8"/>
            <p:cNvSpPr>
              <a:spLocks noChangeArrowheads="1"/>
            </p:cNvSpPr>
            <p:nvPr/>
          </p:nvSpPr>
          <p:spPr bwMode="auto">
            <a:xfrm>
              <a:off x="2489" y="1367"/>
              <a:ext cx="1353"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1980s</a:t>
              </a:r>
            </a:p>
          </p:txBody>
        </p:sp>
        <p:sp>
          <p:nvSpPr>
            <p:cNvPr id="1509385" name="Rectangle 9"/>
            <p:cNvSpPr>
              <a:spLocks noChangeArrowheads="1"/>
            </p:cNvSpPr>
            <p:nvPr/>
          </p:nvSpPr>
          <p:spPr bwMode="auto">
            <a:xfrm>
              <a:off x="4032" y="1367"/>
              <a:ext cx="1353"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Late 1980s - present</a:t>
              </a:r>
            </a:p>
          </p:txBody>
        </p:sp>
        <p:sp>
          <p:nvSpPr>
            <p:cNvPr id="1509386" name="Rectangle 10"/>
            <p:cNvSpPr>
              <a:spLocks noChangeArrowheads="1"/>
            </p:cNvSpPr>
            <p:nvPr/>
          </p:nvSpPr>
          <p:spPr bwMode="gray">
            <a:xfrm>
              <a:off x="75" y="1367"/>
              <a:ext cx="740" cy="317"/>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080" tIns="43039" rIns="86080" bIns="43039"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ZA" altLang="en-US" sz="1108" b="0"/>
                <a:t>Time period</a:t>
              </a:r>
            </a:p>
          </p:txBody>
        </p:sp>
      </p:grpSp>
      <p:grpSp>
        <p:nvGrpSpPr>
          <p:cNvPr id="1509387" name="Group 11"/>
          <p:cNvGrpSpPr>
            <a:grpSpLocks/>
          </p:cNvGrpSpPr>
          <p:nvPr/>
        </p:nvGrpSpPr>
        <p:grpSpPr bwMode="auto">
          <a:xfrm>
            <a:off x="3792415" y="1721827"/>
            <a:ext cx="2350477" cy="713642"/>
            <a:chOff x="2417" y="788"/>
            <a:chExt cx="1572" cy="477"/>
          </a:xfrm>
        </p:grpSpPr>
        <p:sp>
          <p:nvSpPr>
            <p:cNvPr id="1509388" name="AutoShape 12"/>
            <p:cNvSpPr>
              <a:spLocks noChangeArrowheads="1"/>
            </p:cNvSpPr>
            <p:nvPr/>
          </p:nvSpPr>
          <p:spPr bwMode="gray">
            <a:xfrm>
              <a:off x="2447" y="853"/>
              <a:ext cx="1542" cy="412"/>
            </a:xfrm>
            <a:prstGeom prst="homePlate">
              <a:avLst>
                <a:gd name="adj" fmla="val 22335"/>
              </a:avLst>
            </a:prstGeom>
            <a:gradFill rotWithShape="1">
              <a:gsLst>
                <a:gs pos="0">
                  <a:schemeClr val="accent2"/>
                </a:gs>
                <a:gs pos="50000">
                  <a:schemeClr val="accent1"/>
                </a:gs>
                <a:gs pos="100000">
                  <a:schemeClr val="accent2"/>
                </a:gs>
              </a:gsLst>
              <a:lin ang="5400000" scaled="1"/>
            </a:gradFill>
            <a:ln w="19050" algn="ctr">
              <a:solidFill>
                <a:schemeClr val="accent2"/>
              </a:solidFill>
              <a:miter lim="800000"/>
              <a:headEnd/>
              <a:tailEnd/>
            </a:ln>
            <a:effectLst>
              <a:outerShdw dist="35921" dir="2700000" algn="ctr" rotWithShape="0">
                <a:schemeClr val="folHlink"/>
              </a:outerShdw>
            </a:effectLst>
          </p:spPr>
          <p:txBody>
            <a:bodyPr lIns="86082" tIns="43041" rIns="86082" bIns="43041" anchor="ctr"/>
            <a:lstStyle>
              <a:lvl1pPr defTabSz="933450">
                <a:defRPr sz="2400">
                  <a:solidFill>
                    <a:schemeClr val="tx1"/>
                  </a:solidFill>
                  <a:latin typeface="Arial" panose="020B0604020202020204" pitchFamily="34" charset="0"/>
                </a:defRPr>
              </a:lvl1pPr>
              <a:lvl2pPr marL="1052513" defTabSz="933450">
                <a:defRPr sz="2400">
                  <a:solidFill>
                    <a:schemeClr val="tx1"/>
                  </a:solidFill>
                  <a:latin typeface="Arial" panose="020B0604020202020204" pitchFamily="34" charset="0"/>
                </a:defRPr>
              </a:lvl2pPr>
              <a:lvl3pPr marL="1243013" defTabSz="933450">
                <a:defRPr sz="2400">
                  <a:solidFill>
                    <a:schemeClr val="tx1"/>
                  </a:solidFill>
                  <a:latin typeface="Arial" panose="020B0604020202020204" pitchFamily="34" charset="0"/>
                </a:defRPr>
              </a:lvl3pPr>
              <a:lvl4pPr marL="1433513" defTabSz="933450">
                <a:defRPr sz="2400">
                  <a:solidFill>
                    <a:schemeClr val="tx1"/>
                  </a:solidFill>
                  <a:latin typeface="Arial" panose="020B0604020202020204" pitchFamily="34" charset="0"/>
                </a:defRPr>
              </a:lvl4pPr>
              <a:lvl5pPr defTabSz="933450">
                <a:defRPr sz="2400">
                  <a:solidFill>
                    <a:schemeClr val="tx1"/>
                  </a:solidFill>
                  <a:latin typeface="Arial" panose="020B0604020202020204" pitchFamily="34" charset="0"/>
                </a:defRPr>
              </a:lvl5pPr>
              <a:lvl6pPr defTabSz="933450" fontAlgn="base">
                <a:spcBef>
                  <a:spcPct val="0"/>
                </a:spcBef>
                <a:spcAft>
                  <a:spcPct val="0"/>
                </a:spcAft>
                <a:defRPr sz="2400">
                  <a:solidFill>
                    <a:schemeClr val="tx1"/>
                  </a:solidFill>
                  <a:latin typeface="Arial" panose="020B0604020202020204" pitchFamily="34" charset="0"/>
                </a:defRPr>
              </a:lvl6pPr>
              <a:lvl7pPr defTabSz="933450" fontAlgn="base">
                <a:spcBef>
                  <a:spcPct val="0"/>
                </a:spcBef>
                <a:spcAft>
                  <a:spcPct val="0"/>
                </a:spcAft>
                <a:defRPr sz="2400">
                  <a:solidFill>
                    <a:schemeClr val="tx1"/>
                  </a:solidFill>
                  <a:latin typeface="Arial" panose="020B0604020202020204" pitchFamily="34" charset="0"/>
                </a:defRPr>
              </a:lvl7pPr>
              <a:lvl8pPr defTabSz="933450" fontAlgn="base">
                <a:spcBef>
                  <a:spcPct val="0"/>
                </a:spcBef>
                <a:spcAft>
                  <a:spcPct val="0"/>
                </a:spcAft>
                <a:defRPr sz="2400">
                  <a:solidFill>
                    <a:schemeClr val="tx1"/>
                  </a:solidFill>
                  <a:latin typeface="Arial" panose="020B0604020202020204" pitchFamily="34" charset="0"/>
                </a:defRPr>
              </a:lvl8pPr>
              <a:lvl9pPr defTabSz="933450" fontAlgn="base">
                <a:spcBef>
                  <a:spcPct val="0"/>
                </a:spcBef>
                <a:spcAft>
                  <a:spcPct val="0"/>
                </a:spcAft>
                <a:defRPr sz="2400">
                  <a:solidFill>
                    <a:schemeClr val="tx1"/>
                  </a:solidFill>
                  <a:latin typeface="Arial" panose="020B0604020202020204" pitchFamily="34" charset="0"/>
                </a:defRPr>
              </a:lvl9pPr>
            </a:lstStyle>
            <a:p>
              <a:pPr>
                <a:buSzPct val="120000"/>
              </a:pPr>
              <a:r>
                <a:rPr lang="en-GB" altLang="en-US" sz="1108" b="1">
                  <a:cs typeface="Arial" panose="020B0604020202020204" pitchFamily="34" charset="0"/>
                </a:rPr>
                <a:t>Engineering participation</a:t>
              </a:r>
              <a:endParaRPr lang="en-GB" altLang="en-US" sz="1108">
                <a:cs typeface="Arial" panose="020B0604020202020204" pitchFamily="34" charset="0"/>
              </a:endParaRPr>
            </a:p>
          </p:txBody>
        </p:sp>
        <p:sp>
          <p:nvSpPr>
            <p:cNvPr id="1509389" name="Oval 13"/>
            <p:cNvSpPr>
              <a:spLocks noChangeArrowheads="1"/>
            </p:cNvSpPr>
            <p:nvPr>
              <p:custDataLst>
                <p:tags r:id="rId11"/>
              </p:custDataLst>
            </p:nvPr>
          </p:nvSpPr>
          <p:spPr bwMode="gray">
            <a:xfrm>
              <a:off x="2417" y="788"/>
              <a:ext cx="141" cy="142"/>
            </a:xfrm>
            <a:prstGeom prst="ellipse">
              <a:avLst/>
            </a:prstGeom>
            <a:gradFill rotWithShape="1">
              <a:gsLst>
                <a:gs pos="0">
                  <a:schemeClr val="accent2"/>
                </a:gs>
                <a:gs pos="100000">
                  <a:schemeClr val="folHlink"/>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6080" tIns="43039" rIns="86080" bIns="43039" anchor="ctr"/>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ctr"/>
              <a:r>
                <a:rPr lang="en-ZA" altLang="en-US" sz="1108" b="1">
                  <a:solidFill>
                    <a:schemeClr val="bg1"/>
                  </a:solidFill>
                  <a:cs typeface="Arial" panose="020B0604020202020204" pitchFamily="34" charset="0"/>
                </a:rPr>
                <a:t>2</a:t>
              </a:r>
            </a:p>
          </p:txBody>
        </p:sp>
      </p:grpSp>
      <p:grpSp>
        <p:nvGrpSpPr>
          <p:cNvPr id="1509390" name="Group 14"/>
          <p:cNvGrpSpPr>
            <a:grpSpLocks/>
          </p:cNvGrpSpPr>
          <p:nvPr/>
        </p:nvGrpSpPr>
        <p:grpSpPr bwMode="auto">
          <a:xfrm>
            <a:off x="364881" y="3428999"/>
            <a:ext cx="8005396" cy="971817"/>
            <a:chOff x="75" y="1944"/>
            <a:chExt cx="5310" cy="650"/>
          </a:xfrm>
        </p:grpSpPr>
        <p:sp>
          <p:nvSpPr>
            <p:cNvPr id="1509391" name="Rectangle 15"/>
            <p:cNvSpPr>
              <a:spLocks noChangeArrowheads="1"/>
            </p:cNvSpPr>
            <p:nvPr/>
          </p:nvSpPr>
          <p:spPr bwMode="auto">
            <a:xfrm>
              <a:off x="902" y="1944"/>
              <a:ext cx="1353"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Identification of selected components for localisation and imitation of designs as instructed by foreign suppliers</a:t>
              </a:r>
            </a:p>
          </p:txBody>
        </p:sp>
        <p:sp>
          <p:nvSpPr>
            <p:cNvPr id="1509392" name="Rectangle 16"/>
            <p:cNvSpPr>
              <a:spLocks noChangeArrowheads="1"/>
            </p:cNvSpPr>
            <p:nvPr/>
          </p:nvSpPr>
          <p:spPr bwMode="auto">
            <a:xfrm>
              <a:off x="2489" y="1944"/>
              <a:ext cx="1353"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Korean firms as the main subcontractors for component  manufacture with foreign firms still prime suppliers of design</a:t>
              </a:r>
            </a:p>
          </p:txBody>
        </p:sp>
        <p:sp>
          <p:nvSpPr>
            <p:cNvPr id="1509393" name="Rectangle 17"/>
            <p:cNvSpPr>
              <a:spLocks noChangeArrowheads="1"/>
            </p:cNvSpPr>
            <p:nvPr/>
          </p:nvSpPr>
          <p:spPr bwMode="auto">
            <a:xfrm>
              <a:off x="4032" y="1944"/>
              <a:ext cx="1353"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Korean firms as prime contractors for both design and equipment manufacture (with local design component increasing in each successive plant built)</a:t>
              </a:r>
            </a:p>
          </p:txBody>
        </p:sp>
        <p:sp>
          <p:nvSpPr>
            <p:cNvPr id="1509394" name="Rectangle 18"/>
            <p:cNvSpPr>
              <a:spLocks noChangeArrowheads="1"/>
            </p:cNvSpPr>
            <p:nvPr/>
          </p:nvSpPr>
          <p:spPr bwMode="gray">
            <a:xfrm>
              <a:off x="75" y="1944"/>
              <a:ext cx="740" cy="317"/>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080" tIns="43039" rIns="86080" bIns="43039"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ZA" altLang="en-US" sz="1108" b="0"/>
                <a:t>Level of self-reliance</a:t>
              </a:r>
            </a:p>
          </p:txBody>
        </p:sp>
      </p:grpSp>
      <p:grpSp>
        <p:nvGrpSpPr>
          <p:cNvPr id="1509395" name="Group 19"/>
          <p:cNvGrpSpPr>
            <a:grpSpLocks/>
          </p:cNvGrpSpPr>
          <p:nvPr/>
        </p:nvGrpSpPr>
        <p:grpSpPr bwMode="auto">
          <a:xfrm>
            <a:off x="364882" y="4891456"/>
            <a:ext cx="7939454" cy="989339"/>
            <a:chOff x="75" y="2894"/>
            <a:chExt cx="5310" cy="662"/>
          </a:xfrm>
        </p:grpSpPr>
        <p:sp>
          <p:nvSpPr>
            <p:cNvPr id="1509396" name="Rectangle 20"/>
            <p:cNvSpPr>
              <a:spLocks noChangeArrowheads="1"/>
            </p:cNvSpPr>
            <p:nvPr/>
          </p:nvSpPr>
          <p:spPr bwMode="auto">
            <a:xfrm>
              <a:off x="902" y="2894"/>
              <a:ext cx="1353"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Limited project management and test operation</a:t>
              </a:r>
            </a:p>
            <a:p>
              <a:pPr lvl="1"/>
              <a:r>
                <a:rPr lang="en-US" altLang="en-US" sz="1108"/>
                <a:t>Coordination of component localisation</a:t>
              </a:r>
              <a:endParaRPr lang="en-GB" altLang="en-US" sz="1108"/>
            </a:p>
          </p:txBody>
        </p:sp>
        <p:sp>
          <p:nvSpPr>
            <p:cNvPr id="1509397" name="Rectangle 21"/>
            <p:cNvSpPr>
              <a:spLocks noChangeArrowheads="1"/>
            </p:cNvSpPr>
            <p:nvPr/>
          </p:nvSpPr>
          <p:spPr bwMode="auto">
            <a:xfrm>
              <a:off x="2489" y="2894"/>
              <a:ext cx="1353"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lnSpc>
                  <a:spcPct val="70000"/>
                </a:lnSpc>
              </a:pPr>
              <a:r>
                <a:rPr lang="en-GB" altLang="en-US" sz="1108"/>
                <a:t>Full project management based on experience in </a:t>
              </a:r>
            </a:p>
            <a:p>
              <a:pPr lvl="1">
                <a:lnSpc>
                  <a:spcPct val="55000"/>
                </a:lnSpc>
                <a:buFontTx/>
                <a:buNone/>
              </a:pPr>
              <a:r>
                <a:rPr lang="en-GB" altLang="en-US" sz="1108"/>
                <a:t>   Phase 1</a:t>
              </a:r>
            </a:p>
            <a:p>
              <a:pPr lvl="2"/>
              <a:r>
                <a:rPr lang="en-US" altLang="en-US" sz="1108"/>
                <a:t>Contracted both local  and foreign firms on a component basis</a:t>
              </a:r>
              <a:endParaRPr lang="en-GB" altLang="en-US" sz="1108"/>
            </a:p>
          </p:txBody>
        </p:sp>
        <p:sp>
          <p:nvSpPr>
            <p:cNvPr id="1509398" name="Rectangle 22"/>
            <p:cNvSpPr>
              <a:spLocks noChangeArrowheads="1"/>
            </p:cNvSpPr>
            <p:nvPr/>
          </p:nvSpPr>
          <p:spPr bwMode="auto">
            <a:xfrm>
              <a:off x="4032" y="2894"/>
              <a:ext cx="1353"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78740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301625" indent="-150813" defTabSz="78740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9738" indent="-136525" defTabSz="78740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603250" indent="-142875" defTabSz="78740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604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176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748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32050" indent="-142875" defTabSz="78740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lvl="1"/>
              <a:r>
                <a:rPr lang="en-GB" altLang="en-US" sz="1108"/>
                <a:t>Full project management</a:t>
              </a:r>
            </a:p>
            <a:p>
              <a:pPr lvl="2"/>
              <a:r>
                <a:rPr lang="en-GB" altLang="en-US" sz="1108"/>
                <a:t>Contracted local firms with exceptions for very advanced manufacturing designs</a:t>
              </a:r>
            </a:p>
          </p:txBody>
        </p:sp>
        <p:sp>
          <p:nvSpPr>
            <p:cNvPr id="1509399" name="Rectangle 23"/>
            <p:cNvSpPr>
              <a:spLocks noChangeArrowheads="1"/>
            </p:cNvSpPr>
            <p:nvPr/>
          </p:nvSpPr>
          <p:spPr bwMode="gray">
            <a:xfrm>
              <a:off x="75" y="2894"/>
              <a:ext cx="740" cy="317"/>
            </a:xfrm>
            <a:prstGeom prst="rect">
              <a:avLst/>
            </a:prstGeom>
            <a:gradFill rotWithShape="1">
              <a:gsLst>
                <a:gs pos="0">
                  <a:schemeClr val="accent1"/>
                </a:gs>
                <a:gs pos="50000">
                  <a:srgbClr val="FFFFFF"/>
                </a:gs>
                <a:gs pos="100000">
                  <a:schemeClr val="accent1"/>
                </a:gs>
              </a:gsLst>
              <a:lin ang="5400000" scaled="1"/>
            </a:gradFill>
            <a:ln w="9525">
              <a:solidFill>
                <a:schemeClr val="accent2"/>
              </a:solidFill>
              <a:miter lim="800000"/>
              <a:headEnd/>
              <a:tailEnd/>
            </a:ln>
            <a:effectLst>
              <a:outerShdw dist="35921" dir="2700000" algn="ctr" rotWithShape="0">
                <a:schemeClr val="folHlink"/>
              </a:outerShdw>
            </a:effectLst>
          </p:spPr>
          <p:txBody>
            <a:bodyPr lIns="86080" tIns="43039" rIns="86080" bIns="43039"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44463" indent="-142875"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5275" indent="-149225"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31800" indent="-134938"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2613" indent="-149225"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398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4970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42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1413" indent="-149225"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ZA" altLang="en-US" sz="1108" b="0"/>
                <a:t>KEPCO role*</a:t>
              </a:r>
            </a:p>
          </p:txBody>
        </p:sp>
      </p:grpSp>
      <p:grpSp>
        <p:nvGrpSpPr>
          <p:cNvPr id="1509400" name="Group 24"/>
          <p:cNvGrpSpPr>
            <a:grpSpLocks/>
          </p:cNvGrpSpPr>
          <p:nvPr>
            <p:custDataLst>
              <p:tags r:id="rId4"/>
            </p:custDataLst>
          </p:nvPr>
        </p:nvGrpSpPr>
        <p:grpSpPr bwMode="auto">
          <a:xfrm>
            <a:off x="1393581" y="1721827"/>
            <a:ext cx="2352750" cy="664270"/>
            <a:chOff x="808" y="788"/>
            <a:chExt cx="1573" cy="444"/>
          </a:xfrm>
        </p:grpSpPr>
        <p:grpSp>
          <p:nvGrpSpPr>
            <p:cNvPr id="1509401" name="Group 25"/>
            <p:cNvGrpSpPr>
              <a:grpSpLocks/>
            </p:cNvGrpSpPr>
            <p:nvPr>
              <p:custDataLst>
                <p:tags r:id="rId7"/>
              </p:custDataLst>
            </p:nvPr>
          </p:nvGrpSpPr>
          <p:grpSpPr bwMode="auto">
            <a:xfrm>
              <a:off x="845" y="877"/>
              <a:ext cx="1536" cy="355"/>
              <a:chOff x="484" y="1729"/>
              <a:chExt cx="2278" cy="496"/>
            </a:xfrm>
          </p:grpSpPr>
          <p:sp>
            <p:nvSpPr>
              <p:cNvPr id="1509402" name="Freeform 26"/>
              <p:cNvSpPr>
                <a:spLocks/>
              </p:cNvSpPr>
              <p:nvPr>
                <p:custDataLst>
                  <p:tags r:id="rId9"/>
                </p:custDataLst>
              </p:nvPr>
            </p:nvSpPr>
            <p:spPr bwMode="auto">
              <a:xfrm>
                <a:off x="484" y="1892"/>
                <a:ext cx="85" cy="186"/>
              </a:xfrm>
              <a:custGeom>
                <a:avLst/>
                <a:gdLst>
                  <a:gd name="T0" fmla="*/ 0 w 2382"/>
                  <a:gd name="T1" fmla="*/ 0 h 576"/>
                  <a:gd name="T2" fmla="*/ 2278 w 2382"/>
                  <a:gd name="T3" fmla="*/ 0 h 576"/>
                  <a:gd name="T4" fmla="*/ 2382 w 2382"/>
                  <a:gd name="T5" fmla="*/ 288 h 576"/>
                  <a:gd name="T6" fmla="*/ 2278 w 2382"/>
                  <a:gd name="T7" fmla="*/ 576 h 576"/>
                  <a:gd name="T8" fmla="*/ 0 w 2382"/>
                  <a:gd name="T9" fmla="*/ 576 h 576"/>
                  <a:gd name="T10" fmla="*/ 0 w 2382"/>
                  <a:gd name="T11" fmla="*/ 288 h 576"/>
                  <a:gd name="T12" fmla="*/ 0 w 238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2382" h="576">
                    <a:moveTo>
                      <a:pt x="0" y="0"/>
                    </a:moveTo>
                    <a:lnTo>
                      <a:pt x="2278" y="0"/>
                    </a:lnTo>
                    <a:lnTo>
                      <a:pt x="2382" y="288"/>
                    </a:lnTo>
                    <a:lnTo>
                      <a:pt x="2278" y="576"/>
                    </a:lnTo>
                    <a:lnTo>
                      <a:pt x="0" y="576"/>
                    </a:lnTo>
                    <a:lnTo>
                      <a:pt x="0" y="288"/>
                    </a:lnTo>
                    <a:lnTo>
                      <a:pt x="0" y="0"/>
                    </a:lnTo>
                    <a:close/>
                  </a:path>
                </a:pathLst>
              </a:custGeom>
              <a:gradFill rotWithShape="1">
                <a:gsLst>
                  <a:gs pos="0">
                    <a:schemeClr val="accent2"/>
                  </a:gs>
                  <a:gs pos="50000">
                    <a:schemeClr val="accent1"/>
                  </a:gs>
                  <a:gs pos="100000">
                    <a:schemeClr val="accent2"/>
                  </a:gs>
                </a:gsLst>
                <a:lin ang="5400000" scaled="1"/>
              </a:gradFill>
              <a:ln w="9525" cap="flat" cmpd="sng">
                <a:solidFill>
                  <a:schemeClr val="accent2"/>
                </a:solidFill>
                <a:prstDash val="solid"/>
                <a:round/>
                <a:headEnd/>
                <a:tailEnd/>
              </a:ln>
              <a:effectLst>
                <a:outerShdw dist="35921" dir="2700000" algn="ctr" rotWithShape="0">
                  <a:schemeClr val="folHlink"/>
                </a:outerShdw>
              </a:effectLst>
            </p:spPr>
            <p:txBody>
              <a:bodyPr wrap="none" lIns="42203" tIns="0" rIns="42203" bIns="0" anchor="ctr">
                <a:spAutoFit/>
              </a:bodyPr>
              <a:lstStyle/>
              <a:p>
                <a:endParaRPr lang="en-ZA" sz="1292"/>
              </a:p>
            </p:txBody>
          </p:sp>
          <p:sp>
            <p:nvSpPr>
              <p:cNvPr id="1509403" name="Rectangle 27"/>
              <p:cNvSpPr>
                <a:spLocks noChangeArrowheads="1"/>
              </p:cNvSpPr>
              <p:nvPr>
                <p:custDataLst>
                  <p:tags r:id="rId10"/>
                </p:custDataLst>
              </p:nvPr>
            </p:nvSpPr>
            <p:spPr bwMode="auto">
              <a:xfrm>
                <a:off x="516" y="1729"/>
                <a:ext cx="2246" cy="496"/>
              </a:xfrm>
              <a:prstGeom prst="rect">
                <a:avLst/>
              </a:prstGeom>
              <a:noFill/>
              <a:ln>
                <a:noFill/>
              </a:ln>
              <a:effectLst/>
              <a:extLst>
                <a:ext uri="{909E8E84-426E-40DD-AFC4-6F175D3DCCD1}">
                  <a14:hiddenFill xmlns:a14="http://schemas.microsoft.com/office/drawing/2010/main">
                    <a:gradFill rotWithShape="1">
                      <a:gsLst>
                        <a:gs pos="0">
                          <a:schemeClr val="accent2"/>
                        </a:gs>
                        <a:gs pos="50000">
                          <a:schemeClr val="accent1"/>
                        </a:gs>
                        <a:gs pos="100000">
                          <a:schemeClr val="accent2"/>
                        </a:gs>
                      </a:gsLst>
                      <a:lin ang="5400000" scaled="1"/>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041" tIns="0" rIns="43041" bIns="0" anchor="ctr"/>
              <a:lstStyle>
                <a:lvl1pPr defTabSz="895350" eaLnBrk="0" hangingPunct="0">
                  <a:lnSpc>
                    <a:spcPct val="95000"/>
                  </a:lnSpc>
                  <a:spcBef>
                    <a:spcPct val="50000"/>
                  </a:spcBef>
                  <a:buClr>
                    <a:srgbClr val="009ACC"/>
                  </a:buClr>
                  <a:buChar char="•"/>
                  <a:defRPr b="1">
                    <a:solidFill>
                      <a:schemeClr val="tx1"/>
                    </a:solidFill>
                    <a:latin typeface="Arial" panose="020B0604020202020204" pitchFamily="34" charset="0"/>
                  </a:defRPr>
                </a:lvl1pPr>
                <a:lvl2pPr marL="133350" indent="-131763" defTabSz="895350" eaLnBrk="0" hangingPunct="0">
                  <a:lnSpc>
                    <a:spcPct val="95000"/>
                  </a:lnSpc>
                  <a:spcBef>
                    <a:spcPct val="50000"/>
                  </a:spcBef>
                  <a:buClr>
                    <a:srgbClr val="009ACC"/>
                  </a:buClr>
                  <a:buChar char="–"/>
                  <a:defRPr sz="1600">
                    <a:solidFill>
                      <a:schemeClr val="tx1"/>
                    </a:solidFill>
                    <a:latin typeface="Arial" panose="020B0604020202020204" pitchFamily="34" charset="0"/>
                  </a:defRPr>
                </a:lvl2pPr>
                <a:lvl3pPr marL="293688" indent="-158750" defTabSz="895350" eaLnBrk="0" hangingPunct="0">
                  <a:lnSpc>
                    <a:spcPct val="95000"/>
                  </a:lnSpc>
                  <a:spcBef>
                    <a:spcPct val="50000"/>
                  </a:spcBef>
                  <a:buClr>
                    <a:srgbClr val="009ACC"/>
                  </a:buClr>
                  <a:buFont typeface="Wingdings" panose="05000000000000000000" pitchFamily="2" charset="2"/>
                  <a:buChar char=""/>
                  <a:defRPr sz="1400">
                    <a:solidFill>
                      <a:schemeClr val="tx1"/>
                    </a:solidFill>
                    <a:latin typeface="Arial" panose="020B0604020202020204" pitchFamily="34" charset="0"/>
                  </a:defRPr>
                </a:lvl3pPr>
                <a:lvl4pPr marL="427038" indent="-131763" defTabSz="895350" eaLnBrk="0" hangingPunct="0">
                  <a:spcBef>
                    <a:spcPct val="30000"/>
                  </a:spcBef>
                  <a:buClr>
                    <a:srgbClr val="009ACC"/>
                  </a:buClr>
                  <a:buFont typeface="Symbol" panose="05050102010706020507" pitchFamily="18" charset="2"/>
                  <a:buChar char="-"/>
                  <a:defRPr sz="1200">
                    <a:solidFill>
                      <a:srgbClr val="004182"/>
                    </a:solidFill>
                    <a:latin typeface="Arial" panose="020B0604020202020204" pitchFamily="34" charset="0"/>
                  </a:defRPr>
                </a:lvl4pPr>
                <a:lvl5pPr marL="587375" indent="-158750" defTabSz="895350" eaLnBrk="0" hangingPunct="0">
                  <a:spcBef>
                    <a:spcPct val="30000"/>
                  </a:spcBef>
                  <a:buClr>
                    <a:srgbClr val="004182"/>
                  </a:buClr>
                  <a:buFont typeface="Wingdings" panose="05000000000000000000" pitchFamily="2" charset="2"/>
                  <a:buChar char="ú"/>
                  <a:defRPr sz="1400">
                    <a:solidFill>
                      <a:srgbClr val="004182"/>
                    </a:solidFill>
                    <a:latin typeface="Arial" panose="020B0604020202020204" pitchFamily="34" charset="0"/>
                  </a:defRPr>
                </a:lvl5pPr>
                <a:lvl6pPr marL="1044575" indent="-158750"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6pPr>
                <a:lvl7pPr marL="1501775" indent="-158750"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7pPr>
                <a:lvl8pPr marL="1958975" indent="-158750"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8pPr>
                <a:lvl9pPr marL="2416175" indent="-158750" defTabSz="895350" eaLnBrk="0" fontAlgn="base" hangingPunct="0">
                  <a:spcBef>
                    <a:spcPct val="30000"/>
                  </a:spcBef>
                  <a:spcAft>
                    <a:spcPct val="0"/>
                  </a:spcAft>
                  <a:buClr>
                    <a:srgbClr val="004182"/>
                  </a:buClr>
                  <a:buFont typeface="Wingdings" panose="05000000000000000000" pitchFamily="2" charset="2"/>
                  <a:buChar char="ú"/>
                  <a:defRPr sz="1400">
                    <a:solidFill>
                      <a:srgbClr val="004182"/>
                    </a:solidFill>
                    <a:latin typeface="Arial" panose="020B0604020202020204" pitchFamily="34" charset="0"/>
                  </a:defRPr>
                </a:lvl9pPr>
              </a:lstStyle>
              <a:p>
                <a:pPr>
                  <a:buFontTx/>
                  <a:buNone/>
                </a:pPr>
                <a:r>
                  <a:rPr lang="en-GB" altLang="en-US" sz="1108" b="0"/>
                  <a:t>Construction (turnkey)</a:t>
                </a:r>
              </a:p>
            </p:txBody>
          </p:sp>
        </p:grpSp>
        <p:sp>
          <p:nvSpPr>
            <p:cNvPr id="1509404" name="Oval 28"/>
            <p:cNvSpPr>
              <a:spLocks noChangeArrowheads="1"/>
            </p:cNvSpPr>
            <p:nvPr>
              <p:custDataLst>
                <p:tags r:id="rId8"/>
              </p:custDataLst>
            </p:nvPr>
          </p:nvSpPr>
          <p:spPr bwMode="gray">
            <a:xfrm>
              <a:off x="808" y="788"/>
              <a:ext cx="141" cy="142"/>
            </a:xfrm>
            <a:prstGeom prst="ellipse">
              <a:avLst/>
            </a:prstGeom>
            <a:gradFill rotWithShape="1">
              <a:gsLst>
                <a:gs pos="0">
                  <a:schemeClr val="accent2"/>
                </a:gs>
                <a:gs pos="100000">
                  <a:schemeClr val="folHlink"/>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6080" tIns="43039" rIns="86080" bIns="43039" anchor="ctr"/>
            <a:lstStyle>
              <a:lvl1pPr defTabSz="933450">
                <a:defRPr sz="2400">
                  <a:solidFill>
                    <a:schemeClr val="tx1"/>
                  </a:solidFill>
                  <a:latin typeface="Arial" panose="020B0604020202020204" pitchFamily="34" charset="0"/>
                </a:defRPr>
              </a:lvl1pPr>
              <a:lvl2pPr marL="465138"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algn="ctr"/>
              <a:r>
                <a:rPr lang="en-ZA" altLang="en-US" sz="1108" b="1">
                  <a:solidFill>
                    <a:schemeClr val="bg1"/>
                  </a:solidFill>
                  <a:cs typeface="Arial" panose="020B0604020202020204" pitchFamily="34" charset="0"/>
                </a:rPr>
                <a:t>1</a:t>
              </a:r>
            </a:p>
          </p:txBody>
        </p:sp>
      </p:grpSp>
      <p:graphicFrame>
        <p:nvGraphicFramePr>
          <p:cNvPr id="1509405" name="Rectangle 29" hidden="1"/>
          <p:cNvGraphicFramePr>
            <a:graphicFrameLocks/>
          </p:cNvGraphicFramePr>
          <p:nvPr>
            <p:custDataLst>
              <p:tags r:id="rId5"/>
            </p:custDataLst>
          </p:nvPr>
        </p:nvGraphicFramePr>
        <p:xfrm>
          <a:off x="199293" y="463062"/>
          <a:ext cx="149469" cy="149469"/>
        </p:xfrm>
        <a:graphic>
          <a:graphicData uri="http://schemas.openxmlformats.org/presentationml/2006/ole">
            <mc:AlternateContent xmlns:mc="http://schemas.openxmlformats.org/markup-compatibility/2006">
              <mc:Choice xmlns:v="urn:schemas-microsoft-com:vml" Requires="v">
                <p:oleObj spid="_x0000_s1637402" r:id="rId15" imgW="0" imgH="0" progId="TCLayout.ActiveDocument.1">
                  <p:embed/>
                </p:oleObj>
              </mc:Choice>
              <mc:Fallback>
                <p:oleObj r:id="rId15" imgW="0" imgH="0" progId="TCLayout.ActiveDocument.1">
                  <p:embed/>
                  <p:pic>
                    <p:nvPicPr>
                      <p:cNvPr id="1509405" name="Rectangle 2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9293" y="463062"/>
                        <a:ext cx="149469" cy="14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9406" name="McK Measure"/>
          <p:cNvSpPr txBox="1">
            <a:spLocks noChangeArrowheads="1"/>
          </p:cNvSpPr>
          <p:nvPr>
            <p:custDataLst>
              <p:tags r:id="rId6"/>
            </p:custDataLst>
          </p:nvPr>
        </p:nvSpPr>
        <p:spPr bwMode="auto">
          <a:xfrm>
            <a:off x="315058" y="1460989"/>
            <a:ext cx="8116765" cy="17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r>
              <a:rPr lang="en-GB" altLang="en-US" sz="1108">
                <a:cs typeface="Arial" panose="020B0604020202020204" pitchFamily="34" charset="0"/>
              </a:rPr>
              <a:t>Development of the Korean nuclear power industry, </a:t>
            </a:r>
            <a:r>
              <a:rPr lang="en-GB" altLang="en-US" sz="1108" b="1">
                <a:cs typeface="Arial" panose="020B0604020202020204" pitchFamily="34" charset="0"/>
              </a:rPr>
              <a:t>1960-2007</a:t>
            </a:r>
          </a:p>
        </p:txBody>
      </p:sp>
    </p:spTree>
    <p:extLst>
      <p:ext uri="{BB962C8B-B14F-4D97-AF65-F5344CB8AC3E}">
        <p14:creationId xmlns:p14="http://schemas.microsoft.com/office/powerpoint/2010/main" val="37433234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fld id="{9378C486-DF3E-458E-9EE6-6E2BFA763A68}" type="slidenum">
              <a:rPr lang="en-GB" altLang="en-US"/>
              <a:pPr/>
              <a:t>8</a:t>
            </a:fld>
            <a:endParaRPr lang="en-GB" altLang="en-US"/>
          </a:p>
        </p:txBody>
      </p:sp>
      <p:sp>
        <p:nvSpPr>
          <p:cNvPr id="1520642" name="Rectangle 2"/>
          <p:cNvSpPr>
            <a:spLocks noGrp="1" noChangeArrowheads="1"/>
          </p:cNvSpPr>
          <p:nvPr>
            <p:ph type="title"/>
          </p:nvPr>
        </p:nvSpPr>
        <p:spPr>
          <a:xfrm>
            <a:off x="100180" y="163883"/>
            <a:ext cx="8238392" cy="579518"/>
          </a:xfrm>
        </p:spPr>
        <p:txBody>
          <a:bodyPr/>
          <a:lstStyle/>
          <a:p>
            <a:r>
              <a:rPr lang="en-GB" altLang="en-US" sz="2215" dirty="0">
                <a:latin typeface="Arial" panose="020B0604020202020204" pitchFamily="34" charset="0"/>
              </a:rPr>
              <a:t>The viability of a Fleet concept, </a:t>
            </a:r>
            <a:r>
              <a:rPr lang="en-GB" altLang="en-US" sz="2215" dirty="0" smtClean="0">
                <a:latin typeface="Arial" panose="020B0604020202020204" pitchFamily="34" charset="0"/>
              </a:rPr>
              <a:t/>
            </a:r>
            <a:br>
              <a:rPr lang="en-GB" altLang="en-US" sz="2215" dirty="0" smtClean="0">
                <a:latin typeface="Arial" panose="020B0604020202020204" pitchFamily="34" charset="0"/>
              </a:rPr>
            </a:br>
            <a:r>
              <a:rPr lang="en-GB" altLang="en-US" sz="2215" dirty="0" smtClean="0">
                <a:latin typeface="Arial" panose="020B0604020202020204" pitchFamily="34" charset="0"/>
              </a:rPr>
              <a:t>in </a:t>
            </a:r>
            <a:r>
              <a:rPr lang="en-GB" altLang="en-US" sz="2215" dirty="0">
                <a:latin typeface="Arial" panose="020B0604020202020204" pitchFamily="34" charset="0"/>
              </a:rPr>
              <a:t>terms of Industrialisation</a:t>
            </a:r>
            <a:r>
              <a:rPr lang="en-GB" altLang="en-US" sz="2215" dirty="0" smtClean="0">
                <a:latin typeface="Arial" panose="020B0604020202020204" pitchFamily="34" charset="0"/>
              </a:rPr>
              <a:t>?</a:t>
            </a:r>
            <a:endParaRPr lang="en-GB" altLang="en-US" sz="2215" dirty="0">
              <a:latin typeface="Arial" panose="020B0604020202020204" pitchFamily="34" charset="0"/>
            </a:endParaRPr>
          </a:p>
        </p:txBody>
      </p:sp>
      <p:sp>
        <p:nvSpPr>
          <p:cNvPr id="1520643" name="Rectangle 3"/>
          <p:cNvSpPr>
            <a:spLocks noGrp="1" noChangeArrowheads="1"/>
          </p:cNvSpPr>
          <p:nvPr>
            <p:ph type="body" idx="1"/>
          </p:nvPr>
        </p:nvSpPr>
        <p:spPr>
          <a:xfrm>
            <a:off x="468923" y="1302727"/>
            <a:ext cx="8229600" cy="5393784"/>
          </a:xfrm>
        </p:spPr>
        <p:txBody>
          <a:bodyPr/>
          <a:lstStyle/>
          <a:p>
            <a:pPr marL="213952" indent="-213952"/>
            <a:r>
              <a:rPr lang="en-GB" altLang="en-US" sz="2000" dirty="0"/>
              <a:t>Nuclear industry is long term 60+ years creating opportunities</a:t>
            </a:r>
          </a:p>
          <a:p>
            <a:pPr marL="477727" lvl="1" indent="-158265"/>
            <a:r>
              <a:rPr lang="en-GB" altLang="en-US" sz="2000" dirty="0"/>
              <a:t>Front end, </a:t>
            </a:r>
          </a:p>
          <a:p>
            <a:pPr marL="477727" lvl="1" indent="-158265"/>
            <a:r>
              <a:rPr lang="en-GB" altLang="en-US" sz="2000" dirty="0"/>
              <a:t>Power utility construction and operation &amp; maintenance, </a:t>
            </a:r>
          </a:p>
          <a:p>
            <a:pPr marL="477727" lvl="1" indent="-158265"/>
            <a:r>
              <a:rPr lang="en-GB" altLang="en-US" sz="2000" dirty="0"/>
              <a:t>Back end</a:t>
            </a:r>
          </a:p>
          <a:p>
            <a:pPr marL="477727" lvl="1" indent="-158265">
              <a:buNone/>
            </a:pPr>
            <a:r>
              <a:rPr lang="en-GB" altLang="en-US" sz="2000" b="1" dirty="0"/>
              <a:t> </a:t>
            </a:r>
          </a:p>
          <a:p>
            <a:pPr marL="213952" indent="-213952"/>
            <a:r>
              <a:rPr lang="en-GB" altLang="en-US" sz="2000" dirty="0"/>
              <a:t>Volume over time</a:t>
            </a:r>
          </a:p>
          <a:p>
            <a:pPr marL="213952" indent="-213952">
              <a:buNone/>
            </a:pPr>
            <a:endParaRPr lang="en-GB" altLang="en-US" sz="2000" dirty="0"/>
          </a:p>
          <a:p>
            <a:pPr marL="213952" indent="-213952"/>
            <a:r>
              <a:rPr lang="en-GB" altLang="en-US" sz="2000" dirty="0"/>
              <a:t>Initial cost of manufacturing plant setup built into equation</a:t>
            </a:r>
          </a:p>
          <a:p>
            <a:pPr marL="213952" indent="-213952">
              <a:buNone/>
            </a:pPr>
            <a:endParaRPr lang="en-GB" altLang="en-US" sz="2000" dirty="0"/>
          </a:p>
          <a:p>
            <a:pPr marL="213952" indent="-213952"/>
            <a:r>
              <a:rPr lang="en-GB" altLang="en-US" sz="2000" dirty="0"/>
              <a:t>Local viability Gen 3+ into Gen 4 technology first</a:t>
            </a:r>
          </a:p>
          <a:p>
            <a:pPr marL="213952" indent="-213952">
              <a:buNone/>
            </a:pPr>
            <a:endParaRPr lang="en-GB" altLang="en-US" sz="2000" dirty="0"/>
          </a:p>
          <a:p>
            <a:pPr marL="213952" indent="-213952"/>
            <a:r>
              <a:rPr lang="en-GB" altLang="en-US" sz="2000" dirty="0"/>
              <a:t>Export opportunities for industry</a:t>
            </a:r>
          </a:p>
          <a:p>
            <a:pPr marL="213952" indent="-213952">
              <a:buNone/>
            </a:pPr>
            <a:endParaRPr lang="en-GB" altLang="en-US" sz="2000" dirty="0"/>
          </a:p>
          <a:p>
            <a:pPr marL="213952" indent="-213952"/>
            <a:r>
              <a:rPr lang="en-GB" altLang="en-US" sz="2000" dirty="0"/>
              <a:t>Gaining competitive advantage Gen 3+ into Gen 4</a:t>
            </a:r>
          </a:p>
          <a:p>
            <a:pPr marL="213952" indent="-213952">
              <a:buNone/>
            </a:pPr>
            <a:endParaRPr lang="en-GB" altLang="en-US" sz="2000" dirty="0"/>
          </a:p>
          <a:p>
            <a:pPr marL="213952" indent="-213952"/>
            <a:r>
              <a:rPr lang="en-GB" altLang="en-US" sz="2000" dirty="0"/>
              <a:t>IP &amp; Technology transfer</a:t>
            </a:r>
          </a:p>
          <a:p>
            <a:pPr marL="213952" indent="-213952"/>
            <a:endParaRPr lang="en-GB" altLang="en-US" sz="2000" dirty="0"/>
          </a:p>
          <a:p>
            <a:pPr marL="213952" indent="-213952"/>
            <a:endParaRPr lang="en-GB" altLang="en-US" sz="1100" dirty="0"/>
          </a:p>
        </p:txBody>
      </p:sp>
    </p:spTree>
    <p:extLst>
      <p:ext uri="{BB962C8B-B14F-4D97-AF65-F5344CB8AC3E}">
        <p14:creationId xmlns:p14="http://schemas.microsoft.com/office/powerpoint/2010/main" val="27861228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a:xfrm>
            <a:off x="122238" y="-15993"/>
            <a:ext cx="7034212" cy="997196"/>
          </a:xfrm>
          <a:noFill/>
          <a:ln>
            <a:noFill/>
          </a:ln>
        </p:spPr>
        <p:txBody>
          <a:bodyPr vert="horz" wrap="square" lIns="0" tIns="0" rIns="0" bIns="0" numCol="1" anchor="ctr" anchorCtr="0" compatLnSpc="1">
            <a:prstTxWarp prst="textNoShape">
              <a:avLst/>
            </a:prstTxWarp>
            <a:spAutoFit/>
          </a:bodyPr>
          <a:lstStyle/>
          <a:p>
            <a:r>
              <a:rPr lang="en-ZA" sz="2400" dirty="0">
                <a:effectLst>
                  <a:outerShdw blurRad="38100" dist="38100" dir="2700000" algn="tl">
                    <a:srgbClr val="000000">
                      <a:alpha val="43137"/>
                    </a:srgbClr>
                  </a:outerShdw>
                </a:effectLst>
              </a:rPr>
              <a:t>There are several initiatives and acts that affect local development, and they are primarily managed by four different government departments</a:t>
            </a:r>
          </a:p>
        </p:txBody>
      </p:sp>
      <p:sp>
        <p:nvSpPr>
          <p:cNvPr id="9" name="Rectangle 21"/>
          <p:cNvSpPr>
            <a:spLocks noChangeArrowheads="1"/>
          </p:cNvSpPr>
          <p:nvPr>
            <p:custDataLst>
              <p:tags r:id="rId1"/>
            </p:custDataLst>
          </p:nvPr>
        </p:nvSpPr>
        <p:spPr bwMode="auto">
          <a:xfrm>
            <a:off x="7061673" y="4390369"/>
            <a:ext cx="2000503" cy="2018204"/>
          </a:xfrm>
          <a:prstGeom prst="roundRect">
            <a:avLst>
              <a:gd name="adj" fmla="val 6648"/>
            </a:avLst>
          </a:prstGeom>
          <a:solidFill>
            <a:srgbClr val="003998"/>
          </a:solidFill>
          <a:ln w="19050" algn="ctr">
            <a:solidFill>
              <a:srgbClr val="FFFFFF"/>
            </a:solidFill>
            <a:round/>
            <a:headEnd/>
            <a:tailEnd/>
          </a:ln>
          <a:effectLst>
            <a:prstShdw prst="shdw17" dist="17961" dir="2700000">
              <a:srgbClr val="FFFFFF">
                <a:gamma/>
                <a:shade val="60000"/>
                <a:invGamma/>
              </a:srgbClr>
            </a:prstShdw>
          </a:effectLst>
        </p:spPr>
        <p:txBody>
          <a:bodyPr lIns="73464" tIns="73464" rIns="73464" bIns="73464" anchor="ctr"/>
          <a:lstStyle/>
          <a:p>
            <a:pPr marL="197586" marR="0" lvl="1" indent="-195966" defTabSz="913429" eaLnBrk="1" fontAlgn="auto" latinLnBrk="0" hangingPunct="1">
              <a:lnSpc>
                <a:spcPct val="100000"/>
              </a:lnSpc>
              <a:spcBef>
                <a:spcPct val="50000"/>
              </a:spcBef>
              <a:spcAft>
                <a:spcPts val="0"/>
              </a:spcAft>
              <a:buClr>
                <a:srgbClr val="FFFFFF"/>
              </a:buClr>
              <a:buSzPct val="125000"/>
              <a:buFont typeface="Arial" charset="0"/>
              <a:buChar char="▪"/>
              <a:tabLst/>
              <a:defRPr/>
            </a:pPr>
            <a:r>
              <a:rPr kumimoji="0" lang="en-US" sz="1200" b="0" i="0" u="none" strike="noStrike" kern="0" cap="none" spc="0" normalizeH="0" baseline="0" noProof="0" dirty="0" smtClean="0">
                <a:ln>
                  <a:noFill/>
                </a:ln>
                <a:solidFill>
                  <a:srgbClr val="FFFFFF"/>
                </a:solidFill>
                <a:effectLst/>
                <a:uLnTx/>
                <a:uFillTx/>
                <a:latin typeface="Arial" charset="0"/>
                <a:ea typeface="MS PGothic" pitchFamily="34" charset="-128"/>
                <a:cs typeface="+mn-cs"/>
              </a:rPr>
              <a:t>SOEs increasingly </a:t>
            </a:r>
            <a:r>
              <a:rPr kumimoji="0" lang="en-US" sz="1200" b="0" i="0" u="none" strike="noStrike" kern="0" cap="none" spc="0" normalizeH="0" baseline="0" noProof="0" dirty="0" err="1" smtClean="0">
                <a:ln>
                  <a:noFill/>
                </a:ln>
                <a:solidFill>
                  <a:srgbClr val="FFFFFF"/>
                </a:solidFill>
                <a:effectLst/>
                <a:uLnTx/>
                <a:uFillTx/>
                <a:latin typeface="Arial" charset="0"/>
                <a:ea typeface="MS PGothic" pitchFamily="34" charset="-128"/>
                <a:cs typeface="+mn-cs"/>
              </a:rPr>
              <a:t>utilised</a:t>
            </a:r>
            <a:r>
              <a:rPr kumimoji="0" lang="en-US" sz="1200" b="0" i="0" u="none" strike="noStrike" kern="0" cap="none" spc="0" normalizeH="0" baseline="0" noProof="0" dirty="0" smtClean="0">
                <a:ln>
                  <a:noFill/>
                </a:ln>
                <a:solidFill>
                  <a:srgbClr val="FFFFFF"/>
                </a:solidFill>
                <a:effectLst/>
                <a:uLnTx/>
                <a:uFillTx/>
                <a:latin typeface="Arial" charset="0"/>
                <a:ea typeface="MS PGothic" pitchFamily="34" charset="-128"/>
                <a:cs typeface="+mn-cs"/>
              </a:rPr>
              <a:t> as front line implementation channels for the concept of a “Developmental State”</a:t>
            </a:r>
          </a:p>
          <a:p>
            <a:pPr marL="197586" marR="0" lvl="1" indent="-195966" defTabSz="913429" eaLnBrk="1" fontAlgn="auto" latinLnBrk="0" hangingPunct="1">
              <a:lnSpc>
                <a:spcPct val="100000"/>
              </a:lnSpc>
              <a:spcBef>
                <a:spcPct val="50000"/>
              </a:spcBef>
              <a:spcAft>
                <a:spcPts val="0"/>
              </a:spcAft>
              <a:buClr>
                <a:srgbClr val="FFFFFF"/>
              </a:buClr>
              <a:buSzPct val="125000"/>
              <a:buFont typeface="Arial" charset="0"/>
              <a:buChar char="▪"/>
              <a:tabLst/>
              <a:defRPr/>
            </a:pPr>
            <a:r>
              <a:rPr kumimoji="0" lang="en-US" sz="1200" b="0" i="0" u="none" strike="noStrike" kern="0" cap="none" spc="0" normalizeH="0" baseline="0" noProof="0" dirty="0" smtClean="0">
                <a:ln>
                  <a:noFill/>
                </a:ln>
                <a:solidFill>
                  <a:srgbClr val="FFFFFF"/>
                </a:solidFill>
                <a:effectLst/>
                <a:uLnTx/>
                <a:uFillTx/>
                <a:latin typeface="Arial" charset="0"/>
                <a:ea typeface="MS PGothic" pitchFamily="34" charset="-128"/>
                <a:cs typeface="+mn-cs"/>
              </a:rPr>
              <a:t>Increased reporting time and demands for different stakeholders</a:t>
            </a:r>
          </a:p>
        </p:txBody>
      </p:sp>
      <p:sp>
        <p:nvSpPr>
          <p:cNvPr id="3" name="Rounded Rectangle 2"/>
          <p:cNvSpPr/>
          <p:nvPr/>
        </p:nvSpPr>
        <p:spPr bwMode="auto">
          <a:xfrm>
            <a:off x="191068" y="1144374"/>
            <a:ext cx="3084393" cy="284660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defTabSz="933450" eaLnBrk="1" hangingPunct="1">
              <a:buClrTx/>
              <a:buNone/>
            </a:pPr>
            <a:r>
              <a:rPr lang="en-GB" sz="2000" b="1" dirty="0"/>
              <a:t>Policies/initiatives </a:t>
            </a:r>
            <a:endParaRPr lang="en-ZA" sz="2000" dirty="0"/>
          </a:p>
        </p:txBody>
      </p:sp>
      <p:sp>
        <p:nvSpPr>
          <p:cNvPr id="15" name="Rounded Rectangle 14"/>
          <p:cNvSpPr/>
          <p:nvPr/>
        </p:nvSpPr>
        <p:spPr bwMode="auto">
          <a:xfrm>
            <a:off x="3505570" y="1155983"/>
            <a:ext cx="3398294" cy="525259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defTabSz="933450" eaLnBrk="1" hangingPunct="1">
              <a:buClrTx/>
              <a:buNone/>
            </a:pPr>
            <a:r>
              <a:rPr lang="en-GB" sz="2000" b="1" dirty="0"/>
              <a:t>Legislation</a:t>
            </a:r>
          </a:p>
        </p:txBody>
      </p:sp>
      <p:sp>
        <p:nvSpPr>
          <p:cNvPr id="16" name="Rectangle 42"/>
          <p:cNvSpPr>
            <a:spLocks noChangeArrowheads="1"/>
          </p:cNvSpPr>
          <p:nvPr>
            <p:custDataLst>
              <p:tags r:id="rId2"/>
            </p:custDataLst>
          </p:nvPr>
        </p:nvSpPr>
        <p:spPr bwMode="auto">
          <a:xfrm>
            <a:off x="327546" y="3208498"/>
            <a:ext cx="2823380" cy="369332"/>
          </a:xfrm>
          <a:prstGeom prst="rect">
            <a:avLst/>
          </a:prstGeom>
          <a:solidFill>
            <a:schemeClr val="tx1">
              <a:lumMod val="60000"/>
              <a:lumOff val="40000"/>
            </a:schemeClr>
          </a:solidFill>
          <a:ln>
            <a:noFill/>
          </a:ln>
          <a:effectLst/>
        </p:spPr>
        <p:txBody>
          <a:bodyPr wrap="square" lIns="0" tIns="0" rIns="0" bIns="0">
            <a:spAutoFit/>
          </a:bodyPr>
          <a:lstStyle/>
          <a:p>
            <a:pPr marL="173070" lvl="1" indent="-171450" defTabSz="913429" eaLnBrk="1" hangingPunct="1">
              <a:spcBef>
                <a:spcPct val="10000"/>
              </a:spcBef>
              <a:buClr>
                <a:srgbClr val="003998"/>
              </a:buClr>
              <a:buSzPct val="125000"/>
            </a:pPr>
            <a:r>
              <a:rPr lang="en-GB" sz="1200" dirty="0">
                <a:solidFill>
                  <a:schemeClr val="tx2">
                    <a:lumMod val="50000"/>
                  </a:schemeClr>
                </a:solidFill>
                <a:latin typeface="Arial" charset="0"/>
                <a:cs typeface="+mn-cs"/>
              </a:rPr>
              <a:t>Competitive Supplier Development Programme (CSDP)</a:t>
            </a:r>
          </a:p>
        </p:txBody>
      </p:sp>
      <p:sp>
        <p:nvSpPr>
          <p:cNvPr id="17" name="Rectangle 42"/>
          <p:cNvSpPr>
            <a:spLocks noChangeArrowheads="1"/>
          </p:cNvSpPr>
          <p:nvPr>
            <p:custDataLst>
              <p:tags r:id="rId3"/>
            </p:custDataLst>
          </p:nvPr>
        </p:nvSpPr>
        <p:spPr bwMode="auto">
          <a:xfrm>
            <a:off x="327546" y="1729615"/>
            <a:ext cx="2823380" cy="369332"/>
          </a:xfrm>
          <a:prstGeom prst="rect">
            <a:avLst/>
          </a:prstGeom>
          <a:noFill/>
          <a:ln>
            <a:noFill/>
          </a:ln>
          <a:effectLst/>
        </p:spPr>
        <p:txBody>
          <a:bodyPr wrap="square" lIns="0" tIns="0" rIns="0" bIns="0">
            <a:spAutoFit/>
          </a:bodyPr>
          <a:lstStyle/>
          <a:p>
            <a:pPr marL="173070" lvl="1" indent="-171450" defTabSz="913429" eaLnBrk="1" hangingPunct="1">
              <a:spcBef>
                <a:spcPct val="10000"/>
              </a:spcBef>
              <a:buClr>
                <a:srgbClr val="003998"/>
              </a:buClr>
              <a:buSzPct val="125000"/>
            </a:pPr>
            <a:r>
              <a:rPr lang="en-GB" sz="1200" dirty="0">
                <a:solidFill>
                  <a:srgbClr val="003998"/>
                </a:solidFill>
                <a:latin typeface="Arial" charset="0"/>
                <a:cs typeface="+mn-cs"/>
              </a:rPr>
              <a:t>Accelerated and Shared Growth Initiative for South Africa (ASGI-SA</a:t>
            </a:r>
            <a:r>
              <a:rPr lang="en-GB" sz="1200" dirty="0" smtClean="0">
                <a:solidFill>
                  <a:srgbClr val="003998"/>
                </a:solidFill>
                <a:latin typeface="Arial" charset="0"/>
                <a:cs typeface="+mn-cs"/>
              </a:rPr>
              <a:t>)</a:t>
            </a:r>
          </a:p>
        </p:txBody>
      </p:sp>
      <p:sp>
        <p:nvSpPr>
          <p:cNvPr id="18" name="Rectangle 42"/>
          <p:cNvSpPr>
            <a:spLocks noChangeArrowheads="1"/>
          </p:cNvSpPr>
          <p:nvPr>
            <p:custDataLst>
              <p:tags r:id="rId4"/>
            </p:custDataLst>
          </p:nvPr>
        </p:nvSpPr>
        <p:spPr bwMode="auto">
          <a:xfrm>
            <a:off x="327545" y="2170015"/>
            <a:ext cx="2823381" cy="960263"/>
          </a:xfrm>
          <a:prstGeom prst="rect">
            <a:avLst/>
          </a:prstGeom>
          <a:solidFill>
            <a:schemeClr val="tx1">
              <a:lumMod val="20000"/>
              <a:lumOff val="80000"/>
            </a:schemeClr>
          </a:solidFill>
          <a:ln>
            <a:noFill/>
          </a:ln>
          <a:effectLst/>
        </p:spPr>
        <p:txBody>
          <a:bodyPr wrap="square" lIns="0" tIns="0" rIns="0" bIns="0">
            <a:spAutoFit/>
          </a:bodyPr>
          <a:lstStyle/>
          <a:p>
            <a:pPr marL="173070" lvl="1" indent="-171450" defTabSz="913429" eaLnBrk="1" hangingPunct="1">
              <a:spcBef>
                <a:spcPct val="10000"/>
              </a:spcBef>
              <a:buClr>
                <a:srgbClr val="003998"/>
              </a:buClr>
              <a:buSzPct val="125000"/>
            </a:pPr>
            <a:r>
              <a:rPr lang="en-GB" sz="1200" dirty="0">
                <a:solidFill>
                  <a:srgbClr val="003998"/>
                </a:solidFill>
                <a:latin typeface="Arial" charset="0"/>
                <a:cs typeface="+mn-cs"/>
              </a:rPr>
              <a:t>National Industry Policy Framework (NIPF)</a:t>
            </a:r>
          </a:p>
          <a:p>
            <a:pPr marL="173070" lvl="1" indent="-171450" defTabSz="913429" eaLnBrk="1" hangingPunct="1">
              <a:spcBef>
                <a:spcPct val="10000"/>
              </a:spcBef>
              <a:buClr>
                <a:srgbClr val="003998"/>
              </a:buClr>
              <a:buSzPct val="125000"/>
            </a:pPr>
            <a:r>
              <a:rPr lang="en-GB" sz="1200" dirty="0">
                <a:solidFill>
                  <a:srgbClr val="003998"/>
                </a:solidFill>
                <a:latin typeface="Arial" charset="0"/>
                <a:cs typeface="+mn-cs"/>
              </a:rPr>
              <a:t>Industrial Policy Action Plan (IPAP)</a:t>
            </a:r>
          </a:p>
          <a:p>
            <a:pPr marL="173070" lvl="1" indent="-171450" defTabSz="913429" eaLnBrk="1" hangingPunct="1">
              <a:spcBef>
                <a:spcPct val="10000"/>
              </a:spcBef>
              <a:buClr>
                <a:srgbClr val="003998"/>
              </a:buClr>
              <a:buSzPct val="125000"/>
            </a:pPr>
            <a:r>
              <a:rPr lang="en-GB" sz="1200" dirty="0">
                <a:solidFill>
                  <a:srgbClr val="003998"/>
                </a:solidFill>
                <a:latin typeface="Arial" charset="0"/>
                <a:cs typeface="+mn-cs"/>
              </a:rPr>
              <a:t>National Industry Participation Programme (NIPP)</a:t>
            </a:r>
          </a:p>
        </p:txBody>
      </p:sp>
      <p:sp>
        <p:nvSpPr>
          <p:cNvPr id="20" name="Legend1"/>
          <p:cNvSpPr>
            <a:spLocks noChangeArrowheads="1"/>
          </p:cNvSpPr>
          <p:nvPr>
            <p:custDataLst>
              <p:tags r:id="rId5"/>
            </p:custDataLst>
          </p:nvPr>
        </p:nvSpPr>
        <p:spPr bwMode="gray">
          <a:xfrm>
            <a:off x="8413598" y="1276424"/>
            <a:ext cx="175016" cy="1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429" eaLnBrk="1" hangingPunct="1">
              <a:buClr>
                <a:srgbClr val="003998"/>
              </a:buClr>
              <a:buNone/>
            </a:pPr>
            <a:r>
              <a:rPr lang="en-GB" sz="1000">
                <a:solidFill>
                  <a:srgbClr val="000000"/>
                </a:solidFill>
                <a:latin typeface="Arial" charset="0"/>
                <a:ea typeface="MS PGothic" pitchFamily="34" charset="-128"/>
                <a:cs typeface="+mn-cs"/>
              </a:rPr>
              <a:t>NT</a:t>
            </a:r>
          </a:p>
        </p:txBody>
      </p:sp>
      <p:sp>
        <p:nvSpPr>
          <p:cNvPr id="21" name="LegendRectangle1"/>
          <p:cNvSpPr>
            <a:spLocks noChangeArrowheads="1"/>
          </p:cNvSpPr>
          <p:nvPr>
            <p:custDataLst>
              <p:tags r:id="rId6"/>
            </p:custDataLst>
          </p:nvPr>
        </p:nvSpPr>
        <p:spPr bwMode="gray">
          <a:xfrm>
            <a:off x="8154425" y="1273185"/>
            <a:ext cx="168463" cy="163594"/>
          </a:xfrm>
          <a:prstGeom prst="rect">
            <a:avLst/>
          </a:prstGeom>
          <a:solidFill>
            <a:srgbClr val="EBF2FF"/>
          </a:solidFill>
          <a:ln w="9525">
            <a:solidFill>
              <a:srgbClr val="71A7FF"/>
            </a:solidFill>
            <a:miter lim="800000"/>
            <a:headEnd/>
            <a:tailEnd/>
          </a:ln>
        </p:spPr>
        <p:txBody>
          <a:bodyPr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100" b="1" i="0" u="none" strike="noStrike" kern="0" cap="none" spc="0" normalizeH="0" baseline="0" noProof="0" smtClean="0">
              <a:ln>
                <a:noFill/>
              </a:ln>
              <a:solidFill>
                <a:srgbClr val="000000"/>
              </a:solidFill>
              <a:effectLst/>
              <a:uLnTx/>
              <a:uFillTx/>
              <a:latin typeface="Arial" charset="0"/>
              <a:cs typeface="+mn-cs"/>
            </a:endParaRPr>
          </a:p>
        </p:txBody>
      </p:sp>
      <p:sp>
        <p:nvSpPr>
          <p:cNvPr id="22" name="Legend2"/>
          <p:cNvSpPr>
            <a:spLocks noChangeArrowheads="1"/>
          </p:cNvSpPr>
          <p:nvPr>
            <p:custDataLst>
              <p:tags r:id="rId7"/>
            </p:custDataLst>
          </p:nvPr>
        </p:nvSpPr>
        <p:spPr bwMode="gray">
          <a:xfrm>
            <a:off x="8413599" y="1486991"/>
            <a:ext cx="211001" cy="1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429" eaLnBrk="1" hangingPunct="1">
              <a:buClr>
                <a:srgbClr val="003998"/>
              </a:buClr>
              <a:buNone/>
            </a:pPr>
            <a:r>
              <a:rPr lang="en-GB" sz="1000">
                <a:solidFill>
                  <a:srgbClr val="000000"/>
                </a:solidFill>
                <a:latin typeface="Arial" charset="0"/>
                <a:ea typeface="MS PGothic" pitchFamily="34" charset="-128"/>
                <a:cs typeface="+mn-cs"/>
              </a:rPr>
              <a:t>DTI</a:t>
            </a:r>
          </a:p>
        </p:txBody>
      </p:sp>
      <p:sp>
        <p:nvSpPr>
          <p:cNvPr id="23" name="LegendRectangle2"/>
          <p:cNvSpPr>
            <a:spLocks noChangeArrowheads="1"/>
          </p:cNvSpPr>
          <p:nvPr>
            <p:custDataLst>
              <p:tags r:id="rId8"/>
            </p:custDataLst>
          </p:nvPr>
        </p:nvSpPr>
        <p:spPr bwMode="gray">
          <a:xfrm>
            <a:off x="8154425" y="1483752"/>
            <a:ext cx="168463" cy="163594"/>
          </a:xfrm>
          <a:prstGeom prst="rect">
            <a:avLst/>
          </a:prstGeom>
          <a:solidFill>
            <a:srgbClr val="BDD5FF"/>
          </a:solidFill>
          <a:ln w="9525">
            <a:solidFill>
              <a:srgbClr val="71A7FF"/>
            </a:solidFill>
            <a:miter lim="800000"/>
            <a:headEnd/>
            <a:tailEnd/>
          </a:ln>
        </p:spPr>
        <p:txBody>
          <a:bodyPr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100" b="1" i="0" u="none" strike="noStrike" kern="0" cap="none" spc="0" normalizeH="0" baseline="0" noProof="0" smtClean="0">
              <a:ln>
                <a:noFill/>
              </a:ln>
              <a:solidFill>
                <a:srgbClr val="000000"/>
              </a:solidFill>
              <a:effectLst/>
              <a:uLnTx/>
              <a:uFillTx/>
              <a:latin typeface="Arial" charset="0"/>
              <a:cs typeface="+mn-cs"/>
            </a:endParaRPr>
          </a:p>
        </p:txBody>
      </p:sp>
      <p:sp>
        <p:nvSpPr>
          <p:cNvPr id="24" name="Legend3"/>
          <p:cNvSpPr>
            <a:spLocks noChangeArrowheads="1"/>
          </p:cNvSpPr>
          <p:nvPr>
            <p:custDataLst>
              <p:tags r:id="rId9"/>
            </p:custDataLst>
          </p:nvPr>
        </p:nvSpPr>
        <p:spPr bwMode="gray">
          <a:xfrm>
            <a:off x="8413598" y="1699177"/>
            <a:ext cx="265654" cy="15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429" eaLnBrk="1" hangingPunct="1">
              <a:buClr>
                <a:srgbClr val="003998"/>
              </a:buClr>
              <a:buNone/>
            </a:pPr>
            <a:r>
              <a:rPr lang="en-GB" sz="1000">
                <a:solidFill>
                  <a:srgbClr val="000000"/>
                </a:solidFill>
                <a:latin typeface="Arial" charset="0"/>
                <a:ea typeface="MS PGothic" pitchFamily="34" charset="-128"/>
                <a:cs typeface="+mn-cs"/>
              </a:rPr>
              <a:t>DPE</a:t>
            </a:r>
          </a:p>
        </p:txBody>
      </p:sp>
      <p:sp>
        <p:nvSpPr>
          <p:cNvPr id="25" name="LegendRectangle3"/>
          <p:cNvSpPr>
            <a:spLocks noChangeArrowheads="1"/>
          </p:cNvSpPr>
          <p:nvPr>
            <p:custDataLst>
              <p:tags r:id="rId10"/>
            </p:custDataLst>
          </p:nvPr>
        </p:nvSpPr>
        <p:spPr bwMode="gray">
          <a:xfrm>
            <a:off x="8154425" y="1695939"/>
            <a:ext cx="168463" cy="163595"/>
          </a:xfrm>
          <a:prstGeom prst="rect">
            <a:avLst/>
          </a:prstGeom>
          <a:solidFill>
            <a:srgbClr val="71A7FF"/>
          </a:solidFill>
          <a:ln w="9525">
            <a:solidFill>
              <a:srgbClr val="71A7FF"/>
            </a:solidFill>
            <a:miter lim="800000"/>
            <a:headEnd/>
            <a:tailEnd/>
          </a:ln>
        </p:spPr>
        <p:txBody>
          <a:bodyPr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100" b="1" i="0" u="none" strike="noStrike" kern="0" cap="none" spc="0" normalizeH="0" baseline="0" noProof="0" smtClean="0">
              <a:ln>
                <a:noFill/>
              </a:ln>
              <a:solidFill>
                <a:srgbClr val="000000"/>
              </a:solidFill>
              <a:effectLst/>
              <a:uLnTx/>
              <a:uFillTx/>
              <a:latin typeface="Arial" charset="0"/>
              <a:cs typeface="+mn-cs"/>
            </a:endParaRPr>
          </a:p>
        </p:txBody>
      </p:sp>
      <p:sp>
        <p:nvSpPr>
          <p:cNvPr id="26" name="Legend3"/>
          <p:cNvSpPr>
            <a:spLocks noChangeArrowheads="1"/>
          </p:cNvSpPr>
          <p:nvPr>
            <p:custDataLst>
              <p:tags r:id="rId11"/>
            </p:custDataLst>
          </p:nvPr>
        </p:nvSpPr>
        <p:spPr bwMode="gray">
          <a:xfrm>
            <a:off x="8413598" y="1935660"/>
            <a:ext cx="305869" cy="1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429" eaLnBrk="1" hangingPunct="1">
              <a:buClr>
                <a:srgbClr val="003998"/>
              </a:buClr>
              <a:buNone/>
            </a:pPr>
            <a:r>
              <a:rPr lang="en-GB" sz="1000">
                <a:solidFill>
                  <a:srgbClr val="000000"/>
                </a:solidFill>
                <a:latin typeface="Arial" charset="0"/>
                <a:ea typeface="MS PGothic" pitchFamily="34" charset="-128"/>
                <a:cs typeface="+mn-cs"/>
              </a:rPr>
              <a:t>DPW</a:t>
            </a:r>
          </a:p>
        </p:txBody>
      </p:sp>
      <p:sp>
        <p:nvSpPr>
          <p:cNvPr id="27" name="LegendRectangle3"/>
          <p:cNvSpPr>
            <a:spLocks noChangeArrowheads="1"/>
          </p:cNvSpPr>
          <p:nvPr>
            <p:custDataLst>
              <p:tags r:id="rId12"/>
            </p:custDataLst>
          </p:nvPr>
        </p:nvSpPr>
        <p:spPr bwMode="gray">
          <a:xfrm>
            <a:off x="8154425" y="1945380"/>
            <a:ext cx="168463" cy="163595"/>
          </a:xfrm>
          <a:prstGeom prst="rect">
            <a:avLst/>
          </a:prstGeom>
          <a:solidFill>
            <a:srgbClr val="3366CC"/>
          </a:solidFill>
          <a:ln w="9525">
            <a:solidFill>
              <a:srgbClr val="71A7FF"/>
            </a:solidFill>
            <a:miter lim="800000"/>
            <a:headEnd/>
            <a:tailEnd/>
          </a:ln>
        </p:spPr>
        <p:txBody>
          <a:bodyPr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100" b="1" i="0" u="none" strike="noStrike" kern="0" cap="none" spc="0" normalizeH="0" baseline="0" noProof="0" smtClean="0">
              <a:ln>
                <a:noFill/>
              </a:ln>
              <a:solidFill>
                <a:srgbClr val="000000"/>
              </a:solidFill>
              <a:effectLst/>
              <a:uLnTx/>
              <a:uFillTx/>
              <a:latin typeface="Arial" charset="0"/>
              <a:cs typeface="+mn-cs"/>
            </a:endParaRPr>
          </a:p>
        </p:txBody>
      </p:sp>
      <p:sp>
        <p:nvSpPr>
          <p:cNvPr id="28" name="Rectangle 5"/>
          <p:cNvSpPr>
            <a:spLocks noChangeArrowheads="1"/>
          </p:cNvSpPr>
          <p:nvPr>
            <p:custDataLst>
              <p:tags r:id="rId13"/>
            </p:custDataLst>
          </p:nvPr>
        </p:nvSpPr>
        <p:spPr bwMode="gray">
          <a:xfrm>
            <a:off x="3615836" y="1740795"/>
            <a:ext cx="3180752" cy="565677"/>
          </a:xfrm>
          <a:prstGeom prst="rect">
            <a:avLst/>
          </a:prstGeom>
          <a:solidFill>
            <a:srgbClr val="EBF2FF"/>
          </a:solidFill>
          <a:ln w="9525" algn="ctr">
            <a:solidFill>
              <a:srgbClr val="BDD5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3286" tIns="46643" rIns="93286" bIns="46643" anchor="ctr"/>
          <a:lstStyle/>
          <a:p>
            <a:pPr marL="197586" lvl="1" indent="-195966" defTabSz="913429" eaLnBrk="1" hangingPunct="1">
              <a:spcBef>
                <a:spcPct val="10000"/>
              </a:spcBef>
              <a:buClr>
                <a:srgbClr val="003998"/>
              </a:buClr>
              <a:buSzPct val="125000"/>
              <a:buFont typeface="Arial" charset="0"/>
              <a:buChar char="▪"/>
            </a:pPr>
            <a:r>
              <a:rPr lang="en-GB" sz="1200" dirty="0">
                <a:solidFill>
                  <a:srgbClr val="003998"/>
                </a:solidFill>
                <a:latin typeface="Arial" charset="0"/>
                <a:ea typeface="MS PGothic" pitchFamily="34" charset="-128"/>
              </a:rPr>
              <a:t>Public Finance Management Act (PFMA)</a:t>
            </a:r>
          </a:p>
          <a:p>
            <a:pPr marL="197586" lvl="1" indent="-195966" defTabSz="913429" eaLnBrk="1" hangingPunct="1">
              <a:spcBef>
                <a:spcPct val="10000"/>
              </a:spcBef>
              <a:buClr>
                <a:srgbClr val="003998"/>
              </a:buClr>
              <a:buSzPct val="125000"/>
              <a:buFont typeface="Arial" charset="0"/>
              <a:buChar char="▪"/>
            </a:pPr>
            <a:r>
              <a:rPr lang="en-GB" sz="1200" dirty="0">
                <a:solidFill>
                  <a:srgbClr val="003998"/>
                </a:solidFill>
                <a:latin typeface="Arial" charset="0"/>
                <a:ea typeface="MS PGothic" pitchFamily="34" charset="-128"/>
              </a:rPr>
              <a:t>Preferential Procurement Policy Framework Act (PPPFA</a:t>
            </a:r>
            <a:r>
              <a:rPr lang="en-GB" sz="1200" dirty="0" smtClean="0">
                <a:solidFill>
                  <a:srgbClr val="003998"/>
                </a:solidFill>
                <a:latin typeface="Arial" charset="0"/>
                <a:ea typeface="MS PGothic" pitchFamily="34" charset="-128"/>
              </a:rPr>
              <a:t>)</a:t>
            </a:r>
            <a:endParaRPr lang="en-GB" sz="1200" dirty="0">
              <a:solidFill>
                <a:srgbClr val="003998"/>
              </a:solidFill>
              <a:latin typeface="Arial" charset="0"/>
              <a:ea typeface="MS PGothic" pitchFamily="34" charset="-128"/>
            </a:endParaRPr>
          </a:p>
        </p:txBody>
      </p:sp>
      <p:sp>
        <p:nvSpPr>
          <p:cNvPr id="29" name="Rectangle 42"/>
          <p:cNvSpPr>
            <a:spLocks noChangeArrowheads="1"/>
          </p:cNvSpPr>
          <p:nvPr>
            <p:custDataLst>
              <p:tags r:id="rId14"/>
            </p:custDataLst>
          </p:nvPr>
        </p:nvSpPr>
        <p:spPr bwMode="auto">
          <a:xfrm>
            <a:off x="3615836" y="2419253"/>
            <a:ext cx="3180752" cy="369332"/>
          </a:xfrm>
          <a:prstGeom prst="rect">
            <a:avLst/>
          </a:prstGeom>
          <a:solidFill>
            <a:schemeClr val="tx1">
              <a:lumMod val="20000"/>
              <a:lumOff val="80000"/>
            </a:schemeClr>
          </a:solidFill>
          <a:ln>
            <a:noFill/>
          </a:ln>
          <a:effectLst/>
        </p:spPr>
        <p:txBody>
          <a:bodyPr wrap="square" lIns="0" tIns="0" rIns="0" bIns="0">
            <a:spAutoFit/>
          </a:bodyPr>
          <a:lstStyle/>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Broad-Based Black Economic Empowerment Act (BBB-EE) </a:t>
            </a:r>
          </a:p>
        </p:txBody>
      </p:sp>
      <p:sp>
        <p:nvSpPr>
          <p:cNvPr id="30" name="Rectangle 42"/>
          <p:cNvSpPr>
            <a:spLocks noChangeArrowheads="1"/>
          </p:cNvSpPr>
          <p:nvPr>
            <p:custDataLst>
              <p:tags r:id="rId15"/>
            </p:custDataLst>
          </p:nvPr>
        </p:nvSpPr>
        <p:spPr bwMode="auto">
          <a:xfrm>
            <a:off x="3615836" y="2884501"/>
            <a:ext cx="3180752" cy="369332"/>
          </a:xfrm>
          <a:prstGeom prst="rect">
            <a:avLst/>
          </a:prstGeom>
          <a:solidFill>
            <a:schemeClr val="tx1">
              <a:lumMod val="60000"/>
              <a:lumOff val="40000"/>
            </a:schemeClr>
          </a:solidFill>
          <a:ln>
            <a:noFill/>
          </a:ln>
          <a:effectLst/>
        </p:spPr>
        <p:txBody>
          <a:bodyPr wrap="square" lIns="0" tIns="0" rIns="0" bIns="0">
            <a:spAutoFit/>
          </a:bodyPr>
          <a:lstStyle/>
          <a:p>
            <a:pPr marL="173070" lvl="1" indent="-171450" defTabSz="913429" eaLnBrk="1" hangingPunct="1">
              <a:spcBef>
                <a:spcPct val="10000"/>
              </a:spcBef>
              <a:buClr>
                <a:srgbClr val="003998"/>
              </a:buClr>
              <a:buSzPct val="125000"/>
            </a:pPr>
            <a:r>
              <a:rPr lang="en-ZA" sz="1200" dirty="0">
                <a:solidFill>
                  <a:schemeClr val="tx2">
                    <a:lumMod val="50000"/>
                  </a:schemeClr>
                </a:solidFill>
                <a:latin typeface="Arial" charset="0"/>
                <a:cs typeface="+mn-cs"/>
              </a:rPr>
              <a:t>Construction Industry Development Board Act (CIDB)</a:t>
            </a:r>
          </a:p>
        </p:txBody>
      </p:sp>
      <p:sp>
        <p:nvSpPr>
          <p:cNvPr id="31" name="Rectangle 42"/>
          <p:cNvSpPr>
            <a:spLocks noChangeArrowheads="1"/>
          </p:cNvSpPr>
          <p:nvPr>
            <p:custDataLst>
              <p:tags r:id="rId16"/>
            </p:custDataLst>
          </p:nvPr>
        </p:nvSpPr>
        <p:spPr bwMode="auto">
          <a:xfrm>
            <a:off x="3615836" y="3338572"/>
            <a:ext cx="3180752" cy="2788456"/>
          </a:xfrm>
          <a:prstGeom prst="rect">
            <a:avLst/>
          </a:prstGeom>
          <a:noFill/>
          <a:ln>
            <a:noFill/>
          </a:ln>
          <a:effectLst/>
        </p:spPr>
        <p:txBody>
          <a:bodyPr wrap="square" lIns="0" tIns="0" rIns="0" bIns="0">
            <a:spAutoFit/>
          </a:bodyPr>
          <a:lstStyle/>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Constitution of the Republic of South Africa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National Skills Development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International Trade Administration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The National Small Business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Competition Act</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Companies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Reconstruction and Development Programme Fund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Regional Industrial Development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State Tender Board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The Prevention and Combating of Corrupt Activities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Corruption Act </a:t>
            </a:r>
          </a:p>
          <a:p>
            <a:pPr marL="173070" lvl="1" indent="-171450" defTabSz="913429" eaLnBrk="1" hangingPunct="1">
              <a:spcBef>
                <a:spcPct val="10000"/>
              </a:spcBef>
              <a:buClr>
                <a:srgbClr val="003998"/>
              </a:buClr>
              <a:buSzPct val="125000"/>
            </a:pPr>
            <a:r>
              <a:rPr lang="en-ZA" sz="1200" dirty="0">
                <a:solidFill>
                  <a:srgbClr val="003998"/>
                </a:solidFill>
                <a:latin typeface="Arial" charset="0"/>
                <a:cs typeface="+mn-cs"/>
              </a:rPr>
              <a:t>Promotion of Administrative Justice Act</a:t>
            </a:r>
          </a:p>
        </p:txBody>
      </p:sp>
      <p:sp>
        <p:nvSpPr>
          <p:cNvPr id="32" name="Rectangle 21"/>
          <p:cNvSpPr>
            <a:spLocks noChangeArrowheads="1"/>
          </p:cNvSpPr>
          <p:nvPr>
            <p:custDataLst>
              <p:tags r:id="rId17"/>
            </p:custDataLst>
          </p:nvPr>
        </p:nvSpPr>
        <p:spPr bwMode="auto">
          <a:xfrm>
            <a:off x="191068" y="4390369"/>
            <a:ext cx="3084393" cy="2018204"/>
          </a:xfrm>
          <a:prstGeom prst="roundRect">
            <a:avLst>
              <a:gd name="adj" fmla="val 6648"/>
            </a:avLst>
          </a:prstGeom>
          <a:solidFill>
            <a:srgbClr val="003998"/>
          </a:solidFill>
          <a:ln w="19050" algn="ctr">
            <a:solidFill>
              <a:srgbClr val="FFFFFF"/>
            </a:solidFill>
            <a:round/>
            <a:headEnd/>
            <a:tailEnd/>
          </a:ln>
          <a:effectLst>
            <a:prstShdw prst="shdw17" dist="17961" dir="2700000">
              <a:srgbClr val="FFFFFF">
                <a:gamma/>
                <a:shade val="60000"/>
                <a:invGamma/>
              </a:srgbClr>
            </a:prstShdw>
          </a:effectLst>
        </p:spPr>
        <p:txBody>
          <a:bodyPr lIns="73464" tIns="73464" rIns="73464" bIns="73464" anchor="ctr"/>
          <a:lstStyle/>
          <a:p>
            <a:pPr>
              <a:buFontTx/>
              <a:buNone/>
            </a:pPr>
            <a:r>
              <a:rPr lang="en-ZA" sz="1400" dirty="0">
                <a:solidFill>
                  <a:schemeClr val="bg1"/>
                </a:solidFill>
              </a:rPr>
              <a:t>The objective of government through various departments and across different spheres is to foster the creation of a sustainable economy by increasing the local supply base through manufacturing and other industry-building activities, develop skills and create employment opportunities. </a:t>
            </a:r>
          </a:p>
        </p:txBody>
      </p:sp>
      <p:sp>
        <p:nvSpPr>
          <p:cNvPr id="33" name="Rectangle 42"/>
          <p:cNvSpPr>
            <a:spLocks noChangeArrowheads="1"/>
          </p:cNvSpPr>
          <p:nvPr>
            <p:custDataLst>
              <p:tags r:id="rId18"/>
            </p:custDataLst>
          </p:nvPr>
        </p:nvSpPr>
        <p:spPr bwMode="auto">
          <a:xfrm>
            <a:off x="327546" y="3654762"/>
            <a:ext cx="2823380" cy="184666"/>
          </a:xfrm>
          <a:prstGeom prst="rect">
            <a:avLst/>
          </a:prstGeom>
          <a:noFill/>
          <a:ln>
            <a:noFill/>
          </a:ln>
          <a:effectLst/>
        </p:spPr>
        <p:txBody>
          <a:bodyPr wrap="square" lIns="0" tIns="0" rIns="0" bIns="0">
            <a:spAutoFit/>
          </a:bodyPr>
          <a:lstStyle/>
          <a:p>
            <a:pPr marL="173070" lvl="1" indent="-171450" defTabSz="913429" eaLnBrk="1" hangingPunct="1">
              <a:spcBef>
                <a:spcPct val="10000"/>
              </a:spcBef>
              <a:buClr>
                <a:srgbClr val="003998"/>
              </a:buClr>
              <a:buSzPct val="125000"/>
            </a:pPr>
            <a:r>
              <a:rPr lang="en-GB" sz="1200" dirty="0">
                <a:solidFill>
                  <a:srgbClr val="003998"/>
                </a:solidFill>
                <a:latin typeface="Arial" charset="0"/>
                <a:cs typeface="+mn-cs"/>
              </a:rPr>
              <a:t>New Growth Path (NGP)</a:t>
            </a:r>
          </a:p>
        </p:txBody>
      </p:sp>
      <p:sp>
        <p:nvSpPr>
          <p:cNvPr id="35" name="Slide Number Placeholder 3"/>
          <p:cNvSpPr>
            <a:spLocks noGrp="1"/>
          </p:cNvSpPr>
          <p:nvPr>
            <p:ph type="sldNum" sz="quarter" idx="10"/>
          </p:nvPr>
        </p:nvSpPr>
        <p:spPr>
          <a:xfrm>
            <a:off x="7160947" y="6705600"/>
            <a:ext cx="1651000" cy="152400"/>
          </a:xfrm>
        </p:spPr>
        <p:txBody>
          <a:bodyPr/>
          <a:lstStyle/>
          <a:p>
            <a:pPr>
              <a:defRPr/>
            </a:pPr>
            <a:fld id="{6D32DDAE-560C-4431-BA12-A74775BC876E}" type="slidenum">
              <a:rPr lang="en-ZA" smtClean="0"/>
              <a:pPr>
                <a:defRPr/>
              </a:pPr>
              <a:t>9</a:t>
            </a:fld>
            <a:endParaRPr lang="en-ZA"/>
          </a:p>
        </p:txBody>
      </p:sp>
    </p:spTree>
    <p:extLst>
      <p:ext uri="{BB962C8B-B14F-4D97-AF65-F5344CB8AC3E}">
        <p14:creationId xmlns:p14="http://schemas.microsoft.com/office/powerpoint/2010/main" val="3090521894"/>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08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1.89999999999999990000E+000&quot;&gt;&lt;m_ppcolschidx val=&quot;0&quot;/&gt;&lt;m_rgb r=&quot;fd&quot; g=&quot;9&quot; b=&quot;1b&quot;/&gt;&lt;/elem&gt;&lt;/m_vecMRU&gt;&lt;/m_mruColor&gt;&lt;m_mapectfillschemeMRU&gt;&lt;key val=&quot;0&quot;/&gt;&lt;elem&gt;&lt;m_nPartnerID val=&quot;530&quot;/&gt;&lt;m_nIndex val=&quot;5&quot;/&gt;&lt;/elem&gt;&lt;key val=&quot;2&quot;/&gt;&lt;elem&gt;&lt;m_nPartnerID val=&quot;530&quot;/&gt;&lt;m_nIndex val=&quot;4&quot;/&gt;&lt;/elem&gt;&lt;key val=&quot;3&quot;/&gt;&lt;elem&gt;&lt;m_nPartnerID val=&quot;530&quot;/&gt;&lt;m_nIndex val=&quot;5&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09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10.xml><?xml version="1.0" encoding="utf-8"?>
<p:tagLst xmlns:a="http://schemas.openxmlformats.org/drawingml/2006/main" xmlns:r="http://schemas.openxmlformats.org/officeDocument/2006/relationships" xmlns:p="http://schemas.openxmlformats.org/presentationml/2006/main">
  <p:tag name="NAME" val="Moon"/>
</p:tagLst>
</file>

<file path=ppt/tags/tag111.xml><?xml version="1.0" encoding="utf-8"?>
<p:tagLst xmlns:a="http://schemas.openxmlformats.org/drawingml/2006/main" xmlns:r="http://schemas.openxmlformats.org/officeDocument/2006/relationships" xmlns:p="http://schemas.openxmlformats.org/presentationml/2006/main">
  <p:tag name="NAME" val="Moon"/>
</p:tagLst>
</file>

<file path=ppt/tags/tag112.xml><?xml version="1.0" encoding="utf-8"?>
<p:tagLst xmlns:a="http://schemas.openxmlformats.org/drawingml/2006/main" xmlns:r="http://schemas.openxmlformats.org/officeDocument/2006/relationships" xmlns:p="http://schemas.openxmlformats.org/presentationml/2006/main">
  <p:tag name="NAME" val="Moon"/>
</p:tagLst>
</file>

<file path=ppt/tags/tag113.xml><?xml version="1.0" encoding="utf-8"?>
<p:tagLst xmlns:a="http://schemas.openxmlformats.org/drawingml/2006/main" xmlns:r="http://schemas.openxmlformats.org/officeDocument/2006/relationships" xmlns:p="http://schemas.openxmlformats.org/presentationml/2006/main">
  <p:tag name="NAME" val="Moon"/>
</p:tagLst>
</file>

<file path=ppt/tags/tag114.xml><?xml version="1.0" encoding="utf-8"?>
<p:tagLst xmlns:a="http://schemas.openxmlformats.org/drawingml/2006/main" xmlns:r="http://schemas.openxmlformats.org/officeDocument/2006/relationships" xmlns:p="http://schemas.openxmlformats.org/presentationml/2006/main">
  <p:tag name="NAME" val="Moon"/>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7.xml><?xml version="1.0" encoding="utf-8"?>
<p:tagLst xmlns:a="http://schemas.openxmlformats.org/drawingml/2006/main" xmlns:r="http://schemas.openxmlformats.org/officeDocument/2006/relationships" xmlns:p="http://schemas.openxmlformats.org/presentationml/2006/main">
  <p:tag name="NAME" val="MoonShape"/>
</p:tagLst>
</file>

<file path=ppt/tags/tag1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9.xml><?xml version="1.0" encoding="utf-8"?>
<p:tagLst xmlns:a="http://schemas.openxmlformats.org/drawingml/2006/main" xmlns:r="http://schemas.openxmlformats.org/officeDocument/2006/relationships" xmlns:p="http://schemas.openxmlformats.org/presentationml/2006/main">
  <p:tag name="NAME" val="MoonShap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20.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21.xml><?xml version="1.0" encoding="utf-8"?>
<p:tagLst xmlns:a="http://schemas.openxmlformats.org/drawingml/2006/main" xmlns:r="http://schemas.openxmlformats.org/officeDocument/2006/relationships" xmlns:p="http://schemas.openxmlformats.org/presentationml/2006/main">
  <p:tag name="NAME" val="MoonShape"/>
</p:tagLst>
</file>

<file path=ppt/tags/tag12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3.xml><?xml version="1.0" encoding="utf-8"?>
<p:tagLst xmlns:a="http://schemas.openxmlformats.org/drawingml/2006/main" xmlns:r="http://schemas.openxmlformats.org/officeDocument/2006/relationships" xmlns:p="http://schemas.openxmlformats.org/presentationml/2006/main">
  <p:tag name="NAME" val="MoonShape"/>
</p:tagLst>
</file>

<file path=ppt/tags/tag12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NAME" val="MoonShape"/>
</p:tagLst>
</file>

<file path=ppt/tags/tag1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8.xml><?xml version="1.0" encoding="utf-8"?>
<p:tagLst xmlns:a="http://schemas.openxmlformats.org/drawingml/2006/main" xmlns:r="http://schemas.openxmlformats.org/officeDocument/2006/relationships" xmlns:p="http://schemas.openxmlformats.org/presentationml/2006/main">
  <p:tag name="NAME" val="MoonShape"/>
</p:tagLst>
</file>

<file path=ppt/tags/tag15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2.xml><?xml version="1.0" encoding="utf-8"?>
<p:tagLst xmlns:a="http://schemas.openxmlformats.org/drawingml/2006/main" xmlns:r="http://schemas.openxmlformats.org/officeDocument/2006/relationships" xmlns:p="http://schemas.openxmlformats.org/presentationml/2006/main">
  <p:tag name="NAME" val="MoonShape"/>
</p:tagLst>
</file>

<file path=ppt/tags/tag16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78.xml><?xml version="1.0" encoding="utf-8"?>
<p:tagLst xmlns:a="http://schemas.openxmlformats.org/drawingml/2006/main" xmlns:r="http://schemas.openxmlformats.org/officeDocument/2006/relationships" xmlns:p="http://schemas.openxmlformats.org/presentationml/2006/main">
  <p:tag name="NAME" val="Moon"/>
</p:tagLst>
</file>

<file path=ppt/tags/tag179.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80.xml><?xml version="1.0" encoding="utf-8"?>
<p:tagLst xmlns:a="http://schemas.openxmlformats.org/drawingml/2006/main" xmlns:r="http://schemas.openxmlformats.org/officeDocument/2006/relationships" xmlns:p="http://schemas.openxmlformats.org/presentationml/2006/main">
  <p:tag name="NAME" val="Moon"/>
</p:tagLst>
</file>

<file path=ppt/tags/tag181.xml><?xml version="1.0" encoding="utf-8"?>
<p:tagLst xmlns:a="http://schemas.openxmlformats.org/drawingml/2006/main" xmlns:r="http://schemas.openxmlformats.org/officeDocument/2006/relationships" xmlns:p="http://schemas.openxmlformats.org/presentationml/2006/main">
  <p:tag name="NAME" val="Moon"/>
</p:tagLst>
</file>

<file path=ppt/tags/tag182.xml><?xml version="1.0" encoding="utf-8"?>
<p:tagLst xmlns:a="http://schemas.openxmlformats.org/drawingml/2006/main" xmlns:r="http://schemas.openxmlformats.org/officeDocument/2006/relationships" xmlns:p="http://schemas.openxmlformats.org/presentationml/2006/main">
  <p:tag name="NAME" val="Moon"/>
</p:tagLst>
</file>

<file path=ppt/tags/tag183.xml><?xml version="1.0" encoding="utf-8"?>
<p:tagLst xmlns:a="http://schemas.openxmlformats.org/drawingml/2006/main" xmlns:r="http://schemas.openxmlformats.org/officeDocument/2006/relationships" xmlns:p="http://schemas.openxmlformats.org/presentationml/2006/main">
  <p:tag name="NAME" val="MoonShape"/>
</p:tagLst>
</file>

<file path=ppt/tags/tag18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5.xml><?xml version="1.0" encoding="utf-8"?>
<p:tagLst xmlns:a="http://schemas.openxmlformats.org/drawingml/2006/main" xmlns:r="http://schemas.openxmlformats.org/officeDocument/2006/relationships" xmlns:p="http://schemas.openxmlformats.org/presentationml/2006/main">
  <p:tag name="NAME" val="MoonShape"/>
</p:tagLst>
</file>

<file path=ppt/tags/tag1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7.xml><?xml version="1.0" encoding="utf-8"?>
<p:tagLst xmlns:a="http://schemas.openxmlformats.org/drawingml/2006/main" xmlns:r="http://schemas.openxmlformats.org/officeDocument/2006/relationships" xmlns:p="http://schemas.openxmlformats.org/presentationml/2006/main">
  <p:tag name="NAME" val="MoonShape"/>
</p:tagLst>
</file>

<file path=ppt/tags/tag18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89.xml><?xml version="1.0" encoding="utf-8"?>
<p:tagLst xmlns:a="http://schemas.openxmlformats.org/drawingml/2006/main" xmlns:r="http://schemas.openxmlformats.org/officeDocument/2006/relationships" xmlns:p="http://schemas.openxmlformats.org/presentationml/2006/main">
  <p:tag name="NAME" val="MoonShape"/>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19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1.xml><?xml version="1.0" encoding="utf-8"?>
<p:tagLst xmlns:a="http://schemas.openxmlformats.org/drawingml/2006/main" xmlns:r="http://schemas.openxmlformats.org/officeDocument/2006/relationships" xmlns:p="http://schemas.openxmlformats.org/presentationml/2006/main">
  <p:tag name="NAME" val="MoonShape"/>
</p:tagLst>
</file>

<file path=ppt/tags/tag19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21.xml><?xml version="1.0" encoding="utf-8"?>
<p:tagLst xmlns:a="http://schemas.openxmlformats.org/drawingml/2006/main" xmlns:r="http://schemas.openxmlformats.org/officeDocument/2006/relationships" xmlns:p="http://schemas.openxmlformats.org/presentationml/2006/main">
  <p:tag name="NAME" val="MoonShap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218.xml><?xml version="1.0" encoding="utf-8"?>
<p:tagLst xmlns:a="http://schemas.openxmlformats.org/drawingml/2006/main" xmlns:r="http://schemas.openxmlformats.org/officeDocument/2006/relationships" xmlns:p="http://schemas.openxmlformats.org/presentationml/2006/main">
  <p:tag name="NAME" val="Moon"/>
</p:tagLst>
</file>

<file path=ppt/tags/tag219.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0.xml><?xml version="1.0" encoding="utf-8"?>
<p:tagLst xmlns:a="http://schemas.openxmlformats.org/drawingml/2006/main" xmlns:r="http://schemas.openxmlformats.org/officeDocument/2006/relationships" xmlns:p="http://schemas.openxmlformats.org/presentationml/2006/main">
  <p:tag name="NAME" val="Moon"/>
</p:tagLst>
</file>

<file path=ppt/tags/tag221.xml><?xml version="1.0" encoding="utf-8"?>
<p:tagLst xmlns:a="http://schemas.openxmlformats.org/drawingml/2006/main" xmlns:r="http://schemas.openxmlformats.org/officeDocument/2006/relationships" xmlns:p="http://schemas.openxmlformats.org/presentationml/2006/main">
  <p:tag name="NAME" val="Moon"/>
</p:tagLst>
</file>

<file path=ppt/tags/tag222.xml><?xml version="1.0" encoding="utf-8"?>
<p:tagLst xmlns:a="http://schemas.openxmlformats.org/drawingml/2006/main" xmlns:r="http://schemas.openxmlformats.org/officeDocument/2006/relationships" xmlns:p="http://schemas.openxmlformats.org/presentationml/2006/main">
  <p:tag name="NAME" val="Moon"/>
</p:tagLst>
</file>

<file path=ppt/tags/tag223.xml><?xml version="1.0" encoding="utf-8"?>
<p:tagLst xmlns:a="http://schemas.openxmlformats.org/drawingml/2006/main" xmlns:r="http://schemas.openxmlformats.org/officeDocument/2006/relationships" xmlns:p="http://schemas.openxmlformats.org/presentationml/2006/main">
  <p:tag name="NAME" val="MoonShape"/>
</p:tagLst>
</file>

<file path=ppt/tags/tag2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5.xml><?xml version="1.0" encoding="utf-8"?>
<p:tagLst xmlns:a="http://schemas.openxmlformats.org/drawingml/2006/main" xmlns:r="http://schemas.openxmlformats.org/officeDocument/2006/relationships" xmlns:p="http://schemas.openxmlformats.org/presentationml/2006/main">
  <p:tag name="NAME" val="MoonShape"/>
</p:tagLst>
</file>

<file path=ppt/tags/tag2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7.xml><?xml version="1.0" encoding="utf-8"?>
<p:tagLst xmlns:a="http://schemas.openxmlformats.org/drawingml/2006/main" xmlns:r="http://schemas.openxmlformats.org/officeDocument/2006/relationships" xmlns:p="http://schemas.openxmlformats.org/presentationml/2006/main">
  <p:tag name="NAME" val="MoonShape"/>
</p:tagLst>
</file>

<file path=ppt/tags/tag22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29.xml><?xml version="1.0" encoding="utf-8"?>
<p:tagLst xmlns:a="http://schemas.openxmlformats.org/drawingml/2006/main" xmlns:r="http://schemas.openxmlformats.org/officeDocument/2006/relationships" xmlns:p="http://schemas.openxmlformats.org/presentationml/2006/main">
  <p:tag name="NAME" val="MoonShape"/>
</p:tagLst>
</file>

<file path=ppt/tags/tag23.xml><?xml version="1.0" encoding="utf-8"?>
<p:tagLst xmlns:a="http://schemas.openxmlformats.org/drawingml/2006/main" xmlns:r="http://schemas.openxmlformats.org/officeDocument/2006/relationships" xmlns:p="http://schemas.openxmlformats.org/presentationml/2006/main">
  <p:tag name="NAME" val="MoonShape"/>
</p:tagLst>
</file>

<file path=ppt/tags/tag2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1.xml><?xml version="1.0" encoding="utf-8"?>
<p:tagLst xmlns:a="http://schemas.openxmlformats.org/drawingml/2006/main" xmlns:r="http://schemas.openxmlformats.org/officeDocument/2006/relationships" xmlns:p="http://schemas.openxmlformats.org/presentationml/2006/main">
  <p:tag name="NAME" val="MoonShape"/>
</p:tagLst>
</file>

<file path=ppt/tags/tag23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OiKrRUUQak63fBjB9gIfU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h7L5SA4TW021X44Uxune3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V94Pk.SwjkKjei05Ft_J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MrWkolL5nESq.UMEZECJ2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vSz9524a_Eu_0Vw5U3Hklg"/>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tbdt6.FqW0mMLd8BuYqko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25.xml><?xml version="1.0" encoding="utf-8"?>
<p:tagLst xmlns:a="http://schemas.openxmlformats.org/drawingml/2006/main" xmlns:r="http://schemas.openxmlformats.org/officeDocument/2006/relationships" xmlns:p="http://schemas.openxmlformats.org/presentationml/2006/main">
  <p:tag name="NAME" val="MoonShap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257.xml><?xml version="1.0" encoding="utf-8"?>
<p:tagLst xmlns:a="http://schemas.openxmlformats.org/drawingml/2006/main" xmlns:r="http://schemas.openxmlformats.org/officeDocument/2006/relationships" xmlns:p="http://schemas.openxmlformats.org/presentationml/2006/main">
  <p:tag name="NAME" val="Moon"/>
</p:tagLst>
</file>

<file path=ppt/tags/tag258.xml><?xml version="1.0" encoding="utf-8"?>
<p:tagLst xmlns:a="http://schemas.openxmlformats.org/drawingml/2006/main" xmlns:r="http://schemas.openxmlformats.org/officeDocument/2006/relationships" xmlns:p="http://schemas.openxmlformats.org/presentationml/2006/main">
  <p:tag name="NAME" val="Moon"/>
</p:tagLst>
</file>

<file path=ppt/tags/tag259.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60.xml><?xml version="1.0" encoding="utf-8"?>
<p:tagLst xmlns:a="http://schemas.openxmlformats.org/drawingml/2006/main" xmlns:r="http://schemas.openxmlformats.org/officeDocument/2006/relationships" xmlns:p="http://schemas.openxmlformats.org/presentationml/2006/main">
  <p:tag name="NAME" val="Moon"/>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NAME" val="MoonShape"/>
</p:tagLst>
</file>

<file path=ppt/tags/tag2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4.xml><?xml version="1.0" encoding="utf-8"?>
<p:tagLst xmlns:a="http://schemas.openxmlformats.org/drawingml/2006/main" xmlns:r="http://schemas.openxmlformats.org/officeDocument/2006/relationships" xmlns:p="http://schemas.openxmlformats.org/presentationml/2006/main">
  <p:tag name="NAME" val="MoonShape"/>
</p:tagLst>
</file>

<file path=ppt/tags/tag2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6.xml><?xml version="1.0" encoding="utf-8"?>
<p:tagLst xmlns:a="http://schemas.openxmlformats.org/drawingml/2006/main" xmlns:r="http://schemas.openxmlformats.org/officeDocument/2006/relationships" xmlns:p="http://schemas.openxmlformats.org/presentationml/2006/main">
  <p:tag name="NAME" val="MoonShape"/>
</p:tagLst>
</file>

<file path=ppt/tags/tag26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68.xml><?xml version="1.0" encoding="utf-8"?>
<p:tagLst xmlns:a="http://schemas.openxmlformats.org/drawingml/2006/main" xmlns:r="http://schemas.openxmlformats.org/officeDocument/2006/relationships" xmlns:p="http://schemas.openxmlformats.org/presentationml/2006/main">
  <p:tag name="NAME" val="MoonShape"/>
</p:tagLst>
</file>

<file path=ppt/tags/tag26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xml><?xml version="1.0" encoding="utf-8"?>
<p:tagLst xmlns:a="http://schemas.openxmlformats.org/drawingml/2006/main" xmlns:r="http://schemas.openxmlformats.org/officeDocument/2006/relationships" xmlns:p="http://schemas.openxmlformats.org/presentationml/2006/main">
  <p:tag name="NAME" val="MoonShape"/>
</p:tagLst>
</file>

<file path=ppt/tags/tag270.xml><?xml version="1.0" encoding="utf-8"?>
<p:tagLst xmlns:a="http://schemas.openxmlformats.org/drawingml/2006/main" xmlns:r="http://schemas.openxmlformats.org/officeDocument/2006/relationships" xmlns:p="http://schemas.openxmlformats.org/presentationml/2006/main">
  <p:tag name="NAME" val="MoonShape"/>
</p:tagLst>
</file>

<file path=ppt/tags/tag27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cCpfVzLTLUeYxeHZQEQ3a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SrEhbGH58USRJOiHMEc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X6GigryaaUWxRWqdrfm1Z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29.xml><?xml version="1.0" encoding="utf-8"?>
<p:tagLst xmlns:a="http://schemas.openxmlformats.org/drawingml/2006/main" xmlns:r="http://schemas.openxmlformats.org/officeDocument/2006/relationships" xmlns:p="http://schemas.openxmlformats.org/presentationml/2006/main">
  <p:tag name="NAME" val="MoonShap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291.xml><?xml version="1.0" encoding="utf-8"?>
<p:tagLst xmlns:a="http://schemas.openxmlformats.org/drawingml/2006/main" xmlns:r="http://schemas.openxmlformats.org/officeDocument/2006/relationships" xmlns:p="http://schemas.openxmlformats.org/presentationml/2006/main">
  <p:tag name="NAME" val="Moon"/>
</p:tagLst>
</file>

<file path=ppt/tags/tag292.xml><?xml version="1.0" encoding="utf-8"?>
<p:tagLst xmlns:a="http://schemas.openxmlformats.org/drawingml/2006/main" xmlns:r="http://schemas.openxmlformats.org/officeDocument/2006/relationships" xmlns:p="http://schemas.openxmlformats.org/presentationml/2006/main">
  <p:tag name="NAME" val="Moon"/>
</p:tagLst>
</file>

<file path=ppt/tags/tag293.xml><?xml version="1.0" encoding="utf-8"?>
<p:tagLst xmlns:a="http://schemas.openxmlformats.org/drawingml/2006/main" xmlns:r="http://schemas.openxmlformats.org/officeDocument/2006/relationships" xmlns:p="http://schemas.openxmlformats.org/presentationml/2006/main">
  <p:tag name="NAME" val="Moon"/>
</p:tagLst>
</file>

<file path=ppt/tags/tag294.xml><?xml version="1.0" encoding="utf-8"?>
<p:tagLst xmlns:a="http://schemas.openxmlformats.org/drawingml/2006/main" xmlns:r="http://schemas.openxmlformats.org/officeDocument/2006/relationships" xmlns:p="http://schemas.openxmlformats.org/presentationml/2006/main">
  <p:tag name="NAME" val="Moon"/>
</p:tagLst>
</file>

<file path=ppt/tags/tag295.xml><?xml version="1.0" encoding="utf-8"?>
<p:tagLst xmlns:a="http://schemas.openxmlformats.org/drawingml/2006/main" xmlns:r="http://schemas.openxmlformats.org/officeDocument/2006/relationships" xmlns:p="http://schemas.openxmlformats.org/presentationml/2006/main">
  <p:tag name="NAME" val="Moon"/>
</p:tagLst>
</file>

<file path=ppt/tags/tag296.xml><?xml version="1.0" encoding="utf-8"?>
<p:tagLst xmlns:a="http://schemas.openxmlformats.org/drawingml/2006/main" xmlns:r="http://schemas.openxmlformats.org/officeDocument/2006/relationships" xmlns:p="http://schemas.openxmlformats.org/presentationml/2006/main">
  <p:tag name="NAME" val="MoonShape"/>
</p:tagLst>
</file>

<file path=ppt/tags/tag29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8.xml><?xml version="1.0" encoding="utf-8"?>
<p:tagLst xmlns:a="http://schemas.openxmlformats.org/drawingml/2006/main" xmlns:r="http://schemas.openxmlformats.org/officeDocument/2006/relationships" xmlns:p="http://schemas.openxmlformats.org/presentationml/2006/main">
  <p:tag name="NAME" val="MoonShape"/>
</p:tagLst>
</file>

<file path=ppt/tags/tag2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00.xml><?xml version="1.0" encoding="utf-8"?>
<p:tagLst xmlns:a="http://schemas.openxmlformats.org/drawingml/2006/main" xmlns:r="http://schemas.openxmlformats.org/officeDocument/2006/relationships" xmlns:p="http://schemas.openxmlformats.org/presentationml/2006/main">
  <p:tag name="NAME" val="MoonShape"/>
</p:tagLst>
</file>

<file path=ppt/tags/tag301.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02.xml><?xml version="1.0" encoding="utf-8"?>
<p:tagLst xmlns:a="http://schemas.openxmlformats.org/drawingml/2006/main" xmlns:r="http://schemas.openxmlformats.org/officeDocument/2006/relationships" xmlns:p="http://schemas.openxmlformats.org/presentationml/2006/main">
  <p:tag name="NAME" val="MoonShape"/>
</p:tagLst>
</file>

<file path=ppt/tags/tag30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04.xml><?xml version="1.0" encoding="utf-8"?>
<p:tagLst xmlns:a="http://schemas.openxmlformats.org/drawingml/2006/main" xmlns:r="http://schemas.openxmlformats.org/officeDocument/2006/relationships" xmlns:p="http://schemas.openxmlformats.org/presentationml/2006/main">
  <p:tag name="NAME" val="MoonShape"/>
</p:tagLst>
</file>

<file path=ppt/tags/tag30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q3TX.aHW5kOo9Ylxin0sn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zZIg3_3AOk.8kc_0yJx6_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uSAc6d1K0aKmEGVWtIad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324.xml><?xml version="1.0" encoding="utf-8"?>
<p:tagLst xmlns:a="http://schemas.openxmlformats.org/drawingml/2006/main" xmlns:r="http://schemas.openxmlformats.org/officeDocument/2006/relationships" xmlns:p="http://schemas.openxmlformats.org/presentationml/2006/main">
  <p:tag name="NAME" val="Moon"/>
</p:tagLst>
</file>

<file path=ppt/tags/tag325.xml><?xml version="1.0" encoding="utf-8"?>
<p:tagLst xmlns:a="http://schemas.openxmlformats.org/drawingml/2006/main" xmlns:r="http://schemas.openxmlformats.org/officeDocument/2006/relationships" xmlns:p="http://schemas.openxmlformats.org/presentationml/2006/main">
  <p:tag name="NAME" val="Moon"/>
</p:tagLst>
</file>

<file path=ppt/tags/tag326.xml><?xml version="1.0" encoding="utf-8"?>
<p:tagLst xmlns:a="http://schemas.openxmlformats.org/drawingml/2006/main" xmlns:r="http://schemas.openxmlformats.org/officeDocument/2006/relationships" xmlns:p="http://schemas.openxmlformats.org/presentationml/2006/main">
  <p:tag name="NAME" val="Moon"/>
</p:tagLst>
</file>

<file path=ppt/tags/tag327.xml><?xml version="1.0" encoding="utf-8"?>
<p:tagLst xmlns:a="http://schemas.openxmlformats.org/drawingml/2006/main" xmlns:r="http://schemas.openxmlformats.org/officeDocument/2006/relationships" xmlns:p="http://schemas.openxmlformats.org/presentationml/2006/main">
  <p:tag name="NAME" val="Moon"/>
</p:tagLst>
</file>

<file path=ppt/tags/tag328.xml><?xml version="1.0" encoding="utf-8"?>
<p:tagLst xmlns:a="http://schemas.openxmlformats.org/drawingml/2006/main" xmlns:r="http://schemas.openxmlformats.org/officeDocument/2006/relationships" xmlns:p="http://schemas.openxmlformats.org/presentationml/2006/main">
  <p:tag name="NAME" val="Moon"/>
</p:tagLst>
</file>

<file path=ppt/tags/tag329.xml><?xml version="1.0" encoding="utf-8"?>
<p:tagLst xmlns:a="http://schemas.openxmlformats.org/drawingml/2006/main" xmlns:r="http://schemas.openxmlformats.org/officeDocument/2006/relationships" xmlns:p="http://schemas.openxmlformats.org/presentationml/2006/main">
  <p:tag name="NAME" val="MoonShap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RiKSgly70G28fp2Ua8VIg"/>
</p:tagLst>
</file>

<file path=ppt/tags/tag3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1.xml><?xml version="1.0" encoding="utf-8"?>
<p:tagLst xmlns:a="http://schemas.openxmlformats.org/drawingml/2006/main" xmlns:r="http://schemas.openxmlformats.org/officeDocument/2006/relationships" xmlns:p="http://schemas.openxmlformats.org/presentationml/2006/main">
  <p:tag name="NAME" val="MoonShape"/>
</p:tagLst>
</file>

<file path=ppt/tags/tag3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3.xml><?xml version="1.0" encoding="utf-8"?>
<p:tagLst xmlns:a="http://schemas.openxmlformats.org/drawingml/2006/main" xmlns:r="http://schemas.openxmlformats.org/officeDocument/2006/relationships" xmlns:p="http://schemas.openxmlformats.org/presentationml/2006/main">
  <p:tag name="NAME" val="MoonShape"/>
</p:tagLst>
</file>

<file path=ppt/tags/tag33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35.xml><?xml version="1.0" encoding="utf-8"?>
<p:tagLst xmlns:a="http://schemas.openxmlformats.org/drawingml/2006/main" xmlns:r="http://schemas.openxmlformats.org/officeDocument/2006/relationships" xmlns:p="http://schemas.openxmlformats.org/presentationml/2006/main">
  <p:tag name="NAME" val="MoonShape"/>
</p:tagLst>
</file>

<file path=ppt/tags/tag3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7.xml><?xml version="1.0" encoding="utf-8"?>
<p:tagLst xmlns:a="http://schemas.openxmlformats.org/drawingml/2006/main" xmlns:r="http://schemas.openxmlformats.org/officeDocument/2006/relationships" xmlns:p="http://schemas.openxmlformats.org/presentationml/2006/main">
  <p:tag name="NAME" val="MoonShape"/>
</p:tagLst>
</file>

<file path=ppt/tags/tag3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kMVI0V1sgU6udHeNQPshs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ROgRnDLA0.GXKO5P6Q3G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354.xml><?xml version="1.0" encoding="utf-8"?>
<p:tagLst xmlns:a="http://schemas.openxmlformats.org/drawingml/2006/main" xmlns:r="http://schemas.openxmlformats.org/officeDocument/2006/relationships" xmlns:p="http://schemas.openxmlformats.org/presentationml/2006/main">
  <p:tag name="NAME" val="Moon"/>
</p:tagLst>
</file>

<file path=ppt/tags/tag355.xml><?xml version="1.0" encoding="utf-8"?>
<p:tagLst xmlns:a="http://schemas.openxmlformats.org/drawingml/2006/main" xmlns:r="http://schemas.openxmlformats.org/officeDocument/2006/relationships" xmlns:p="http://schemas.openxmlformats.org/presentationml/2006/main">
  <p:tag name="NAME" val="Moon"/>
</p:tagLst>
</file>

<file path=ppt/tags/tag356.xml><?xml version="1.0" encoding="utf-8"?>
<p:tagLst xmlns:a="http://schemas.openxmlformats.org/drawingml/2006/main" xmlns:r="http://schemas.openxmlformats.org/officeDocument/2006/relationships" xmlns:p="http://schemas.openxmlformats.org/presentationml/2006/main">
  <p:tag name="NAME" val="Moon"/>
</p:tagLst>
</file>

<file path=ppt/tags/tag357.xml><?xml version="1.0" encoding="utf-8"?>
<p:tagLst xmlns:a="http://schemas.openxmlformats.org/drawingml/2006/main" xmlns:r="http://schemas.openxmlformats.org/officeDocument/2006/relationships" xmlns:p="http://schemas.openxmlformats.org/presentationml/2006/main">
  <p:tag name="NAME" val="Moon"/>
</p:tagLst>
</file>

<file path=ppt/tags/tag358.xml><?xml version="1.0" encoding="utf-8"?>
<p:tagLst xmlns:a="http://schemas.openxmlformats.org/drawingml/2006/main" xmlns:r="http://schemas.openxmlformats.org/officeDocument/2006/relationships" xmlns:p="http://schemas.openxmlformats.org/presentationml/2006/main">
  <p:tag name="NAME" val="Moon"/>
</p:tagLst>
</file>

<file path=ppt/tags/tag359.xml><?xml version="1.0" encoding="utf-8"?>
<p:tagLst xmlns:a="http://schemas.openxmlformats.org/drawingml/2006/main" xmlns:r="http://schemas.openxmlformats.org/officeDocument/2006/relationships" xmlns:p="http://schemas.openxmlformats.org/presentationml/2006/main">
  <p:tag name="NAME" val="MoonShap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CPUrIAZyUeOaJiKCjreag"/>
</p:tagLst>
</file>

<file path=ppt/tags/tag36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61.xml><?xml version="1.0" encoding="utf-8"?>
<p:tagLst xmlns:a="http://schemas.openxmlformats.org/drawingml/2006/main" xmlns:r="http://schemas.openxmlformats.org/officeDocument/2006/relationships" xmlns:p="http://schemas.openxmlformats.org/presentationml/2006/main">
  <p:tag name="NAME" val="MoonShape"/>
</p:tagLst>
</file>

<file path=ppt/tags/tag3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3.xml><?xml version="1.0" encoding="utf-8"?>
<p:tagLst xmlns:a="http://schemas.openxmlformats.org/drawingml/2006/main" xmlns:r="http://schemas.openxmlformats.org/officeDocument/2006/relationships" xmlns:p="http://schemas.openxmlformats.org/presentationml/2006/main">
  <p:tag name="NAME" val="MoonShape"/>
</p:tagLst>
</file>

<file path=ppt/tags/tag36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65.xml><?xml version="1.0" encoding="utf-8"?>
<p:tagLst xmlns:a="http://schemas.openxmlformats.org/drawingml/2006/main" xmlns:r="http://schemas.openxmlformats.org/officeDocument/2006/relationships" xmlns:p="http://schemas.openxmlformats.org/presentationml/2006/main">
  <p:tag name="NAME" val="MoonShape"/>
</p:tagLst>
</file>

<file path=ppt/tags/tag36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7.xml><?xml version="1.0" encoding="utf-8"?>
<p:tagLst xmlns:a="http://schemas.openxmlformats.org/drawingml/2006/main" xmlns:r="http://schemas.openxmlformats.org/officeDocument/2006/relationships" xmlns:p="http://schemas.openxmlformats.org/presentationml/2006/main">
  <p:tag name="NAME" val="MoonShape"/>
</p:tagLst>
</file>

<file path=ppt/tags/tag36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CnZpItQ.mUqr.Y.tkSsOi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4od3.app0C2DPgKnWMGYQ"/>
</p:tagLst>
</file>

<file path=ppt/tags/tag370.xml><?xml version="1.0" encoding="utf-8"?>
<p:tagLst xmlns:a="http://schemas.openxmlformats.org/drawingml/2006/main" xmlns:r="http://schemas.openxmlformats.org/officeDocument/2006/relationships" xmlns:p="http://schemas.openxmlformats.org/presentationml/2006/main">
  <p:tag name="RESIZE" val="Yes"/>
  <p:tag name="THINKCELLSHAPEDONOTDELETE" val="perf5kw_UekSGIAczT_Dhz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FIQHZOR.YkGnKnXmELhx9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Ik6PbWMRnkavV_38vtrD5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nW5ggOihNkG2BZUOTVXq8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5lCutB_rAU6JAlJJRoCCJ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WwDrX_TWYkKwX0.kOEkMv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AgKjuYjwN0uf6t3wlK.tf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w6.spZu.A0mX3pmJJn8Wa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4CfHPALGqEKfTpRdn9BUv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Wh3.Q68fzE204wujmdOv6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EjzpTOCekGrnsPAG32kK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Dny1PtA7kmeMumYY5bo5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0ZwKH8X7yU6wRPltr8kO5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r3IjEbb3rkalLDh9_V1r5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ZJiQ7QfqwU.0hJD9EzlhB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_16yqn7.Vkm337hQ4AtiB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0EDktC6pxkSXiMRwUZH3N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aJgVdVBtCEWFaXoVPqVKj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2fxj6nvIE0W9w2zJ0XN6i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fPyyq_eubkSy7MLjv4kVp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TdtBJuJSVECp.gGEl0W_7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OUiqxVXNkibtZ18d1Rc.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T95pn7_FM0Wcs9.jkKJDG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4MgAHil4UU.VbVBZyTEG7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3tIUkAb_.kqp2Sv2pxYML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QdF6oE4KZkCM3gjQZBDJK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Yhgu6ZOYx06qTkgjCfph9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ajr3MuXTQUa3vCnk7zG42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XYgqMaNPZkuTpW6UkWqFV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dIl3OtAcVE.tsyu4q2Dcg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eXG0yQU_c0mgJ.8eJsm9V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SfXDwheH806dHN57QHkQ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yCcM6.ME0iRr9TrI5Tpy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M5xO.VgJkUCSvWUN2evw1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CEv1w53MBUu0uvR3ntIbX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mBs1RZOMhk.kn7ZvUMQEn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5L.ucwbpTEqEmZUGxgglJ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vT67wpi1o0OavEXweiZsW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3900WwqRdEuLHpFBlHDqS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29iYdMsIe0WoKIOucUKBJ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vzavPoSEGUKieEEPK0WHj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8o0YmxGL2Eyo.m6QD6nS_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N2.bgMeULkCiapanxbCh7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YyJXIlFnM0y_vFmAk799_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Q4PBoRwGckyUuIHQkaGgH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P9Et7d8ubU22NTs6XrAsM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Xb35Po2_f0KzQgFcIn.Y1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1mIGwgTr0y7EQA_SXllt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e1nqpP3gf02lP2RRcJOB_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OLqBvmqDzECODhwsRjHrj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TspW5UJs7E2mlhMkweXE8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uSqLW18L4U.wFqcO77p1V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EEeSLj.EHka7vkZjdgzX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_Q2DrxYXO0eCdORqYnMNi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0c.tMFmcsUuKClEGR2ao8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IWv7foQA1k.O1ECdSlyoo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U0WUeUUyhk2qncOLpSC7E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p3nLyG8suUW5Vq7lpO6fW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WYbNYibJE0W0qWNoUQ_A5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TspW5UJs7E2mlhMkweXE8g"/>
</p:tagLst>
</file>

<file path=ppt/tags/tag427.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HVg9BqHJk0WKBphYNccvvQ"/>
</p:tagLst>
</file>

<file path=ppt/tags/tag428.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e7PQmL7J0E6aKEc1g9ubzg"/>
</p:tagLst>
</file>

<file path=ppt/tags/tag42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etz9y8N5EK95b5B8zZBYw"/>
</p:tagLst>
</file>

<file path=ppt/tags/tag430.xml><?xml version="1.0" encoding="utf-8"?>
<p:tagLst xmlns:a="http://schemas.openxmlformats.org/drawingml/2006/main" xmlns:r="http://schemas.openxmlformats.org/officeDocument/2006/relationships" xmlns:p="http://schemas.openxmlformats.org/presentationml/2006/main">
  <p:tag name="NAME" val="SingleBoatText"/>
</p:tagLst>
</file>

<file path=ppt/tags/tag431.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bRGC93M9iE.ogwzdhjJgrQ"/>
</p:tagLst>
</file>

<file path=ppt/tags/tag432.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j74kODSue0eybgOzZuksVw"/>
</p:tagLst>
</file>

<file path=ppt/tags/tag43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4.xml><?xml version="1.0" encoding="utf-8"?>
<p:tagLst xmlns:a="http://schemas.openxmlformats.org/drawingml/2006/main" xmlns:r="http://schemas.openxmlformats.org/officeDocument/2006/relationships" xmlns:p="http://schemas.openxmlformats.org/presentationml/2006/main">
  <p:tag name="NAME" val="SingleBoatText"/>
</p:tagLst>
</file>

<file path=ppt/tags/tag435.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mp.LVQXjd0qRO3eRAMf1.A"/>
</p:tagLst>
</file>

<file path=ppt/tags/tag436.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30UKlRjRCkSRUNo6xQp8dw"/>
</p:tagLst>
</file>

<file path=ppt/tags/tag43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8.xml><?xml version="1.0" encoding="utf-8"?>
<p:tagLst xmlns:a="http://schemas.openxmlformats.org/drawingml/2006/main" xmlns:r="http://schemas.openxmlformats.org/officeDocument/2006/relationships" xmlns:p="http://schemas.openxmlformats.org/presentationml/2006/main">
  <p:tag name="NAME" val="SingleBoatText"/>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eRAAPy6EqUWS6msbPJDZ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i3AarO1GkKbrejTDwA5kg"/>
</p:tagLst>
</file>

<file path=ppt/tags/tag440.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kp.Zj0eCfkaztGgBZpoo8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IWOSpJsazkWjiUhk6jBz.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TspW5UJs7E2mlhMkweXE8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6hSgBYHdBEujRyUzr7zeu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o7g92FX.DkuEnx9R8VSIjw"/>
</p:tagLst>
</file>

<file path=ppt/tags/tag446.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e7IxthVKo0aaQUdIWukJ6A"/>
</p:tagLst>
</file>

<file path=ppt/tags/tag447.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tyPV6KlViEia9GdGxwrbAQ"/>
</p:tagLst>
</file>

<file path=ppt/tags/tag44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9.xml><?xml version="1.0" encoding="utf-8"?>
<p:tagLst xmlns:a="http://schemas.openxmlformats.org/drawingml/2006/main" xmlns:r="http://schemas.openxmlformats.org/officeDocument/2006/relationships" xmlns:p="http://schemas.openxmlformats.org/presentationml/2006/main">
  <p:tag name="NAME" val="SingleBoatTex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HEHaL2KqUmLWHFDeKvnyg"/>
</p:tagLst>
</file>

<file path=ppt/tags/tag450.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HCH4WPmz80WnqBpzaDyxJQ"/>
</p:tagLst>
</file>

<file path=ppt/tags/tag452.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FRaLivf45EuNn0BUgZbPE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IAkaMOYKYUiCdVK_EoJ7K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bJPeI59ku0KasXnR6K4N.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bJPeI59ku0KasXnR6K4N.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bJPeI59ku0KasXnR6K4N.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rnPueqrMQEGd1Z_jj2kbw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__lmdRNd80aSjvud72cQU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TYUd8xbQNkm4kyEg2m3_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40yF76I3fE6NORYcvaXCu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aCqpvrejj0S5AK4gHxJVC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Olx0oB1wwE.D_dN2iGu1E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I3lWKl7Us0OJqsZIEyuIj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Ej6ORQw1vUe9Ukz.b0_rL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L.AwSgOH9kSSPQtBoAJebQ"/>
</p:tagLst>
</file>

<file path=ppt/tags/tag465.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xntfQ6rhqUKqRCsUQlc9Q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bJPeI59ku0KasXnR6K4N.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bJPeI59ku0KasXnR6K4N.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bJPeI59ku0KasXnR6K4N.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IAkaMOYKYUiCdVK_EoJ7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4jhulFVrkW4IkR9jsMCI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bJPeI59ku0KasXnR6K4N.A"/>
</p:tagLst>
</file>

<file path=ppt/tags/tag471.xml><?xml version="1.0" encoding="utf-8"?>
<p:tagLst xmlns:a="http://schemas.openxmlformats.org/drawingml/2006/main" xmlns:r="http://schemas.openxmlformats.org/officeDocument/2006/relationships" xmlns:p="http://schemas.openxmlformats.org/presentationml/2006/main">
  <p:tag name="DELIMITERS" val="3.1"/>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QULxmfcV10eXANZhZ2zbI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eXZuMMa4OE.1WkJ.epen6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DkSobBI60ig_pveVazSo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GgpwC7HOIUmKhXOaY7S4q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GgpwC7HOIUmKhXOaY7S4q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GgpwC7HOIUmKhXOaY7S4q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GgpwC7HOIUmKhXOaY7S4q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hhpZEswXUiZFqw0TbGVQ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3JedqD8u_UyDX76Xc.0Qa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l1XCifIDDUGysWRzmoJIr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SKbXYDG2j0KIN.WL6B8JM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5v9fTHN9W0yjFLTwof35f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498.xml><?xml version="1.0" encoding="utf-8"?>
<p:tagLst xmlns:a="http://schemas.openxmlformats.org/drawingml/2006/main" xmlns:r="http://schemas.openxmlformats.org/officeDocument/2006/relationships" xmlns:p="http://schemas.openxmlformats.org/presentationml/2006/main">
  <p:tag name="RESIZE" val="Yes"/>
  <p:tag name="THINKCELLSHAPEDONOTDELETE" val="pcPduC4k1ZkS8TakHXtETY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3JedqD8u_UyDX76Xc.0Q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wHrz4yqCUu7QuVnxCpq6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l1XCifIDDUGysWRzmoJIr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SKbXYDG2j0KIN.WL6B8JM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5v9fTHN9W0yjFLTwof35f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504.xml><?xml version="1.0" encoding="utf-8"?>
<p:tagLst xmlns:a="http://schemas.openxmlformats.org/drawingml/2006/main" xmlns:r="http://schemas.openxmlformats.org/officeDocument/2006/relationships" xmlns:p="http://schemas.openxmlformats.org/presentationml/2006/main">
  <p:tag name="RESIZE" val="Yes"/>
  <p:tag name="THINKCELLSHAPEDONOTDELETE" val="pcPduC4k1ZkS8TakHXtETY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3JedqD8u_UyDX76Xc.0Qa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l1XCifIDDUGysWRzmoJIr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SKbXYDG2j0KIN.WL6B8JM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5v9fTHN9W0yjFLTwof35f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uApwxe00U6ATrrSIiyQE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eyYW_D62l0aqg6ydpNYAdQ"/>
</p:tagLst>
</file>

<file path=ppt/tags/tag511.xml><?xml version="1.0" encoding="utf-8"?>
<p:tagLst xmlns:a="http://schemas.openxmlformats.org/drawingml/2006/main" xmlns:r="http://schemas.openxmlformats.org/officeDocument/2006/relationships" xmlns:p="http://schemas.openxmlformats.org/presentationml/2006/main">
  <p:tag name="RESIZE" val="Yes"/>
  <p:tag name="THINKCELLSHAPEDONOTDELETE" val="pcPduC4k1ZkS8TakHXtETY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3JedqD8u_UyDX76Xc.0Qa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l1XCifIDDUGysWRzmoJIr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SKbXYDG2j0KIN.WL6B8JM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5v9fTHN9W0yjFLTwof35f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517.xml><?xml version="1.0" encoding="utf-8"?>
<p:tagLst xmlns:a="http://schemas.openxmlformats.org/drawingml/2006/main" xmlns:r="http://schemas.openxmlformats.org/officeDocument/2006/relationships" xmlns:p="http://schemas.openxmlformats.org/presentationml/2006/main">
  <p:tag name="RESIZE" val="Yes"/>
  <p:tag name="THINKCELLSHAPEDONOTDELETE" val="pcPduC4k1ZkS8TakHXtETY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3JedqD8u_UyDX76Xc.0Qa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l1XCifIDDUGysWRzmoJIr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zUDH_opTUWIyllcTXYY_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SKbXYDG2j0KIN.WL6B8JM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5v9fTHN9W0yjFLTwof35f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523.xml><?xml version="1.0" encoding="utf-8"?>
<p:tagLst xmlns:a="http://schemas.openxmlformats.org/drawingml/2006/main" xmlns:r="http://schemas.openxmlformats.org/officeDocument/2006/relationships" xmlns:p="http://schemas.openxmlformats.org/presentationml/2006/main">
  <p:tag name="RESIZE" val="Yes"/>
  <p:tag name="THINKCELLSHAPEDONOTDELETE" val="pcPduC4k1ZkS8TakHXtETY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3JedqD8u_UyDX76Xc.0Qa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l1XCifIDDUGysWRzmoJIr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SKbXYDG2j0KIN.WL6B8JM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5v9fTHN9W0yjFLTwof35f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WXTzM0CXtUmjLYQANs_laQ"/>
</p:tagLst>
</file>

<file path=ppt/tags/tag529.xml><?xml version="1.0" encoding="utf-8"?>
<p:tagLst xmlns:a="http://schemas.openxmlformats.org/drawingml/2006/main" xmlns:r="http://schemas.openxmlformats.org/officeDocument/2006/relationships" xmlns:p="http://schemas.openxmlformats.org/presentationml/2006/main">
  <p:tag name="RESIZE" val="Yes"/>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Fm5hu1.t0CsTpCn6BZ43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xv.J1Pswtk2aqxv4ZsGoz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hmyTCCNscUypernmnz77c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K4Wd_Hrv5ESGzyucPFLbD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VfEWMJh8zk6zPjQkwwgNF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KLAhHB7y2EW54PsYbeGaz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L1GDiV8i.U20cOl0cjWet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QggPGEpXMUurmNM68g_PA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k6azzyCNk0Okiy3DmnNbQ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ykHv2E5kCUiVH1N6A1nN2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6s4Est2sbkKYZ52IrU1cC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n5eJKzbrpUag2HRzz4xYa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6s4Est2sbkKYZ52IrU1cC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t4X8aB5H8EW_KfSIXaU7e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t4X8aB5H8EW_KfSIXaU7e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t4X8aB5H8EW_KfSIXaU7e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t4X8aB5H8EW_KfSIXaU7e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t4X8aB5H8EW_KfSIXaU7e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sQBbglwuWEaC0JgYfvz79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eZwaseOHjUqJbJVKFTfDF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XHCCwhttTkGx.aHTvs8jO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CwVpCKLjbkK6802dScJKz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cG7UdoO5E2SbezUIniEY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8ZuIaKit9ESFgd0lH4jy1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LdlWo23J9UmynI5hHI210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_HCVL4fsk0OAIeDAtQJrN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UqrniQ.Mvk2hIYzHXQA9X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MMrNiupIQUKsOTmsbKljT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0AN9b78svUOYeDjjp80Rv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0AN9b78svUOYeDjjp80Rv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yaJ9Wn0LNEaADzFwNY1cY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l3_3TPfR5EawyuQrAReK2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8YGR6xx_0qQYFBt_1MUk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aJ2Z4kS6ukyr2_R1Ikj5.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ghbuBQUH.UOJ3d8TfLMFd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TvlDcOkYuESiVJt2IabSX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ZuuL0tkZxUCfq.WKrwmktg"/>
</p:tagLst>
</file>

<file path=ppt/tags/tag564.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1aIfNRKgRUOEXIeRHKeboA"/>
</p:tagLst>
</file>

<file path=ppt/tags/tag565.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ML3rsjfcmkqKfawUJTL_3g"/>
</p:tagLst>
</file>

<file path=ppt/tags/tag566.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whqnqXQe106nuihkjJ8c_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vs.71UZ_I0O7aRAdvCRk3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KcTZ80DrEWWGqNKkkvFf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Ytl9I0npcESkwSVL805DY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X7NstzBkaZ5GOSG55Vh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TuQh8MP44EWiYL47ujuqc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ouKKNPwsJkmzksLEkCKXMg"/>
</p:tagLst>
</file>

<file path=ppt/tags/tag572.xml><?xml version="1.0" encoding="utf-8"?>
<p:tagLst xmlns:a="http://schemas.openxmlformats.org/drawingml/2006/main" xmlns:r="http://schemas.openxmlformats.org/officeDocument/2006/relationships" xmlns:p="http://schemas.openxmlformats.org/presentationml/2006/main">
  <p:tag name="NAME" val="SingleBoatShape"/>
</p:tagLst>
</file>

<file path=ppt/tags/tag573.xml><?xml version="1.0" encoding="utf-8"?>
<p:tagLst xmlns:a="http://schemas.openxmlformats.org/drawingml/2006/main" xmlns:r="http://schemas.openxmlformats.org/officeDocument/2006/relationships" xmlns:p="http://schemas.openxmlformats.org/presentationml/2006/main">
  <p:tag name="NAME" val="SingleBoatText"/>
</p:tagLst>
</file>

<file path=ppt/tags/tag5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575.xml><?xml version="1.0" encoding="utf-8"?>
<p:tagLst xmlns:a="http://schemas.openxmlformats.org/drawingml/2006/main" xmlns:r="http://schemas.openxmlformats.org/officeDocument/2006/relationships" xmlns:p="http://schemas.openxmlformats.org/presentationml/2006/main">
  <p:tag name="NAME" val="SingleBoatText"/>
</p:tagLst>
</file>

<file path=ppt/tags/tag5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577.xml><?xml version="1.0" encoding="utf-8"?>
<p:tagLst xmlns:a="http://schemas.openxmlformats.org/drawingml/2006/main" xmlns:r="http://schemas.openxmlformats.org/officeDocument/2006/relationships" xmlns:p="http://schemas.openxmlformats.org/presentationml/2006/main">
  <p:tag name="NAME" val="SingleBoatText"/>
</p:tagLst>
</file>

<file path=ppt/tags/tag578.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VVrfr1JIFUKDnpNhajD2ew"/>
</p:tagLst>
</file>

<file path=ppt/tags/tag579.xml><?xml version="1.0" encoding="utf-8"?>
<p:tagLst xmlns:a="http://schemas.openxmlformats.org/drawingml/2006/main" xmlns:r="http://schemas.openxmlformats.org/officeDocument/2006/relationships" xmlns:p="http://schemas.openxmlformats.org/presentationml/2006/main">
  <p:tag name="NAME" val="Rectangl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mw0.8qxr5kSjVcxXDtM18w"/>
</p:tagLst>
</file>

<file path=ppt/tags/tag580.xml><?xml version="1.0" encoding="utf-8"?>
<p:tagLst xmlns:a="http://schemas.openxmlformats.org/drawingml/2006/main" xmlns:r="http://schemas.openxmlformats.org/officeDocument/2006/relationships" xmlns:p="http://schemas.openxmlformats.org/presentationml/2006/main">
  <p:tag name="NAME" val="Rectangle"/>
</p:tagLst>
</file>

<file path=ppt/tags/tag581.xml><?xml version="1.0" encoding="utf-8"?>
<p:tagLst xmlns:a="http://schemas.openxmlformats.org/drawingml/2006/main" xmlns:r="http://schemas.openxmlformats.org/officeDocument/2006/relationships" xmlns:p="http://schemas.openxmlformats.org/presentationml/2006/main">
  <p:tag name="NAME" val="RectangleText"/>
</p:tagLst>
</file>

<file path=ppt/tags/tag582.xml><?xml version="1.0" encoding="utf-8"?>
<p:tagLst xmlns:a="http://schemas.openxmlformats.org/drawingml/2006/main" xmlns:r="http://schemas.openxmlformats.org/officeDocument/2006/relationships" xmlns:p="http://schemas.openxmlformats.org/presentationml/2006/main">
  <p:tag name="NAME" val="RectangleShape"/>
</p:tagLst>
</file>

<file path=ppt/tags/tag583.xml><?xml version="1.0" encoding="utf-8"?>
<p:tagLst xmlns:a="http://schemas.openxmlformats.org/drawingml/2006/main" xmlns:r="http://schemas.openxmlformats.org/officeDocument/2006/relationships" xmlns:p="http://schemas.openxmlformats.org/presentationml/2006/main">
  <p:tag name="NAME" val="RectangleText"/>
</p:tagLst>
</file>

<file path=ppt/tags/tag584.xml><?xml version="1.0" encoding="utf-8"?>
<p:tagLst xmlns:a="http://schemas.openxmlformats.org/drawingml/2006/main" xmlns:r="http://schemas.openxmlformats.org/officeDocument/2006/relationships" xmlns:p="http://schemas.openxmlformats.org/presentationml/2006/main">
  <p:tag name="NAME" val="RectangleShape"/>
</p:tagLst>
</file>

<file path=ppt/tags/tag585.xml><?xml version="1.0" encoding="utf-8"?>
<p:tagLst xmlns:a="http://schemas.openxmlformats.org/drawingml/2006/main" xmlns:r="http://schemas.openxmlformats.org/officeDocument/2006/relationships" xmlns:p="http://schemas.openxmlformats.org/presentationml/2006/main">
  <p:tag name="NAME" val="RectangleText"/>
</p:tagLst>
</file>

<file path=ppt/tags/tag586.xml><?xml version="1.0" encoding="utf-8"?>
<p:tagLst xmlns:a="http://schemas.openxmlformats.org/drawingml/2006/main" xmlns:r="http://schemas.openxmlformats.org/officeDocument/2006/relationships" xmlns:p="http://schemas.openxmlformats.org/presentationml/2006/main">
  <p:tag name="RESIZE" val="Yes"/>
  <p:tag name="THINKCELLSHAPEDONOTDELETE" val="p3gUi__R6g0e0flDLWniMTA"/>
</p:tagLst>
</file>

<file path=ppt/tags/tag587.xml><?xml version="1.0" encoding="utf-8"?>
<p:tagLst xmlns:a="http://schemas.openxmlformats.org/drawingml/2006/main" xmlns:r="http://schemas.openxmlformats.org/officeDocument/2006/relationships" xmlns:p="http://schemas.openxmlformats.org/presentationml/2006/main">
  <p:tag name="RESIZE" val="Yes"/>
  <p:tag name="THINKCELLSHAPEDONOTDELETE" val="pvc_L8Pft90mQpW71coARcg"/>
</p:tagLst>
</file>

<file path=ppt/tags/tag588.xml><?xml version="1.0" encoding="utf-8"?>
<p:tagLst xmlns:a="http://schemas.openxmlformats.org/drawingml/2006/main" xmlns:r="http://schemas.openxmlformats.org/officeDocument/2006/relationships" xmlns:p="http://schemas.openxmlformats.org/presentationml/2006/main">
  <p:tag name="RESIZE" val="Yes"/>
  <p:tag name="THINKCELLSHAPEDONOTDELETE" val="p3.5o1Y135EinheN_2nVo6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8TVleQo1UUCccu_E6L2W5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0pDbwdzNyEutpRqgtoi90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mapX3ORzL0aO4ncr.dXkm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KvJEO1h5UES6flVa61Sew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YwnCTV4ii0q_D0r4.hG3S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PhMiaoLMnkuF8mggizj4K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LOWdCUYMR0aA3RtT8EdC8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CcBvVjU_C02Q9V0aqJ8Yx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MBkU8FdwPkO4FkjjIN0Rq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NWTcATjF6E26AvGS4aAl0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niE4yg8gXEafwm1xSP4DK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ujDGJdsaw0.xpkFZRj_D8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GlNrcakMEetwqfJRepRM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jV3xfkKm_ESSFhI2vZDL6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F1uAaKI44UmHa.0ftGMS.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_YzVOpkxlEC5GduB1kXRx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jIT2Mr3cmEWyL8TEbzq7U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Rr0eYwLXnEOyj3mC6o7gS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IIU7oa2hw0WM6.xBXlHqx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bZfUMYWlWEaaiO3jH6JzP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qgdUKbKgYkCZ_0njmC6fb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52JrPrOZUqgOYnL.YGKx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vqRijUZkuUK79WUe_HdGU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wNSAgBF5dkGXt.bdavQrO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Qp9OKZOCE.sDypEnOiU5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IbTZl5nTzUKvyN2ZsKiE7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Z8_u5F4z9kac71ig.NxKYQ"/>
</p:tagLst>
</file>

<file path=ppt/tags/tag614.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VVrfr1JIFUKDnpNhajD2ew"/>
</p:tagLst>
</file>

<file path=ppt/tags/tag615.xml><?xml version="1.0" encoding="utf-8"?>
<p:tagLst xmlns:a="http://schemas.openxmlformats.org/drawingml/2006/main" xmlns:r="http://schemas.openxmlformats.org/officeDocument/2006/relationships" xmlns:p="http://schemas.openxmlformats.org/presentationml/2006/main">
  <p:tag name="NAME" val="Rectangle"/>
</p:tagLst>
</file>

<file path=ppt/tags/tag616.xml><?xml version="1.0" encoding="utf-8"?>
<p:tagLst xmlns:a="http://schemas.openxmlformats.org/drawingml/2006/main" xmlns:r="http://schemas.openxmlformats.org/officeDocument/2006/relationships" xmlns:p="http://schemas.openxmlformats.org/presentationml/2006/main">
  <p:tag name="NAME" val="Rectangle"/>
</p:tagLst>
</file>

<file path=ppt/tags/tag617.xml><?xml version="1.0" encoding="utf-8"?>
<p:tagLst xmlns:a="http://schemas.openxmlformats.org/drawingml/2006/main" xmlns:r="http://schemas.openxmlformats.org/officeDocument/2006/relationships" xmlns:p="http://schemas.openxmlformats.org/presentationml/2006/main">
  <p:tag name="NAME" val="RectangleText"/>
</p:tagLst>
</file>

<file path=ppt/tags/tag618.xml><?xml version="1.0" encoding="utf-8"?>
<p:tagLst xmlns:a="http://schemas.openxmlformats.org/drawingml/2006/main" xmlns:r="http://schemas.openxmlformats.org/officeDocument/2006/relationships" xmlns:p="http://schemas.openxmlformats.org/presentationml/2006/main">
  <p:tag name="NAME" val="RectangleShape"/>
</p:tagLst>
</file>

<file path=ppt/tags/tag619.xml><?xml version="1.0" encoding="utf-8"?>
<p:tagLst xmlns:a="http://schemas.openxmlformats.org/drawingml/2006/main" xmlns:r="http://schemas.openxmlformats.org/officeDocument/2006/relationships" xmlns:p="http://schemas.openxmlformats.org/presentationml/2006/main">
  <p:tag name="NAME" val="RectangleText"/>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IVGDhyM0eu8REmyuqfNQ"/>
</p:tagLst>
</file>

<file path=ppt/tags/tag620.xml><?xml version="1.0" encoding="utf-8"?>
<p:tagLst xmlns:a="http://schemas.openxmlformats.org/drawingml/2006/main" xmlns:r="http://schemas.openxmlformats.org/officeDocument/2006/relationships" xmlns:p="http://schemas.openxmlformats.org/presentationml/2006/main">
  <p:tag name="NAME" val="RectangleShape"/>
</p:tagLst>
</file>

<file path=ppt/tags/tag621.xml><?xml version="1.0" encoding="utf-8"?>
<p:tagLst xmlns:a="http://schemas.openxmlformats.org/drawingml/2006/main" xmlns:r="http://schemas.openxmlformats.org/officeDocument/2006/relationships" xmlns:p="http://schemas.openxmlformats.org/presentationml/2006/main">
  <p:tag name="NAME" val="RectangleText"/>
</p:tagLst>
</file>

<file path=ppt/tags/tag622.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VVrfr1JIFUKDnpNhajD2ew"/>
</p:tagLst>
</file>

<file path=ppt/tags/tag623.xml><?xml version="1.0" encoding="utf-8"?>
<p:tagLst xmlns:a="http://schemas.openxmlformats.org/drawingml/2006/main" xmlns:r="http://schemas.openxmlformats.org/officeDocument/2006/relationships" xmlns:p="http://schemas.openxmlformats.org/presentationml/2006/main">
  <p:tag name="NAME" val="Rectangle"/>
</p:tagLst>
</file>

<file path=ppt/tags/tag624.xml><?xml version="1.0" encoding="utf-8"?>
<p:tagLst xmlns:a="http://schemas.openxmlformats.org/drawingml/2006/main" xmlns:r="http://schemas.openxmlformats.org/officeDocument/2006/relationships" xmlns:p="http://schemas.openxmlformats.org/presentationml/2006/main">
  <p:tag name="NAME" val="Rectangle"/>
</p:tagLst>
</file>

<file path=ppt/tags/tag625.xml><?xml version="1.0" encoding="utf-8"?>
<p:tagLst xmlns:a="http://schemas.openxmlformats.org/drawingml/2006/main" xmlns:r="http://schemas.openxmlformats.org/officeDocument/2006/relationships" xmlns:p="http://schemas.openxmlformats.org/presentationml/2006/main">
  <p:tag name="NAME" val="RectangleText"/>
</p:tagLst>
</file>

<file path=ppt/tags/tag626.xml><?xml version="1.0" encoding="utf-8"?>
<p:tagLst xmlns:a="http://schemas.openxmlformats.org/drawingml/2006/main" xmlns:r="http://schemas.openxmlformats.org/officeDocument/2006/relationships" xmlns:p="http://schemas.openxmlformats.org/presentationml/2006/main">
  <p:tag name="NAME" val="RectangleShape"/>
</p:tagLst>
</file>

<file path=ppt/tags/tag627.xml><?xml version="1.0" encoding="utf-8"?>
<p:tagLst xmlns:a="http://schemas.openxmlformats.org/drawingml/2006/main" xmlns:r="http://schemas.openxmlformats.org/officeDocument/2006/relationships" xmlns:p="http://schemas.openxmlformats.org/presentationml/2006/main">
  <p:tag name="NAME" val="RectangleText"/>
</p:tagLst>
</file>

<file path=ppt/tags/tag628.xml><?xml version="1.0" encoding="utf-8"?>
<p:tagLst xmlns:a="http://schemas.openxmlformats.org/drawingml/2006/main" xmlns:r="http://schemas.openxmlformats.org/officeDocument/2006/relationships" xmlns:p="http://schemas.openxmlformats.org/presentationml/2006/main">
  <p:tag name="NAME" val="RectangleShape"/>
</p:tagLst>
</file>

<file path=ppt/tags/tag629.xml><?xml version="1.0" encoding="utf-8"?>
<p:tagLst xmlns:a="http://schemas.openxmlformats.org/drawingml/2006/main" xmlns:r="http://schemas.openxmlformats.org/officeDocument/2006/relationships" xmlns:p="http://schemas.openxmlformats.org/presentationml/2006/main">
  <p:tag name="NAME" val="RectangleText"/>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xgF2KUekki5rH8x1uUSDA"/>
</p:tagLst>
</file>

<file path=ppt/tags/tag630.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VVrfr1JIFUKDnpNhajD2ew"/>
</p:tagLst>
</file>

<file path=ppt/tags/tag631.xml><?xml version="1.0" encoding="utf-8"?>
<p:tagLst xmlns:a="http://schemas.openxmlformats.org/drawingml/2006/main" xmlns:r="http://schemas.openxmlformats.org/officeDocument/2006/relationships" xmlns:p="http://schemas.openxmlformats.org/presentationml/2006/main">
  <p:tag name="NAME" val="Rectangle"/>
</p:tagLst>
</file>

<file path=ppt/tags/tag632.xml><?xml version="1.0" encoding="utf-8"?>
<p:tagLst xmlns:a="http://schemas.openxmlformats.org/drawingml/2006/main" xmlns:r="http://schemas.openxmlformats.org/officeDocument/2006/relationships" xmlns:p="http://schemas.openxmlformats.org/presentationml/2006/main">
  <p:tag name="NAME" val="Rectangle"/>
</p:tagLst>
</file>

<file path=ppt/tags/tag633.xml><?xml version="1.0" encoding="utf-8"?>
<p:tagLst xmlns:a="http://schemas.openxmlformats.org/drawingml/2006/main" xmlns:r="http://schemas.openxmlformats.org/officeDocument/2006/relationships" xmlns:p="http://schemas.openxmlformats.org/presentationml/2006/main">
  <p:tag name="NAME" val="RectangleText"/>
</p:tagLst>
</file>

<file path=ppt/tags/tag634.xml><?xml version="1.0" encoding="utf-8"?>
<p:tagLst xmlns:a="http://schemas.openxmlformats.org/drawingml/2006/main" xmlns:r="http://schemas.openxmlformats.org/officeDocument/2006/relationships" xmlns:p="http://schemas.openxmlformats.org/presentationml/2006/main">
  <p:tag name="NAME" val="RectangleShape"/>
</p:tagLst>
</file>

<file path=ppt/tags/tag635.xml><?xml version="1.0" encoding="utf-8"?>
<p:tagLst xmlns:a="http://schemas.openxmlformats.org/drawingml/2006/main" xmlns:r="http://schemas.openxmlformats.org/officeDocument/2006/relationships" xmlns:p="http://schemas.openxmlformats.org/presentationml/2006/main">
  <p:tag name="NAME" val="RectangleText"/>
</p:tagLst>
</file>

<file path=ppt/tags/tag636.xml><?xml version="1.0" encoding="utf-8"?>
<p:tagLst xmlns:a="http://schemas.openxmlformats.org/drawingml/2006/main" xmlns:r="http://schemas.openxmlformats.org/officeDocument/2006/relationships" xmlns:p="http://schemas.openxmlformats.org/presentationml/2006/main">
  <p:tag name="NAME" val="RectangleShape"/>
</p:tagLst>
</file>

<file path=ppt/tags/tag637.xml><?xml version="1.0" encoding="utf-8"?>
<p:tagLst xmlns:a="http://schemas.openxmlformats.org/drawingml/2006/main" xmlns:r="http://schemas.openxmlformats.org/officeDocument/2006/relationships" xmlns:p="http://schemas.openxmlformats.org/presentationml/2006/main">
  <p:tag name="NAME" val="RectangleText"/>
</p:tagLst>
</file>

<file path=ppt/tags/tag638.xml><?xml version="1.0" encoding="utf-8"?>
<p:tagLst xmlns:a="http://schemas.openxmlformats.org/drawingml/2006/main" xmlns:r="http://schemas.openxmlformats.org/officeDocument/2006/relationships" xmlns:p="http://schemas.openxmlformats.org/presentationml/2006/main">
  <p:tag name="ORIGLEFT" val="13"/>
  <p:tag name="ORIGTOP" val="48.375"/>
  <p:tag name="ORIGHEIGHT" val="18.125"/>
  <p:tag name="ORIGWIDTH" val="18.125"/>
  <p:tag name="THINKCELLSHAPEDONOTDELETE" val="pVVrfr1JIFUKDnpNhajD2ew"/>
</p:tagLst>
</file>

<file path=ppt/tags/tag639.xml><?xml version="1.0" encoding="utf-8"?>
<p:tagLst xmlns:a="http://schemas.openxmlformats.org/drawingml/2006/main" xmlns:r="http://schemas.openxmlformats.org/officeDocument/2006/relationships" xmlns:p="http://schemas.openxmlformats.org/presentationml/2006/main">
  <p:tag name="NAME" val="Rectangl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vFZpgYbh0.D17jFy0EcdA"/>
</p:tagLst>
</file>

<file path=ppt/tags/tag640.xml><?xml version="1.0" encoding="utf-8"?>
<p:tagLst xmlns:a="http://schemas.openxmlformats.org/drawingml/2006/main" xmlns:r="http://schemas.openxmlformats.org/officeDocument/2006/relationships" xmlns:p="http://schemas.openxmlformats.org/presentationml/2006/main">
  <p:tag name="NAME" val="Rectangle"/>
</p:tagLst>
</file>

<file path=ppt/tags/tag641.xml><?xml version="1.0" encoding="utf-8"?>
<p:tagLst xmlns:a="http://schemas.openxmlformats.org/drawingml/2006/main" xmlns:r="http://schemas.openxmlformats.org/officeDocument/2006/relationships" xmlns:p="http://schemas.openxmlformats.org/presentationml/2006/main">
  <p:tag name="NAME" val="RectangleText"/>
</p:tagLst>
</file>

<file path=ppt/tags/tag642.xml><?xml version="1.0" encoding="utf-8"?>
<p:tagLst xmlns:a="http://schemas.openxmlformats.org/drawingml/2006/main" xmlns:r="http://schemas.openxmlformats.org/officeDocument/2006/relationships" xmlns:p="http://schemas.openxmlformats.org/presentationml/2006/main">
  <p:tag name="NAME" val="RectangleShape"/>
</p:tagLst>
</file>

<file path=ppt/tags/tag643.xml><?xml version="1.0" encoding="utf-8"?>
<p:tagLst xmlns:a="http://schemas.openxmlformats.org/drawingml/2006/main" xmlns:r="http://schemas.openxmlformats.org/officeDocument/2006/relationships" xmlns:p="http://schemas.openxmlformats.org/presentationml/2006/main">
  <p:tag name="NAME" val="RectangleText"/>
</p:tagLst>
</file>

<file path=ppt/tags/tag644.xml><?xml version="1.0" encoding="utf-8"?>
<p:tagLst xmlns:a="http://schemas.openxmlformats.org/drawingml/2006/main" xmlns:r="http://schemas.openxmlformats.org/officeDocument/2006/relationships" xmlns:p="http://schemas.openxmlformats.org/presentationml/2006/main">
  <p:tag name="NAME" val="RectangleShape"/>
</p:tagLst>
</file>

<file path=ppt/tags/tag645.xml><?xml version="1.0" encoding="utf-8"?>
<p:tagLst xmlns:a="http://schemas.openxmlformats.org/drawingml/2006/main" xmlns:r="http://schemas.openxmlformats.org/officeDocument/2006/relationships" xmlns:p="http://schemas.openxmlformats.org/presentationml/2006/main">
  <p:tag name="NAME" val="RectangleText"/>
</p:tagLst>
</file>

<file path=ppt/tags/tag646.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l_XB4B2w0yq_EQLEdx9g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Nzn_BsHqLUKDWpIWukb3v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EZ3hPnvYs0KkDlX9nIzkB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lFdtw9KgvUmXrR9UZ5spv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4jok8NDCoUmE4mjygZzCm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u5YwCdN1gUS9GgiUnOYwG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1_MthZ4B_kOgXIgHXKVDd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5M1WhEOfPkGbms5wGAn28g"/>
</p:tagLst>
</file>

<file path=ppt/tags/tag653.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F9pcIxOi0mvS2_seTBVFg"/>
</p:tagLst>
</file>

<file path=ppt/tags/tag654.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z2iDdbMzUE.g0uHn7361E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KuqWxiCIz0yWpf3GXyrUz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efk1DPyUTkOz_mxblrrKEQ"/>
</p:tagLst>
</file>

<file path=ppt/tags/tag657.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nMEZj6lZXEiMXwa6Eg9kew"/>
</p:tagLst>
</file>

<file path=ppt/tags/tag658.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ZyfRwsLfF0.sbYbN1A.19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25R5gyy6YU.PEr9a_p2co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tJL9hax_kqzn1zAjkdHQ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tDAnNh8ObUuoMmYDpZbTH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5yOCkVV8_ECoKlMIVsQ3S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UuEVsYrjJkSHuUpfurR1i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Y7FxjonSm0uzjfaNYuIKV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l6coRYvcUUamrir.XQhSr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c7nTHJvCEEWHni5W1gInv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AjkC34E2kmhIOfRUMU_H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LGA05HUiK0WcTw4FW7GT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jfMdLZwQx0CZaR3d4WCOs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VbjoTKbPQEG9w9cfuNS7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lS9DDBcp0eFt3_AbQ8uk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VbjoTKbPQEG9w9cfuNS7S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VbjoTKbPQEG9w9cfuNS7S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_0bZAYGeLE6aLx4vkczXT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674.xml><?xml version="1.0" encoding="utf-8"?>
<p:tagLst xmlns:a="http://schemas.openxmlformats.org/drawingml/2006/main" xmlns:r="http://schemas.openxmlformats.org/officeDocument/2006/relationships" xmlns:p="http://schemas.openxmlformats.org/presentationml/2006/main">
  <p:tag name="NAME" val="MoonShap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676.xml><?xml version="1.0" encoding="utf-8"?>
<p:tagLst xmlns:a="http://schemas.openxmlformats.org/drawingml/2006/main" xmlns:r="http://schemas.openxmlformats.org/officeDocument/2006/relationships" xmlns:p="http://schemas.openxmlformats.org/presentationml/2006/main">
  <p:tag name="NAME" val="MoonShape"/>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2XAf3kFLvEynY7nuqI5XDQ"/>
</p:tagLst>
</file>

<file path=ppt/tags/tag678.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79.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_D69ryOfqkiTj_TubAS0EA"/>
</p:tagLst>
</file>

<file path=ppt/tags/tag680.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81.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82.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83.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84.xml><?xml version="1.0" encoding="utf-8"?>
<p:tagLst xmlns:a="http://schemas.openxmlformats.org/drawingml/2006/main" xmlns:r="http://schemas.openxmlformats.org/officeDocument/2006/relationships" xmlns:p="http://schemas.openxmlformats.org/presentationml/2006/main">
  <p:tag name="NAME" val="MoonShape"/>
</p:tagLst>
</file>

<file path=ppt/tags/tag68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86.xml><?xml version="1.0" encoding="utf-8"?>
<p:tagLst xmlns:a="http://schemas.openxmlformats.org/drawingml/2006/main" xmlns:r="http://schemas.openxmlformats.org/officeDocument/2006/relationships" xmlns:p="http://schemas.openxmlformats.org/presentationml/2006/main">
  <p:tag name="NAME" val="MoonShape"/>
</p:tagLst>
</file>

<file path=ppt/tags/tag68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88.xml><?xml version="1.0" encoding="utf-8"?>
<p:tagLst xmlns:a="http://schemas.openxmlformats.org/drawingml/2006/main" xmlns:r="http://schemas.openxmlformats.org/officeDocument/2006/relationships" xmlns:p="http://schemas.openxmlformats.org/presentationml/2006/main">
  <p:tag name="NAME" val="MoonShape"/>
</p:tagLst>
</file>

<file path=ppt/tags/tag6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AGJPpdHpUOYrzD1cR1NnQ"/>
</p:tagLst>
</file>

<file path=ppt/tags/tag690.xml><?xml version="1.0" encoding="utf-8"?>
<p:tagLst xmlns:a="http://schemas.openxmlformats.org/drawingml/2006/main" xmlns:r="http://schemas.openxmlformats.org/officeDocument/2006/relationships" xmlns:p="http://schemas.openxmlformats.org/presentationml/2006/main">
  <p:tag name="NAME" val="MoonShape"/>
</p:tagLst>
</file>

<file path=ppt/tags/tag69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2.xml><?xml version="1.0" encoding="utf-8"?>
<p:tagLst xmlns:a="http://schemas.openxmlformats.org/drawingml/2006/main" xmlns:r="http://schemas.openxmlformats.org/officeDocument/2006/relationships" xmlns:p="http://schemas.openxmlformats.org/presentationml/2006/main">
  <p:tag name="NAME" val="MoonShape"/>
</p:tagLst>
</file>

<file path=ppt/tags/tag69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4.xml><?xml version="1.0" encoding="utf-8"?>
<p:tagLst xmlns:a="http://schemas.openxmlformats.org/drawingml/2006/main" xmlns:r="http://schemas.openxmlformats.org/officeDocument/2006/relationships" xmlns:p="http://schemas.openxmlformats.org/presentationml/2006/main">
  <p:tag name="NAME" val="MoonShape"/>
</p:tagLst>
</file>

<file path=ppt/tags/tag69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6.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97.xml><?xml version="1.0" encoding="utf-8"?>
<p:tagLst xmlns:a="http://schemas.openxmlformats.org/drawingml/2006/main" xmlns:r="http://schemas.openxmlformats.org/officeDocument/2006/relationships" xmlns:p="http://schemas.openxmlformats.org/presentationml/2006/main">
  <p:tag name="NAME" val="Moon"/>
  <p:tag name="THINKCELLSHAPEDONOTDELETE" val="phA9fGwr_yEetUrw1hHx_9A"/>
</p:tagLst>
</file>

<file path=ppt/tags/tag698.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699.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pd0KzxXAEaV7W4c5BLO2w"/>
</p:tagLst>
</file>

<file path=ppt/tags/tag700.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01.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02.xml><?xml version="1.0" encoding="utf-8"?>
<p:tagLst xmlns:a="http://schemas.openxmlformats.org/drawingml/2006/main" xmlns:r="http://schemas.openxmlformats.org/officeDocument/2006/relationships" xmlns:p="http://schemas.openxmlformats.org/presentationml/2006/main">
  <p:tag name="NAME" val="MoonShape"/>
</p:tagLst>
</file>

<file path=ppt/tags/tag70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04.xml><?xml version="1.0" encoding="utf-8"?>
<p:tagLst xmlns:a="http://schemas.openxmlformats.org/drawingml/2006/main" xmlns:r="http://schemas.openxmlformats.org/officeDocument/2006/relationships" xmlns:p="http://schemas.openxmlformats.org/presentationml/2006/main">
  <p:tag name="NAME" val="MoonShape"/>
</p:tagLst>
</file>

<file path=ppt/tags/tag70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06.xml><?xml version="1.0" encoding="utf-8"?>
<p:tagLst xmlns:a="http://schemas.openxmlformats.org/drawingml/2006/main" xmlns:r="http://schemas.openxmlformats.org/officeDocument/2006/relationships" xmlns:p="http://schemas.openxmlformats.org/presentationml/2006/main">
  <p:tag name="NAME" val="MoonShape"/>
</p:tagLst>
</file>

<file path=ppt/tags/tag70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08.xml><?xml version="1.0" encoding="utf-8"?>
<p:tagLst xmlns:a="http://schemas.openxmlformats.org/drawingml/2006/main" xmlns:r="http://schemas.openxmlformats.org/officeDocument/2006/relationships" xmlns:p="http://schemas.openxmlformats.org/presentationml/2006/main">
  <p:tag name="NAME" val="MoonShape"/>
</p:tagLst>
</file>

<file path=ppt/tags/tag70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7.HmAbipkSz5._FL_q32A"/>
</p:tagLst>
</file>

<file path=ppt/tags/tag710.xml><?xml version="1.0" encoding="utf-8"?>
<p:tagLst xmlns:a="http://schemas.openxmlformats.org/drawingml/2006/main" xmlns:r="http://schemas.openxmlformats.org/officeDocument/2006/relationships" xmlns:p="http://schemas.openxmlformats.org/presentationml/2006/main">
  <p:tag name="NAME" val="MoonShape"/>
</p:tagLst>
</file>

<file path=ppt/tags/tag711.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712.xml><?xml version="1.0" encoding="utf-8"?>
<p:tagLst xmlns:a="http://schemas.openxmlformats.org/drawingml/2006/main" xmlns:r="http://schemas.openxmlformats.org/officeDocument/2006/relationships" xmlns:p="http://schemas.openxmlformats.org/presentationml/2006/main">
  <p:tag name="NAME" val="MoonShape"/>
</p:tagLst>
</file>

<file path=ppt/tags/tag7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14.xml><?xml version="1.0" encoding="utf-8"?>
<p:tagLst xmlns:a="http://schemas.openxmlformats.org/drawingml/2006/main" xmlns:r="http://schemas.openxmlformats.org/officeDocument/2006/relationships" xmlns:p="http://schemas.openxmlformats.org/presentationml/2006/main">
  <p:tag name="NAME" val="Moon"/>
  <p:tag name="THINKCELLSHAPEDONOTDELETE" val="phA9fGwr_yEetUrw1hHx_9A"/>
</p:tagLst>
</file>

<file path=ppt/tags/tag715.xml><?xml version="1.0" encoding="utf-8"?>
<p:tagLst xmlns:a="http://schemas.openxmlformats.org/drawingml/2006/main" xmlns:r="http://schemas.openxmlformats.org/officeDocument/2006/relationships" xmlns:p="http://schemas.openxmlformats.org/presentationml/2006/main">
  <p:tag name="NAME" val="Moon"/>
  <p:tag name="THINKCELLSHAPEDONOTDELETE" val="pYHe7K7ancUKCHcPCA5oIdQ"/>
</p:tagLst>
</file>

<file path=ppt/tags/tag716.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17.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18.xml><?xml version="1.0" encoding="utf-8"?>
<p:tagLst xmlns:a="http://schemas.openxmlformats.org/drawingml/2006/main" xmlns:r="http://schemas.openxmlformats.org/officeDocument/2006/relationships" xmlns:p="http://schemas.openxmlformats.org/presentationml/2006/main">
  <p:tag name="NAME" val="Moon"/>
  <p:tag name="THINKCELLSHAPEDONOTDELETE" val="p7UEmLO0Na0OqcFbysJurUg"/>
</p:tagLst>
</file>

<file path=ppt/tags/tag719.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crUNx9vdEmSAQ1pEKN.cQ"/>
</p:tagLst>
</file>

<file path=ppt/tags/tag720.xml><?xml version="1.0" encoding="utf-8"?>
<p:tagLst xmlns:a="http://schemas.openxmlformats.org/drawingml/2006/main" xmlns:r="http://schemas.openxmlformats.org/officeDocument/2006/relationships" xmlns:p="http://schemas.openxmlformats.org/presentationml/2006/main">
  <p:tag name="NAME" val="MoonShape"/>
</p:tagLst>
</file>

<file path=ppt/tags/tag72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22.xml><?xml version="1.0" encoding="utf-8"?>
<p:tagLst xmlns:a="http://schemas.openxmlformats.org/drawingml/2006/main" xmlns:r="http://schemas.openxmlformats.org/officeDocument/2006/relationships" xmlns:p="http://schemas.openxmlformats.org/presentationml/2006/main">
  <p:tag name="NAME" val="MoonShape"/>
</p:tagLst>
</file>

<file path=ppt/tags/tag7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4.xml><?xml version="1.0" encoding="utf-8"?>
<p:tagLst xmlns:a="http://schemas.openxmlformats.org/drawingml/2006/main" xmlns:r="http://schemas.openxmlformats.org/officeDocument/2006/relationships" xmlns:p="http://schemas.openxmlformats.org/presentationml/2006/main">
  <p:tag name="NAME" val="MoonShape"/>
</p:tagLst>
</file>

<file path=ppt/tags/tag7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26.xml><?xml version="1.0" encoding="utf-8"?>
<p:tagLst xmlns:a="http://schemas.openxmlformats.org/drawingml/2006/main" xmlns:r="http://schemas.openxmlformats.org/officeDocument/2006/relationships" xmlns:p="http://schemas.openxmlformats.org/presentationml/2006/main">
  <p:tag name="NAME" val="MoonShape"/>
</p:tagLst>
</file>

<file path=ppt/tags/tag7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28.xml><?xml version="1.0" encoding="utf-8"?>
<p:tagLst xmlns:a="http://schemas.openxmlformats.org/drawingml/2006/main" xmlns:r="http://schemas.openxmlformats.org/officeDocument/2006/relationships" xmlns:p="http://schemas.openxmlformats.org/presentationml/2006/main">
  <p:tag name="NAME" val="MoonShape"/>
</p:tagLst>
</file>

<file path=ppt/tags/tag7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uTog4j.PVUqEdxJdrlSTHA"/>
</p:tagLst>
</file>

<file path=ppt/tags/tag730.xml><?xml version="1.0" encoding="utf-8"?>
<p:tagLst xmlns:a="http://schemas.openxmlformats.org/drawingml/2006/main" xmlns:r="http://schemas.openxmlformats.org/officeDocument/2006/relationships" xmlns:p="http://schemas.openxmlformats.org/presentationml/2006/main">
  <p:tag name="NAME" val="MoonShape"/>
</p:tagLst>
</file>

<file path=ppt/tags/tag731.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732.xml><?xml version="1.0" encoding="utf-8"?>
<p:tagLst xmlns:a="http://schemas.openxmlformats.org/drawingml/2006/main" xmlns:r="http://schemas.openxmlformats.org/officeDocument/2006/relationships" xmlns:p="http://schemas.openxmlformats.org/presentationml/2006/main">
  <p:tag name="NAME" val="Moon"/>
  <p:tag name="THINKCELLSHAPEDONOTDELETE" val="p7UEmLO0Na0OqcFbysJurUg"/>
</p:tagLst>
</file>

<file path=ppt/tags/tag733.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34.xml><?xml version="1.0" encoding="utf-8"?>
<p:tagLst xmlns:a="http://schemas.openxmlformats.org/drawingml/2006/main" xmlns:r="http://schemas.openxmlformats.org/officeDocument/2006/relationships" xmlns:p="http://schemas.openxmlformats.org/presentationml/2006/main">
  <p:tag name="NAME" val="Moon"/>
  <p:tag name="THINKCELLSHAPEDONOTDELETE" val="p7UEmLO0Na0OqcFbysJurUg"/>
</p:tagLst>
</file>

<file path=ppt/tags/tag735.xml><?xml version="1.0" encoding="utf-8"?>
<p:tagLst xmlns:a="http://schemas.openxmlformats.org/drawingml/2006/main" xmlns:r="http://schemas.openxmlformats.org/officeDocument/2006/relationships" xmlns:p="http://schemas.openxmlformats.org/presentationml/2006/main">
  <p:tag name="NAME" val="Moon"/>
  <p:tag name="THINKCELLSHAPEDONOTDELETE" val="phA9fGwr_yEetUrw1hHx_9A"/>
</p:tagLst>
</file>

<file path=ppt/tags/tag736.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37.xml><?xml version="1.0" encoding="utf-8"?>
<p:tagLst xmlns:a="http://schemas.openxmlformats.org/drawingml/2006/main" xmlns:r="http://schemas.openxmlformats.org/officeDocument/2006/relationships" xmlns:p="http://schemas.openxmlformats.org/presentationml/2006/main">
  <p:tag name="NAME" val="Moon"/>
  <p:tag name="THINKCELLSHAPEDONOTDELETE" val="pYHe7K7ancUKCHcPCA5oIdQ"/>
</p:tagLst>
</file>

<file path=ppt/tags/tag738.xml><?xml version="1.0" encoding="utf-8"?>
<p:tagLst xmlns:a="http://schemas.openxmlformats.org/drawingml/2006/main" xmlns:r="http://schemas.openxmlformats.org/officeDocument/2006/relationships" xmlns:p="http://schemas.openxmlformats.org/presentationml/2006/main">
  <p:tag name="NAME" val="MoonShape"/>
</p:tagLst>
</file>

<file path=ppt/tags/tag73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oep8Hx0y0uByMRDI3TI3g"/>
</p:tagLst>
</file>

<file path=ppt/tags/tag740.xml><?xml version="1.0" encoding="utf-8"?>
<p:tagLst xmlns:a="http://schemas.openxmlformats.org/drawingml/2006/main" xmlns:r="http://schemas.openxmlformats.org/officeDocument/2006/relationships" xmlns:p="http://schemas.openxmlformats.org/presentationml/2006/main">
  <p:tag name="NAME" val="MoonShape"/>
</p:tagLst>
</file>

<file path=ppt/tags/tag74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42.xml><?xml version="1.0" encoding="utf-8"?>
<p:tagLst xmlns:a="http://schemas.openxmlformats.org/drawingml/2006/main" xmlns:r="http://schemas.openxmlformats.org/officeDocument/2006/relationships" xmlns:p="http://schemas.openxmlformats.org/presentationml/2006/main">
  <p:tag name="NAME" val="MoonShape"/>
</p:tagLst>
</file>

<file path=ppt/tags/tag743.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744.xml><?xml version="1.0" encoding="utf-8"?>
<p:tagLst xmlns:a="http://schemas.openxmlformats.org/drawingml/2006/main" xmlns:r="http://schemas.openxmlformats.org/officeDocument/2006/relationships" xmlns:p="http://schemas.openxmlformats.org/presentationml/2006/main">
  <p:tag name="NAME" val="MoonShape"/>
</p:tagLst>
</file>

<file path=ppt/tags/tag7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46.xml><?xml version="1.0" encoding="utf-8"?>
<p:tagLst xmlns:a="http://schemas.openxmlformats.org/drawingml/2006/main" xmlns:r="http://schemas.openxmlformats.org/officeDocument/2006/relationships" xmlns:p="http://schemas.openxmlformats.org/presentationml/2006/main">
  <p:tag name="NAME" val="MoonShape"/>
</p:tagLst>
</file>

<file path=ppt/tags/tag74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48.xml><?xml version="1.0" encoding="utf-8"?>
<p:tagLst xmlns:a="http://schemas.openxmlformats.org/drawingml/2006/main" xmlns:r="http://schemas.openxmlformats.org/officeDocument/2006/relationships" xmlns:p="http://schemas.openxmlformats.org/presentationml/2006/main">
  <p:tag name="NAME" val="MoonShape"/>
</p:tagLst>
</file>

<file path=ppt/tags/tag7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2PHyoqcOPkGiRgvggl6H_A"/>
</p:tagLst>
</file>

<file path=ppt/tags/tag750.xml><?xml version="1.0" encoding="utf-8"?>
<p:tagLst xmlns:a="http://schemas.openxmlformats.org/drawingml/2006/main" xmlns:r="http://schemas.openxmlformats.org/officeDocument/2006/relationships" xmlns:p="http://schemas.openxmlformats.org/presentationml/2006/main">
  <p:tag name="NAME" val="Moon"/>
  <p:tag name="THINKCELLSHAPEDONOTDELETE" val="p7UEmLO0Na0OqcFbysJurUg"/>
</p:tagLst>
</file>

<file path=ppt/tags/tag751.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52.xml><?xml version="1.0" encoding="utf-8"?>
<p:tagLst xmlns:a="http://schemas.openxmlformats.org/drawingml/2006/main" xmlns:r="http://schemas.openxmlformats.org/officeDocument/2006/relationships" xmlns:p="http://schemas.openxmlformats.org/presentationml/2006/main">
  <p:tag name="NAME" val="Moon"/>
  <p:tag name="THINKCELLSHAPEDONOTDELETE" val="p7UEmLO0Na0OqcFbysJurUg"/>
</p:tagLst>
</file>

<file path=ppt/tags/tag753.xml><?xml version="1.0" encoding="utf-8"?>
<p:tagLst xmlns:a="http://schemas.openxmlformats.org/drawingml/2006/main" xmlns:r="http://schemas.openxmlformats.org/officeDocument/2006/relationships" xmlns:p="http://schemas.openxmlformats.org/presentationml/2006/main">
  <p:tag name="NAME" val="Moon"/>
  <p:tag name="THINKCELLSHAPEDONOTDELETE" val="pYHe7K7ancUKCHcPCA5oIdQ"/>
</p:tagLst>
</file>

<file path=ppt/tags/tag754.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55.xml><?xml version="1.0" encoding="utf-8"?>
<p:tagLst xmlns:a="http://schemas.openxmlformats.org/drawingml/2006/main" xmlns:r="http://schemas.openxmlformats.org/officeDocument/2006/relationships" xmlns:p="http://schemas.openxmlformats.org/presentationml/2006/main">
  <p:tag name="NAME" val="Moon"/>
  <p:tag name="THINKCELLSHAPEDONOTDELETE" val="pQq..F5tj5kWfJqq0erreSw"/>
</p:tagLst>
</file>

<file path=ppt/tags/tag756.xml><?xml version="1.0" encoding="utf-8"?>
<p:tagLst xmlns:a="http://schemas.openxmlformats.org/drawingml/2006/main" xmlns:r="http://schemas.openxmlformats.org/officeDocument/2006/relationships" xmlns:p="http://schemas.openxmlformats.org/presentationml/2006/main">
  <p:tag name="NAME" val="MoonShape"/>
</p:tagLst>
</file>

<file path=ppt/tags/tag75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58.xml><?xml version="1.0" encoding="utf-8"?>
<p:tagLst xmlns:a="http://schemas.openxmlformats.org/drawingml/2006/main" xmlns:r="http://schemas.openxmlformats.org/officeDocument/2006/relationships" xmlns:p="http://schemas.openxmlformats.org/presentationml/2006/main">
  <p:tag name="NAME" val="MoonShape"/>
</p:tagLst>
</file>

<file path=ppt/tags/tag75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R1ZMqs_dkiRFwAswDF1bQ"/>
</p:tagLst>
</file>

<file path=ppt/tags/tag760.xml><?xml version="1.0" encoding="utf-8"?>
<p:tagLst xmlns:a="http://schemas.openxmlformats.org/drawingml/2006/main" xmlns:r="http://schemas.openxmlformats.org/officeDocument/2006/relationships" xmlns:p="http://schemas.openxmlformats.org/presentationml/2006/main">
  <p:tag name="NAME" val="MoonShape"/>
</p:tagLst>
</file>

<file path=ppt/tags/tag7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62.xml><?xml version="1.0" encoding="utf-8"?>
<p:tagLst xmlns:a="http://schemas.openxmlformats.org/drawingml/2006/main" xmlns:r="http://schemas.openxmlformats.org/officeDocument/2006/relationships" xmlns:p="http://schemas.openxmlformats.org/presentationml/2006/main">
  <p:tag name="NAME" val="MoonShape"/>
</p:tagLst>
</file>

<file path=ppt/tags/tag76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64.xml><?xml version="1.0" encoding="utf-8"?>
<p:tagLst xmlns:a="http://schemas.openxmlformats.org/drawingml/2006/main" xmlns:r="http://schemas.openxmlformats.org/officeDocument/2006/relationships" xmlns:p="http://schemas.openxmlformats.org/presentationml/2006/main">
  <p:tag name="NAME" val="MoonShape"/>
</p:tagLst>
</file>

<file path=ppt/tags/tag76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66.xml><?xml version="1.0" encoding="utf-8"?>
<p:tagLst xmlns:a="http://schemas.openxmlformats.org/drawingml/2006/main" xmlns:r="http://schemas.openxmlformats.org/officeDocument/2006/relationships" xmlns:p="http://schemas.openxmlformats.org/presentationml/2006/main">
  <p:tag name="NAME" val="MoonShape"/>
</p:tagLst>
</file>

<file path=ppt/tags/tag7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cZa1fq4NpkuAqLwZkrGwy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8HJ.vilhb0.hKXbXQ5Ag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5raWIaQp0EydM0K4sOwHe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Qn_lAeYlt0ivpPAnT83Nu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7Q_PRd9WzUy5x2BEala.s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uRpXmeV6EUW60jJwthN0DA"/>
</p:tagLst>
</file>

<file path=ppt/tags/tag773.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OGuM.kVrZ0.EhGvifAWeZ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trXCne1lf0aX.JN_k.G5r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8wHhIjWLzUqE1tgKRE9TTg"/>
</p:tagLst>
</file>

<file path=ppt/tags/tag776.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OGuM.kVrZ0.EhGvifAWeZQ"/>
</p:tagLst>
</file>

<file path=ppt/tags/tag777.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OGuM.kVrZ0.EhGvifAWeZQ"/>
</p:tagLst>
</file>

<file path=ppt/tags/tag778.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OGuM.kVrZ0.EhGvifAWeZQ"/>
</p:tagLst>
</file>

<file path=ppt/tags/tag779.xml><?xml version="1.0" encoding="utf-8"?>
<p:tagLst xmlns:a="http://schemas.openxmlformats.org/drawingml/2006/main" xmlns:r="http://schemas.openxmlformats.org/officeDocument/2006/relationships" xmlns:p="http://schemas.openxmlformats.org/presentationml/2006/main">
  <p:tag name="NAME" val="DirArrow"/>
  <p:tag name="THINKCELLSHAPEDONOTDELETE" val="p.0IH..FZoUuxMhGoTH4Q1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oyZ6JcaJ0qSzG32DexvG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iAASUAePfE2bKdnVxZWS1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G80KJFEi9UKZ3h3GUe5ac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_50dvhvbdU2QmcajB.MnN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tDDR7Av.MEem5.VP_xuxV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omWqe2JQBESkE_7O4NjA4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4U899wLPHUWg9Te92Fct1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pzYbttS7kM0WxF4zPrO6W8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pvFnMA1YavUiTNL4gyZOLs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pjYz1FpIMRkeHOpbeKx3lg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arKLS.Hfw0OFsL0Oo0S7r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AOOHesceZ0CVUSOnkVlTZ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pIzJJPdpEwkSin5T185FlT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pTD3vfaR_KkCdqqNLVIE5r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pbjpClVlxgkaW.ZpY.nNr0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pYr795rpKQkK4Dzej3leEW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VDsyxdqVREuJPi0CHeGt0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pCxixJqmatUOE._IAa7QCN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pQCiJ4.3VLUGwPZodgxfjw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DJ.Vuyjro0eEf_CTBA4pq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rh1652KGJkm1pF2kAILdg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jS1iL1H_PEyotyCcWcdK9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nJhXO_rrkkaR83RJktve9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C8yQPtTfzU.DxHJe9Tvf0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gpJ1BTXmwEWmaMYUhpNva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E4Ube0jIv0Ck44wlwpBlm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rYem1Bnrik.7KVnx2f2S4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p44AP7UH6UUe2e5wTPSD.b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4b.owo0cGk.udumkQ8sBG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pn4_xxAzKhU61W6edsNiqA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p2nDdXtiLv06X4H0n1J1bG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p2_c.nvdPg0CnestiGafMV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pfog4QFI8MkShwcym5a36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96EMkSCLuk.0FHiXkc9sA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pgaLpkrKmAEarTIn_48Rwb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ZE2O3Bq4lUyihaVh.XJcE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pEihMlCGickKXcqKuvvi3B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63pYBrpRTkCTqk3BG_dmb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MQ.tt1j1k6vuQQ4eFphV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HmoZNT833kW5uvO5PfHQD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jepnIVKXOEiSqqaJMPHcW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heme/theme1.xml><?xml version="1.0" encoding="utf-8"?>
<a:theme xmlns:a="http://schemas.openxmlformats.org/drawingml/2006/main" name="New 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New 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0000"/>
            </a:gs>
            <a:gs pos="100000">
              <a:srgbClr val="008080"/>
            </a:gs>
          </a:gsLst>
          <a:lin ang="5400000" scaled="1"/>
        </a:gradFill>
        <a:ln w="12700" cap="flat" cmpd="sng" algn="ctr">
          <a:solidFill>
            <a:schemeClr val="tx1"/>
          </a:solidFill>
          <a:prstDash val="solid"/>
          <a:round/>
          <a:headEnd type="none" w="med" len="med"/>
          <a:tailEnd type="none" w="med" len="med"/>
        </a:ln>
        <a:effectLst/>
      </a:spPr>
      <a:bodyPr vert="horz" wrap="square" lIns="0" tIns="45720" rIns="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003896"/>
            </a:solidFill>
            <a:effectLst/>
            <a:latin typeface="Arial" charset="0"/>
            <a:cs typeface="Arial" charset="0"/>
          </a:defRPr>
        </a:defPPr>
      </a:lstStyle>
    </a:spDef>
    <a:lnDef>
      <a:spPr bwMode="auto">
        <a:xfrm>
          <a:off x="0" y="0"/>
          <a:ext cx="1" cy="1"/>
        </a:xfrm>
        <a:custGeom>
          <a:avLst/>
          <a:gdLst/>
          <a:ahLst/>
          <a:cxnLst/>
          <a:rect l="0" t="0" r="0" b="0"/>
          <a:pathLst/>
        </a:custGeom>
        <a:gradFill rotWithShape="0">
          <a:gsLst>
            <a:gs pos="0">
              <a:srgbClr val="FF0000"/>
            </a:gs>
            <a:gs pos="100000">
              <a:srgbClr val="008080"/>
            </a:gs>
          </a:gsLst>
          <a:lin ang="5400000" scaled="1"/>
        </a:gradFill>
        <a:ln w="12700" cap="flat" cmpd="sng" algn="ctr">
          <a:solidFill>
            <a:schemeClr val="tx1"/>
          </a:solidFill>
          <a:prstDash val="solid"/>
          <a:round/>
          <a:headEnd type="none" w="med" len="med"/>
          <a:tailEnd type="none" w="med" len="med"/>
        </a:ln>
        <a:effectLst/>
      </a:spPr>
      <a:bodyPr vert="horz" wrap="square" lIns="0" tIns="45720" rIns="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003896"/>
            </a:solidFill>
            <a:effectLst/>
            <a:latin typeface="Arial" charset="0"/>
            <a:cs typeface="Arial" charset="0"/>
          </a:defRPr>
        </a:defPPr>
      </a:lstStyle>
    </a:lnDef>
  </a:objectDefaults>
  <a:extraClrSchemeLst>
    <a:extraClrScheme>
      <a:clrScheme name="New 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New 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1_New 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w 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ew 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ew 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ew 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ew 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ew 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ew 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ew 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ew 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ew 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ew 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ew 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New 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ew 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2_New 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ew 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 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 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 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 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 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 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 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 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 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 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 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New 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 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 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2_New 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ew 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3_New 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ew 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New 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New 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New 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New 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New 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New 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New 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New 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New 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New 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New 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New 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New 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New 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3_New 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New 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5_New Eskom template">
      <a:majorFont>
        <a:latin typeface="Arial"/>
        <a:ea typeface=""/>
        <a:cs typeface="Arial"/>
      </a:majorFont>
      <a:minorFont>
        <a:latin typeface="Arial"/>
        <a:ea typeface=""/>
        <a:cs typeface="Arial"/>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New 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New 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New 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New 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New 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New 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New 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New 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New 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New 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New 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New 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New 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New 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New 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5_New 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147638" marR="0" indent="-146050" algn="l" defTabSz="914400" rtl="0" eaLnBrk="1" fontAlgn="base" latinLnBrk="0" hangingPunct="1">
          <a:lnSpc>
            <a:spcPct val="85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 Eskom template</Template>
  <TotalTime>36320</TotalTime>
  <Words>5227</Words>
  <Application>Microsoft Office PowerPoint</Application>
  <PresentationFormat>On-screen Show (4:3)</PresentationFormat>
  <Paragraphs>677</Paragraphs>
  <Slides>31</Slides>
  <Notes>20</Notes>
  <HiddenSlides>0</HiddenSlides>
  <MMClips>0</MMClips>
  <ScaleCrop>false</ScaleCrop>
  <HeadingPairs>
    <vt:vector size="6" baseType="variant">
      <vt:variant>
        <vt:lpstr>Theme</vt:lpstr>
      </vt:variant>
      <vt:variant>
        <vt:i4>9</vt:i4>
      </vt:variant>
      <vt:variant>
        <vt:lpstr>Embedded OLE Servers</vt:lpstr>
      </vt:variant>
      <vt:variant>
        <vt:i4>3</vt:i4>
      </vt:variant>
      <vt:variant>
        <vt:lpstr>Slide Titles</vt:lpstr>
      </vt:variant>
      <vt:variant>
        <vt:i4>31</vt:i4>
      </vt:variant>
    </vt:vector>
  </HeadingPairs>
  <TitlesOfParts>
    <vt:vector size="43" baseType="lpstr">
      <vt:lpstr>New Eskom template</vt:lpstr>
      <vt:lpstr>1_New Eskom template</vt:lpstr>
      <vt:lpstr>2_New Eskom template</vt:lpstr>
      <vt:lpstr>3_New Eskom template</vt:lpstr>
      <vt:lpstr>5_New Eskom template</vt:lpstr>
      <vt:lpstr>Eskom template</vt:lpstr>
      <vt:lpstr>1_Eskom template</vt:lpstr>
      <vt:lpstr>2_Eskom template</vt:lpstr>
      <vt:lpstr>3_Eskom template</vt:lpstr>
      <vt:lpstr>think-cell Slide</vt:lpstr>
      <vt:lpstr>TCLayout.ActiveDocument.1</vt:lpstr>
      <vt:lpstr>Chart</vt:lpstr>
      <vt:lpstr>PowerPoint Presentation</vt:lpstr>
      <vt:lpstr>Eskom Supplier Development and Localisation Mandate</vt:lpstr>
      <vt:lpstr>Common aspects of Nuclear Programs around the world</vt:lpstr>
      <vt:lpstr>Common aspects of Nuclear Programs around the world</vt:lpstr>
      <vt:lpstr>OTHER COUNTRIES HAVE TAKEN UP TO 40 YEARS TO PRODUCE GLOBALLY COMPETITIVE NUCLEAR POWER PLANT BUILD PROGRAMMES</vt:lpstr>
      <vt:lpstr>PowerPoint Presentation</vt:lpstr>
      <vt:lpstr>KOREA’S EXPERIENCE,  TOWARDS SELF RELIANCE</vt:lpstr>
      <vt:lpstr>The viability of a Fleet concept,  in terms of Industrialisation?</vt:lpstr>
      <vt:lpstr>There are several initiatives and acts that affect local development, and they are primarily managed by four different government departments</vt:lpstr>
      <vt:lpstr>Eskom, like all state-owned enterprises, operates in a complex policy and legislative environment</vt:lpstr>
      <vt:lpstr>New Growth Path</vt:lpstr>
      <vt:lpstr>Industrial Policy Action Plan 2 2011/12 – 13/14</vt:lpstr>
      <vt:lpstr>Industrial Policy Action Plan 2 2011/12 – 13/14</vt:lpstr>
      <vt:lpstr>Competitive Supplier Development Programme</vt:lpstr>
      <vt:lpstr>Broad-Based Black Economic Empowerment</vt:lpstr>
      <vt:lpstr>Integrated Resource Plan</vt:lpstr>
      <vt:lpstr>Main objectives are aligned to key local development objectives to measure impact</vt:lpstr>
      <vt:lpstr>Analysis to understand the supply environment</vt:lpstr>
      <vt:lpstr>Skills Development empowers the labour force and secures economic growth</vt:lpstr>
      <vt:lpstr>A SIGNIFICANT RAMP-UP IN SKILLS OVER TIME IS REQUIRED TO DELIVER ON THE JOURNEY TOWARDS GLOBAL NUCLEAR STANDARDS</vt:lpstr>
      <vt:lpstr>Localisation encourages the development of a local manufacturing capability and capacity</vt:lpstr>
      <vt:lpstr>Technology transfer is the critical success factor  to industrialise nuclear</vt:lpstr>
      <vt:lpstr>Industrialisation secures economic growth and fosters a new competitive local industry</vt:lpstr>
      <vt:lpstr>Job Creation ensures the economic growth and development of South Africa</vt:lpstr>
      <vt:lpstr>Supplier Development creates a sustainable and competitive local supplier industry</vt:lpstr>
      <vt:lpstr>While a predominate focus and support will guide overall strategy development, multiple objectives could be pursued</vt:lpstr>
      <vt:lpstr>SD&amp;L Guiding Principles</vt:lpstr>
      <vt:lpstr>SD &amp; L guiding principles were informed by significant challenges identified through the new build programme</vt:lpstr>
      <vt:lpstr>The nature of the industry and procurement time frame will guide the detail and content of the local development strategy</vt:lpstr>
      <vt:lpstr>Conclusion    </vt:lpstr>
      <vt:lpstr>Thank you</vt:lpstr>
    </vt:vector>
  </TitlesOfParts>
  <Company>Corporate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 &amp; L Plan Master Pack</dc:title>
  <dc:creator>Corporate</dc:creator>
  <cp:lastModifiedBy>Asus</cp:lastModifiedBy>
  <cp:revision>2547</cp:revision>
  <cp:lastPrinted>2011-03-28T05:36:44Z</cp:lastPrinted>
  <dcterms:created xsi:type="dcterms:W3CDTF">2010-09-30T01:37:47Z</dcterms:created>
  <dcterms:modified xsi:type="dcterms:W3CDTF">2020-02-26T07:37:29Z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Group commercial formation</vt:lpwstr>
  </property>
  <property fmtid="{D5CDD505-2E9C-101B-9397-08002B2CF9AE}" pid="3" name="Final">
    <vt:bool>true</vt:bool>
  </property>
  <property fmtid="{D5CDD505-2E9C-101B-9397-08002B2CF9AE}" pid="4" name="Event">
    <vt:lpwstr/>
  </property>
  <property fmtid="{D5CDD505-2E9C-101B-9397-08002B2CF9AE}" pid="5" name="Delivery Date">
    <vt:lpwstr>08 June 2011</vt:lpwstr>
  </property>
  <property fmtid="{D5CDD505-2E9C-101B-9397-08002B2CF9AE}" pid="6" name="NotesPageLayout">
    <vt:lpwstr>Message</vt:lpwstr>
  </property>
  <property fmtid="{D5CDD505-2E9C-101B-9397-08002B2CF9AE}" pid="7" name="DocID">
    <vt:lpwstr>TVM-AAA123-20091218-</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1</vt:i4>
  </property>
</Properties>
</file>