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492" r:id="rId3"/>
    <p:sldId id="507" r:id="rId4"/>
    <p:sldId id="511" r:id="rId5"/>
    <p:sldId id="517" r:id="rId6"/>
    <p:sldId id="510" r:id="rId7"/>
    <p:sldId id="480" r:id="rId8"/>
    <p:sldId id="481" r:id="rId9"/>
    <p:sldId id="484" r:id="rId10"/>
    <p:sldId id="483" r:id="rId11"/>
    <p:sldId id="512" r:id="rId12"/>
    <p:sldId id="513" r:id="rId13"/>
    <p:sldId id="516" r:id="rId14"/>
    <p:sldId id="514" r:id="rId15"/>
    <p:sldId id="515" r:id="rId16"/>
    <p:sldId id="500" r:id="rId17"/>
    <p:sldId id="501" r:id="rId18"/>
    <p:sldId id="502" r:id="rId19"/>
    <p:sldId id="503" r:id="rId20"/>
    <p:sldId id="372" r:id="rId21"/>
    <p:sldId id="373" r:id="rId22"/>
    <p:sldId id="374" r:id="rId23"/>
    <p:sldId id="496" r:id="rId24"/>
    <p:sldId id="504" r:id="rId25"/>
    <p:sldId id="505" r:id="rId26"/>
    <p:sldId id="506" r:id="rId27"/>
    <p:sldId id="488" r:id="rId28"/>
    <p:sldId id="495" r:id="rId29"/>
    <p:sldId id="497" r:id="rId30"/>
    <p:sldId id="498" r:id="rId31"/>
    <p:sldId id="485" r:id="rId32"/>
    <p:sldId id="489" r:id="rId33"/>
    <p:sldId id="490" r:id="rId34"/>
    <p:sldId id="518" r:id="rId35"/>
    <p:sldId id="521" r:id="rId36"/>
    <p:sldId id="522" r:id="rId37"/>
    <p:sldId id="519" r:id="rId38"/>
    <p:sldId id="520" r:id="rId39"/>
    <p:sldId id="348" r:id="rId40"/>
  </p:sldIdLst>
  <p:sldSz cx="9144000" cy="6858000" type="screen4x3"/>
  <p:notesSz cx="6858000" cy="9144000"/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FABE00"/>
    <a:srgbClr val="FF9900"/>
    <a:srgbClr val="F3931D"/>
    <a:srgbClr val="2A388F"/>
    <a:srgbClr val="FFFFFF"/>
    <a:srgbClr val="FFC819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81" d="100"/>
          <a:sy n="81" d="100"/>
        </p:scale>
        <p:origin x="-87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3115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Download\2013%20Proyeksi%20bauran%20KEN_Clean_excel%20versi%20Cecilya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G:\Download\2013%20Proyeksi%20bauran%20KEN_Clean_excel%20versi%20Cecily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Chart%20in%20Microsoft%20PowerPoint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explosion val="17"/>
            <c:spPr>
              <a:solidFill>
                <a:srgbClr val="008000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223-4FAE-A40F-161063CE82F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223-4FAE-A40F-161063CE82F5}"/>
              </c:ext>
            </c:extLst>
          </c:dPt>
          <c:dPt>
            <c:idx val="2"/>
            <c:bubble3D val="0"/>
            <c:spPr>
              <a:solidFill>
                <a:srgbClr val="9966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223-4FAE-A40F-161063CE82F5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223-4FAE-A40F-161063CE82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'BAURAN NEW'!$R$25:$R$28</c:f>
              <c:numCache>
                <c:formatCode>0%</c:formatCode>
                <c:ptCount val="4"/>
                <c:pt idx="0">
                  <c:v>0.23</c:v>
                </c:pt>
                <c:pt idx="1">
                  <c:v>0.25</c:v>
                </c:pt>
                <c:pt idx="2">
                  <c:v>0.3</c:v>
                </c:pt>
                <c:pt idx="3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223-4FAE-A40F-161063CE82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600">
          <a:solidFill>
            <a:schemeClr val="bg1"/>
          </a:solidFill>
          <a:latin typeface="Franklin Gothic Medium Cond" panose="020B06060304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solidFill>
              <a:srgbClr val="0070C0"/>
            </a:solidFill>
          </c:spPr>
          <c:dPt>
            <c:idx val="0"/>
            <c:bubble3D val="0"/>
            <c:explosion val="17"/>
            <c:spPr>
              <a:solidFill>
                <a:srgbClr val="008000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FC-4FBF-978E-95E9135623D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FC-4FBF-978E-95E9135623DD}"/>
              </c:ext>
            </c:extLst>
          </c:dPt>
          <c:dPt>
            <c:idx val="2"/>
            <c:bubble3D val="0"/>
            <c:spPr>
              <a:solidFill>
                <a:srgbClr val="9966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6FC-4FBF-978E-95E9135623D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pt-BR"/>
                      <a:t>31%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6FC-4FBF-978E-95E9135623D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it-IT"/>
                      <a:t>25%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6FC-4FBF-978E-95E9135623D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600" b="0">
                    <a:solidFill>
                      <a:schemeClr val="bg1"/>
                    </a:solidFill>
                    <a:latin typeface="Franklin Gothic Medium Cond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'BAURAN NEW'!$AS$25:$AS$28</c:f>
              <c:numCache>
                <c:formatCode>0%</c:formatCode>
                <c:ptCount val="4"/>
                <c:pt idx="0">
                  <c:v>0.310000000000002</c:v>
                </c:pt>
                <c:pt idx="1">
                  <c:v>0.2</c:v>
                </c:pt>
                <c:pt idx="2">
                  <c:v>0.25</c:v>
                </c:pt>
                <c:pt idx="3">
                  <c:v>0.24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6FC-4FBF-978E-95E913562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"/>
        <c:holeSize val="50"/>
      </c:doughnut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153732446415401"/>
          <c:y val="9.2592592592592698E-2"/>
          <c:w val="0.68366592756836697"/>
          <c:h val="0.85648148148148195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9"/>
            <c:spPr>
              <a:solidFill>
                <a:srgbClr val="008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9B-4FED-9F2C-CFAF192C368C}"/>
              </c:ext>
            </c:extLst>
          </c:dPt>
          <c:dPt>
            <c:idx val="1"/>
            <c:bubble3D val="0"/>
            <c:spPr>
              <a:solidFill>
                <a:srgbClr val="99663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9B-4FED-9F2C-CFAF192C368C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29B-4FED-9F2C-CFAF192C368C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29B-4FED-9F2C-CFAF192C368C}"/>
              </c:ext>
            </c:extLst>
          </c:dPt>
          <c:dLbls>
            <c:dLbl>
              <c:idx val="0"/>
              <c:layout>
                <c:manualLayout>
                  <c:x val="0.29407685293497599"/>
                  <c:y val="-0.10171495734618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hr-HR"/>
                      <a:t>7.7%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29B-4FED-9F2C-CFAF192C368C}"/>
                </c:ext>
                <c:ext xmlns:c15="http://schemas.microsoft.com/office/drawing/2012/chart" uri="{CE6537A1-D6FC-4f65-9D91-7224C49458BB}">
                  <c15:layout>
                    <c:manualLayout>
                      <c:w val="0.308659511433976"/>
                      <c:h val="0.30706501804767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6.5570969002673798E-3"/>
                  <c:y val="-2.430882544349249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29B-4FED-9F2C-CFAF192C368C}"/>
                </c:ext>
                <c:ext xmlns:c15="http://schemas.microsoft.com/office/drawing/2012/chart" uri="{CE6537A1-D6FC-4f65-9D91-7224C49458BB}">
                  <c15:layout>
                    <c:manualLayout>
                      <c:w val="0.246963073639495"/>
                      <c:h val="0.24195384258089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3.2784193785046198E-2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29B-4FED-9F2C-CFAF192C368C}"/>
                </c:ext>
                <c:ext xmlns:c15="http://schemas.microsoft.com/office/drawing/2012/chart" uri="{CE6537A1-D6FC-4f65-9D91-7224C49458BB}">
                  <c15:layout>
                    <c:manualLayout>
                      <c:w val="0.325645138723605"/>
                      <c:h val="0.14471854080692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2.62273550280369E-2"/>
                  <c:y val="-8.1026228010402396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29B-4FED-9F2C-CFAF192C368C}"/>
                </c:ext>
                <c:ext xmlns:c15="http://schemas.microsoft.com/office/drawing/2012/chart" uri="{CE6537A1-D6FC-4f65-9D91-7224C49458BB}">
                  <c15:layout>
                    <c:manualLayout>
                      <c:w val="0.325514001948465"/>
                      <c:h val="0.113319960289205"/>
                    </c:manualLayout>
                  </c15:layout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(Sheet1!$R$4,Sheet1!$R$6,Sheet1!$R$8,Sheet1!$R$10)</c:f>
              <c:numCache>
                <c:formatCode>_(* #.##00_);_(* \(#.##00\);_(* "-"??_);_(@_)</c:formatCode>
                <c:ptCount val="4"/>
                <c:pt idx="0">
                  <c:v>92.806888999999785</c:v>
                </c:pt>
                <c:pt idx="1">
                  <c:v>382.2</c:v>
                </c:pt>
                <c:pt idx="2">
                  <c:v>451.07260290219762</c:v>
                </c:pt>
                <c:pt idx="3">
                  <c:v>289.29102975999848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29B-4FED-9F2C-CFAF192C3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solidFill>
                <a:srgbClr val="FFFF00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circle"/>
            <c:size val="6"/>
            <c:spPr>
              <a:solidFill>
                <a:schemeClr val="accent1"/>
              </a:solidFill>
              <a:ln w="22225">
                <a:solidFill>
                  <a:srgbClr val="FFFF00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2.2929204006363899E-3"/>
                  <c:y val="-4.8780487804878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A4-4E98-9D1C-C2CF2EE44213}"/>
                </c:ext>
              </c:extLst>
            </c:dLbl>
            <c:dLbl>
              <c:idx val="1"/>
              <c:layout>
                <c:manualLayout>
                  <c:x val="-4.9605978780917402E-2"/>
                  <c:y val="5.5555662249535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A4-4E98-9D1C-C2CF2EE44213}"/>
                </c:ext>
              </c:extLst>
            </c:dLbl>
            <c:dLbl>
              <c:idx val="2"/>
              <c:layout>
                <c:manualLayout>
                  <c:x val="-4.5858408012727697E-2"/>
                  <c:y val="5.2167914986236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A4-4E98-9D1C-C2CF2EE44213}"/>
                </c:ext>
              </c:extLst>
            </c:dLbl>
            <c:dLbl>
              <c:idx val="3"/>
              <c:layout>
                <c:manualLayout>
                  <c:x val="-4.6696678045810798E-2"/>
                  <c:y val="5.2732539530119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A4-4E98-9D1C-C2CF2EE44213}"/>
                </c:ext>
              </c:extLst>
            </c:dLbl>
            <c:dLbl>
              <c:idx val="4"/>
              <c:layout>
                <c:manualLayout>
                  <c:x val="-5.8333333333333397E-2"/>
                  <c:y val="-7.8703703703703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A4-4E98-9D1C-C2CF2EE44213}"/>
                </c:ext>
              </c:extLst>
            </c:dLbl>
            <c:dLbl>
              <c:idx val="5"/>
              <c:layout>
                <c:manualLayout>
                  <c:x val="-6.3888888888888898E-2"/>
                  <c:y val="-7.4074074074074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A4-4E98-9D1C-C2CF2EE44213}"/>
                </c:ext>
              </c:extLst>
            </c:dLbl>
            <c:dLbl>
              <c:idx val="6"/>
              <c:layout>
                <c:manualLayout>
                  <c:x val="-1.38888888888889E-2"/>
                  <c:y val="-7.4074074074074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AA4-4E98-9D1C-C2CF2EE442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2400" b="1" i="0" u="none" strike="noStrike" kern="1200" baseline="0">
                    <a:solidFill>
                      <a:schemeClr val="lt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'[Chart in Microsoft PowerPoint]Sheet1'!$A$2:$A$8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xVal>
          <c:yVal>
            <c:numRef>
              <c:f>'[Chart in Microsoft PowerPoint]Sheet1'!$B$2:$B$8</c:f>
              <c:numCache>
                <c:formatCode>0.00%</c:formatCode>
                <c:ptCount val="7"/>
                <c:pt idx="0">
                  <c:v>0.59699999999999998</c:v>
                </c:pt>
                <c:pt idx="1">
                  <c:v>0.495</c:v>
                </c:pt>
                <c:pt idx="2">
                  <c:v>0.52929999999999999</c:v>
                </c:pt>
                <c:pt idx="3">
                  <c:v>0.64100000000000101</c:v>
                </c:pt>
                <c:pt idx="4">
                  <c:v>0.72</c:v>
                </c:pt>
                <c:pt idx="5">
                  <c:v>0.753</c:v>
                </c:pt>
                <c:pt idx="6">
                  <c:v>0.77529999999999999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FAA4-4E98-9D1C-C2CF2EE44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0823424"/>
        <c:axId val="230824960"/>
      </c:scatterChart>
      <c:valAx>
        <c:axId val="230823424"/>
        <c:scaling>
          <c:orientation val="minMax"/>
          <c:max val="2016"/>
          <c:min val="2010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2000" b="1" i="0" u="none" strike="noStrike" kern="1200" baseline="0">
                <a:solidFill>
                  <a:schemeClr val="lt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30824960"/>
        <c:crosses val="autoZero"/>
        <c:crossBetween val="midCat"/>
      </c:valAx>
      <c:valAx>
        <c:axId val="2308249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lt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30823424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002060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sz="1600">
          <a:latin typeface="Arial Narrow" panose="020B0606020202030204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dLbls>
            <c:delete val="1"/>
          </c:dLbls>
          <c:cat>
            <c:numRef>
              <c:f>Sheet1!$A$1:$A$7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Sheet1!$B$1:$B$7</c:f>
              <c:numCache>
                <c:formatCode>General</c:formatCode>
                <c:ptCount val="7"/>
                <c:pt idx="0">
                  <c:v>59.7</c:v>
                </c:pt>
                <c:pt idx="1">
                  <c:v>49.5</c:v>
                </c:pt>
                <c:pt idx="2">
                  <c:v>52.93</c:v>
                </c:pt>
                <c:pt idx="3">
                  <c:v>64.099999999999994</c:v>
                </c:pt>
                <c:pt idx="4">
                  <c:v>72</c:v>
                </c:pt>
                <c:pt idx="5">
                  <c:v>75.3</c:v>
                </c:pt>
                <c:pt idx="6">
                  <c:v>77.53</c:v>
                </c:pt>
              </c:numCache>
            </c:numRef>
          </c:val>
        </c:ser>
        <c:ser>
          <c:idx val="1"/>
          <c:order val="1"/>
          <c:spPr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4.4303797468354403E-2"/>
                  <c:y val="-0.268741382574702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097046413502099E-3"/>
                  <c:y val="-0.243281471004242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4388185654008397E-3"/>
                  <c:y val="-0.248939179632249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4388185654009195E-3"/>
                  <c:y val="-0.277227722772276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5485232067511E-2"/>
                  <c:y val="-0.3083451202263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37552742616034E-2"/>
                  <c:y val="-0.339462517680339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0632911392405097E-2"/>
                  <c:y val="-0.3281473231687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;[Red]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Sheet1!$A$1:$A$7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Sheet1!$B$1:$B$7</c:f>
              <c:numCache>
                <c:formatCode>General</c:formatCode>
                <c:ptCount val="7"/>
                <c:pt idx="0">
                  <c:v>59.7</c:v>
                </c:pt>
                <c:pt idx="1">
                  <c:v>49.5</c:v>
                </c:pt>
                <c:pt idx="2">
                  <c:v>52.93</c:v>
                </c:pt>
                <c:pt idx="3">
                  <c:v>64.099999999999994</c:v>
                </c:pt>
                <c:pt idx="4">
                  <c:v>72</c:v>
                </c:pt>
                <c:pt idx="5">
                  <c:v>75.3</c:v>
                </c:pt>
                <c:pt idx="6">
                  <c:v>77.53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30869248"/>
        <c:axId val="240089344"/>
      </c:areaChart>
      <c:catAx>
        <c:axId val="230869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500"/>
                </a:pPr>
                <a:r>
                  <a:rPr lang="en-US" sz="2500" dirty="0" smtClean="0"/>
                  <a:t>YEAR</a:t>
                </a:r>
                <a:endParaRPr lang="en-US" sz="2500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240089344"/>
        <c:crosses val="autoZero"/>
        <c:auto val="1"/>
        <c:lblAlgn val="ctr"/>
        <c:lblOffset val="100"/>
        <c:noMultiLvlLbl val="0"/>
      </c:catAx>
      <c:valAx>
        <c:axId val="240089344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2500"/>
                </a:pPr>
                <a:r>
                  <a:rPr lang="en-US" sz="2500"/>
                  <a:t>%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30869248"/>
        <c:crosses val="autoZero"/>
        <c:crossBetween val="midCat"/>
      </c:valAx>
      <c:spPr>
        <a:solidFill>
          <a:schemeClr val="accent5">
            <a:lumMod val="40000"/>
            <a:lumOff val="60000"/>
          </a:schemeClr>
        </a:solidFill>
        <a:ln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4CC1E2-5D8F-F049-8497-9E9B6333109E}" type="doc">
      <dgm:prSet loTypeId="urn:microsoft.com/office/officeart/2009/3/layout/StepUp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BE16A2-DBC0-DD42-9BFE-65B3FFCFB61F}">
      <dgm:prSet phldrT="[Text]"/>
      <dgm:spPr/>
      <dgm:t>
        <a:bodyPr/>
        <a:lstStyle/>
        <a:p>
          <a:r>
            <a:rPr lang="en-US" dirty="0" smtClean="0"/>
            <a:t>1.064 kWh/cap</a:t>
          </a:r>
          <a:endParaRPr lang="en-US" dirty="0"/>
        </a:p>
      </dgm:t>
    </dgm:pt>
    <dgm:pt modelId="{57019D61-7A6C-C24E-9D23-370AF2A8525C}" type="parTrans" cxnId="{45771A51-92D1-B94C-AF9F-7E4A29908E74}">
      <dgm:prSet/>
      <dgm:spPr/>
      <dgm:t>
        <a:bodyPr/>
        <a:lstStyle/>
        <a:p>
          <a:endParaRPr lang="en-US"/>
        </a:p>
      </dgm:t>
    </dgm:pt>
    <dgm:pt modelId="{2E7C2B30-1D8C-5447-B6E0-CA473770AEF1}" type="sibTrans" cxnId="{45771A51-92D1-B94C-AF9F-7E4A29908E74}">
      <dgm:prSet/>
      <dgm:spPr/>
      <dgm:t>
        <a:bodyPr/>
        <a:lstStyle/>
        <a:p>
          <a:endParaRPr lang="en-US"/>
        </a:p>
      </dgm:t>
    </dgm:pt>
    <dgm:pt modelId="{B72816E5-4FA8-CD4A-BC2B-47F4B2B3F3BB}">
      <dgm:prSet phldrT="[Text]"/>
      <dgm:spPr/>
      <dgm:t>
        <a:bodyPr/>
        <a:lstStyle/>
        <a:p>
          <a:r>
            <a:rPr lang="en-US" dirty="0" smtClean="0"/>
            <a:t>2.500 kWh/cap</a:t>
          </a:r>
          <a:endParaRPr lang="en-US" dirty="0"/>
        </a:p>
      </dgm:t>
    </dgm:pt>
    <dgm:pt modelId="{763D6E43-C379-4F4B-954F-D62BFFF5DA93}" type="parTrans" cxnId="{EF252706-9ADF-0747-A36E-F4C9BE4A1D06}">
      <dgm:prSet/>
      <dgm:spPr/>
      <dgm:t>
        <a:bodyPr/>
        <a:lstStyle/>
        <a:p>
          <a:endParaRPr lang="en-US"/>
        </a:p>
      </dgm:t>
    </dgm:pt>
    <dgm:pt modelId="{A405AD02-942E-7546-B109-75F320A1AEDA}" type="sibTrans" cxnId="{EF252706-9ADF-0747-A36E-F4C9BE4A1D06}">
      <dgm:prSet/>
      <dgm:spPr/>
      <dgm:t>
        <a:bodyPr/>
        <a:lstStyle/>
        <a:p>
          <a:endParaRPr lang="en-US"/>
        </a:p>
      </dgm:t>
    </dgm:pt>
    <dgm:pt modelId="{153E5642-4769-EC48-9E02-D3EA9E4E58BC}">
      <dgm:prSet phldrT="[Text]"/>
      <dgm:spPr/>
      <dgm:t>
        <a:bodyPr/>
        <a:lstStyle/>
        <a:p>
          <a:r>
            <a:rPr lang="en-US" dirty="0" smtClean="0"/>
            <a:t>7.000 kWh/cap</a:t>
          </a:r>
          <a:endParaRPr lang="en-US" dirty="0"/>
        </a:p>
      </dgm:t>
    </dgm:pt>
    <dgm:pt modelId="{84B80D6D-5F59-1A4E-8718-BB66C677DBBA}" type="parTrans" cxnId="{B98BA43B-0DFB-6F4E-B475-2D237B96DBD2}">
      <dgm:prSet/>
      <dgm:spPr/>
      <dgm:t>
        <a:bodyPr/>
        <a:lstStyle/>
        <a:p>
          <a:endParaRPr lang="en-US"/>
        </a:p>
      </dgm:t>
    </dgm:pt>
    <dgm:pt modelId="{E6917DFC-3982-0143-87BF-C963C5029230}" type="sibTrans" cxnId="{B98BA43B-0DFB-6F4E-B475-2D237B96DBD2}">
      <dgm:prSet/>
      <dgm:spPr/>
      <dgm:t>
        <a:bodyPr/>
        <a:lstStyle/>
        <a:p>
          <a:endParaRPr lang="en-US"/>
        </a:p>
      </dgm:t>
    </dgm:pt>
    <dgm:pt modelId="{864401BA-B2EF-5F46-9C78-50AA87243B60}" type="pres">
      <dgm:prSet presAssocID="{054CC1E2-5D8F-F049-8497-9E9B6333109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2D39046-76D3-B948-BA5D-78EFA8FA4416}" type="pres">
      <dgm:prSet presAssocID="{A0BE16A2-DBC0-DD42-9BFE-65B3FFCFB61F}" presName="composite" presStyleCnt="0"/>
      <dgm:spPr/>
    </dgm:pt>
    <dgm:pt modelId="{ACD1E188-76C1-1E40-8797-1A1D1D35A5DA}" type="pres">
      <dgm:prSet presAssocID="{A0BE16A2-DBC0-DD42-9BFE-65B3FFCFB61F}" presName="LShape" presStyleLbl="alignNode1" presStyleIdx="0" presStyleCnt="5"/>
      <dgm:spPr/>
    </dgm:pt>
    <dgm:pt modelId="{F4137799-DE82-AD42-9EA7-B8641C246FE5}" type="pres">
      <dgm:prSet presAssocID="{A0BE16A2-DBC0-DD42-9BFE-65B3FFCFB61F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D361C5-050E-9B45-9F78-AB2D0B90A9B9}" type="pres">
      <dgm:prSet presAssocID="{A0BE16A2-DBC0-DD42-9BFE-65B3FFCFB61F}" presName="Triangle" presStyleLbl="alignNode1" presStyleIdx="1" presStyleCnt="5"/>
      <dgm:spPr/>
    </dgm:pt>
    <dgm:pt modelId="{2BE690D3-3624-8B4D-9A64-3F40D5451430}" type="pres">
      <dgm:prSet presAssocID="{2E7C2B30-1D8C-5447-B6E0-CA473770AEF1}" presName="sibTrans" presStyleCnt="0"/>
      <dgm:spPr/>
    </dgm:pt>
    <dgm:pt modelId="{AD588BDD-390B-B243-BD4E-BE5CC2102F60}" type="pres">
      <dgm:prSet presAssocID="{2E7C2B30-1D8C-5447-B6E0-CA473770AEF1}" presName="space" presStyleCnt="0"/>
      <dgm:spPr/>
    </dgm:pt>
    <dgm:pt modelId="{B8268D6A-5C8E-3847-B13D-8599870042B0}" type="pres">
      <dgm:prSet presAssocID="{B72816E5-4FA8-CD4A-BC2B-47F4B2B3F3BB}" presName="composite" presStyleCnt="0"/>
      <dgm:spPr/>
    </dgm:pt>
    <dgm:pt modelId="{C5F53C4C-0A02-C442-90DC-9A55EC66CE52}" type="pres">
      <dgm:prSet presAssocID="{B72816E5-4FA8-CD4A-BC2B-47F4B2B3F3BB}" presName="LShape" presStyleLbl="alignNode1" presStyleIdx="2" presStyleCnt="5"/>
      <dgm:spPr/>
    </dgm:pt>
    <dgm:pt modelId="{D9526FF4-A513-984C-B2DB-D9A11141A716}" type="pres">
      <dgm:prSet presAssocID="{B72816E5-4FA8-CD4A-BC2B-47F4B2B3F3BB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6C342-FB78-BF4F-9F6C-31D9A95555F6}" type="pres">
      <dgm:prSet presAssocID="{B72816E5-4FA8-CD4A-BC2B-47F4B2B3F3BB}" presName="Triangle" presStyleLbl="alignNode1" presStyleIdx="3" presStyleCnt="5"/>
      <dgm:spPr/>
    </dgm:pt>
    <dgm:pt modelId="{445DAFC1-0514-F147-90EE-C4A86181A03E}" type="pres">
      <dgm:prSet presAssocID="{A405AD02-942E-7546-B109-75F320A1AEDA}" presName="sibTrans" presStyleCnt="0"/>
      <dgm:spPr/>
    </dgm:pt>
    <dgm:pt modelId="{6325635D-A099-E54A-9111-6C337115FE63}" type="pres">
      <dgm:prSet presAssocID="{A405AD02-942E-7546-B109-75F320A1AEDA}" presName="space" presStyleCnt="0"/>
      <dgm:spPr/>
    </dgm:pt>
    <dgm:pt modelId="{6356B9D6-BF55-9440-A436-E0921178CAFF}" type="pres">
      <dgm:prSet presAssocID="{153E5642-4769-EC48-9E02-D3EA9E4E58BC}" presName="composite" presStyleCnt="0"/>
      <dgm:spPr/>
    </dgm:pt>
    <dgm:pt modelId="{D4666C86-25B4-5A4A-B020-898BD6B0BAEC}" type="pres">
      <dgm:prSet presAssocID="{153E5642-4769-EC48-9E02-D3EA9E4E58BC}" presName="LShape" presStyleLbl="alignNode1" presStyleIdx="4" presStyleCnt="5"/>
      <dgm:spPr/>
    </dgm:pt>
    <dgm:pt modelId="{D82A2692-459A-4F4E-9FB8-DC87327B7B82}" type="pres">
      <dgm:prSet presAssocID="{153E5642-4769-EC48-9E02-D3EA9E4E58B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A45038-5016-D24D-A0DE-EB235E2DE861}" type="presOf" srcId="{153E5642-4769-EC48-9E02-D3EA9E4E58BC}" destId="{D82A2692-459A-4F4E-9FB8-DC87327B7B82}" srcOrd="0" destOrd="0" presId="urn:microsoft.com/office/officeart/2009/3/layout/StepUpProcess"/>
    <dgm:cxn modelId="{B98BA43B-0DFB-6F4E-B475-2D237B96DBD2}" srcId="{054CC1E2-5D8F-F049-8497-9E9B6333109E}" destId="{153E5642-4769-EC48-9E02-D3EA9E4E58BC}" srcOrd="2" destOrd="0" parTransId="{84B80D6D-5F59-1A4E-8718-BB66C677DBBA}" sibTransId="{E6917DFC-3982-0143-87BF-C963C5029230}"/>
    <dgm:cxn modelId="{EF252706-9ADF-0747-A36E-F4C9BE4A1D06}" srcId="{054CC1E2-5D8F-F049-8497-9E9B6333109E}" destId="{B72816E5-4FA8-CD4A-BC2B-47F4B2B3F3BB}" srcOrd="1" destOrd="0" parTransId="{763D6E43-C379-4F4B-954F-D62BFFF5DA93}" sibTransId="{A405AD02-942E-7546-B109-75F320A1AEDA}"/>
    <dgm:cxn modelId="{05A34083-74FD-A243-BC40-04432BAA06F7}" type="presOf" srcId="{A0BE16A2-DBC0-DD42-9BFE-65B3FFCFB61F}" destId="{F4137799-DE82-AD42-9EA7-B8641C246FE5}" srcOrd="0" destOrd="0" presId="urn:microsoft.com/office/officeart/2009/3/layout/StepUpProcess"/>
    <dgm:cxn modelId="{5B5D81F2-AB97-7543-AC22-6DB1E12DB1B2}" type="presOf" srcId="{054CC1E2-5D8F-F049-8497-9E9B6333109E}" destId="{864401BA-B2EF-5F46-9C78-50AA87243B60}" srcOrd="0" destOrd="0" presId="urn:microsoft.com/office/officeart/2009/3/layout/StepUpProcess"/>
    <dgm:cxn modelId="{5B936712-5E47-CF4D-BBB3-2CB8F222E314}" type="presOf" srcId="{B72816E5-4FA8-CD4A-BC2B-47F4B2B3F3BB}" destId="{D9526FF4-A513-984C-B2DB-D9A11141A716}" srcOrd="0" destOrd="0" presId="urn:microsoft.com/office/officeart/2009/3/layout/StepUpProcess"/>
    <dgm:cxn modelId="{45771A51-92D1-B94C-AF9F-7E4A29908E74}" srcId="{054CC1E2-5D8F-F049-8497-9E9B6333109E}" destId="{A0BE16A2-DBC0-DD42-9BFE-65B3FFCFB61F}" srcOrd="0" destOrd="0" parTransId="{57019D61-7A6C-C24E-9D23-370AF2A8525C}" sibTransId="{2E7C2B30-1D8C-5447-B6E0-CA473770AEF1}"/>
    <dgm:cxn modelId="{66DDA569-57A5-B549-80F0-CC6C8F02B24D}" type="presParOf" srcId="{864401BA-B2EF-5F46-9C78-50AA87243B60}" destId="{F2D39046-76D3-B948-BA5D-78EFA8FA4416}" srcOrd="0" destOrd="0" presId="urn:microsoft.com/office/officeart/2009/3/layout/StepUpProcess"/>
    <dgm:cxn modelId="{88627C2A-8EFD-7C42-A525-701F991EFEC2}" type="presParOf" srcId="{F2D39046-76D3-B948-BA5D-78EFA8FA4416}" destId="{ACD1E188-76C1-1E40-8797-1A1D1D35A5DA}" srcOrd="0" destOrd="0" presId="urn:microsoft.com/office/officeart/2009/3/layout/StepUpProcess"/>
    <dgm:cxn modelId="{A07B54EA-89AF-024A-82EA-0C1C6B84886C}" type="presParOf" srcId="{F2D39046-76D3-B948-BA5D-78EFA8FA4416}" destId="{F4137799-DE82-AD42-9EA7-B8641C246FE5}" srcOrd="1" destOrd="0" presId="urn:microsoft.com/office/officeart/2009/3/layout/StepUpProcess"/>
    <dgm:cxn modelId="{EB9FBD84-D0BA-7645-A8C8-D4C4DAE948EE}" type="presParOf" srcId="{F2D39046-76D3-B948-BA5D-78EFA8FA4416}" destId="{8CD361C5-050E-9B45-9F78-AB2D0B90A9B9}" srcOrd="2" destOrd="0" presId="urn:microsoft.com/office/officeart/2009/3/layout/StepUpProcess"/>
    <dgm:cxn modelId="{575FE4A3-093B-BA42-B6F5-850AB9CCBCE4}" type="presParOf" srcId="{864401BA-B2EF-5F46-9C78-50AA87243B60}" destId="{2BE690D3-3624-8B4D-9A64-3F40D5451430}" srcOrd="1" destOrd="0" presId="urn:microsoft.com/office/officeart/2009/3/layout/StepUpProcess"/>
    <dgm:cxn modelId="{075D2D34-7A15-BF48-B831-6F3704B77B76}" type="presParOf" srcId="{2BE690D3-3624-8B4D-9A64-3F40D5451430}" destId="{AD588BDD-390B-B243-BD4E-BE5CC2102F60}" srcOrd="0" destOrd="0" presId="urn:microsoft.com/office/officeart/2009/3/layout/StepUpProcess"/>
    <dgm:cxn modelId="{45C80096-EF77-0A47-8BAD-9D6B50441241}" type="presParOf" srcId="{864401BA-B2EF-5F46-9C78-50AA87243B60}" destId="{B8268D6A-5C8E-3847-B13D-8599870042B0}" srcOrd="2" destOrd="0" presId="urn:microsoft.com/office/officeart/2009/3/layout/StepUpProcess"/>
    <dgm:cxn modelId="{E534E637-FDDB-6D46-85FE-EAADBB44A96F}" type="presParOf" srcId="{B8268D6A-5C8E-3847-B13D-8599870042B0}" destId="{C5F53C4C-0A02-C442-90DC-9A55EC66CE52}" srcOrd="0" destOrd="0" presId="urn:microsoft.com/office/officeart/2009/3/layout/StepUpProcess"/>
    <dgm:cxn modelId="{38629D66-B133-B443-AF35-325F827A62F5}" type="presParOf" srcId="{B8268D6A-5C8E-3847-B13D-8599870042B0}" destId="{D9526FF4-A513-984C-B2DB-D9A11141A716}" srcOrd="1" destOrd="0" presId="urn:microsoft.com/office/officeart/2009/3/layout/StepUpProcess"/>
    <dgm:cxn modelId="{2AE86AD4-EA0B-3249-9B09-0FE4E2AD3EE1}" type="presParOf" srcId="{B8268D6A-5C8E-3847-B13D-8599870042B0}" destId="{2996C342-FB78-BF4F-9F6C-31D9A95555F6}" srcOrd="2" destOrd="0" presId="urn:microsoft.com/office/officeart/2009/3/layout/StepUpProcess"/>
    <dgm:cxn modelId="{4D923A40-644A-0F40-8A75-C91749B4C73E}" type="presParOf" srcId="{864401BA-B2EF-5F46-9C78-50AA87243B60}" destId="{445DAFC1-0514-F147-90EE-C4A86181A03E}" srcOrd="3" destOrd="0" presId="urn:microsoft.com/office/officeart/2009/3/layout/StepUpProcess"/>
    <dgm:cxn modelId="{203B893F-8D7F-EF43-8BC4-F0F7493D5B6C}" type="presParOf" srcId="{445DAFC1-0514-F147-90EE-C4A86181A03E}" destId="{6325635D-A099-E54A-9111-6C337115FE63}" srcOrd="0" destOrd="0" presId="urn:microsoft.com/office/officeart/2009/3/layout/StepUpProcess"/>
    <dgm:cxn modelId="{562FE298-1442-8945-93D0-38D6F4F47D42}" type="presParOf" srcId="{864401BA-B2EF-5F46-9C78-50AA87243B60}" destId="{6356B9D6-BF55-9440-A436-E0921178CAFF}" srcOrd="4" destOrd="0" presId="urn:microsoft.com/office/officeart/2009/3/layout/StepUpProcess"/>
    <dgm:cxn modelId="{8F3B8D4D-AFC1-0746-BD2A-7645D43C7AE4}" type="presParOf" srcId="{6356B9D6-BF55-9440-A436-E0921178CAFF}" destId="{D4666C86-25B4-5A4A-B020-898BD6B0BAEC}" srcOrd="0" destOrd="0" presId="urn:microsoft.com/office/officeart/2009/3/layout/StepUpProcess"/>
    <dgm:cxn modelId="{DCBBB9E9-0E51-6949-B765-B8D1A3A50CF6}" type="presParOf" srcId="{6356B9D6-BF55-9440-A436-E0921178CAFF}" destId="{D82A2692-459A-4F4E-9FB8-DC87327B7B8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C88863-96C0-44E8-BD43-0ACDB0F5AABB}" type="doc">
      <dgm:prSet loTypeId="urn:microsoft.com/office/officeart/2005/8/layout/radial5" loCatId="cycle" qsTypeId="urn:microsoft.com/office/officeart/2005/8/quickstyle/simple1#2" qsCatId="simple" csTypeId="urn:microsoft.com/office/officeart/2005/8/colors/colorful4#1" csCatId="colorful" phldr="1"/>
      <dgm:spPr/>
      <dgm:t>
        <a:bodyPr/>
        <a:lstStyle/>
        <a:p>
          <a:endParaRPr lang="en-US"/>
        </a:p>
      </dgm:t>
    </dgm:pt>
    <dgm:pt modelId="{DFF5CB55-0012-41EE-B742-E4A958F97EA9}">
      <dgm:prSet phldrT="[Text]" custT="1"/>
      <dgm:spPr/>
      <dgm:t>
        <a:bodyPr/>
        <a:lstStyle/>
        <a:p>
          <a:r>
            <a:rPr lang="en-US" sz="1000" b="1"/>
            <a:t>INFRASTRUCTURE FOR COMMERCIAL SCALE NPP PROTOTYPE</a:t>
          </a:r>
          <a:endParaRPr lang="en-US" sz="1000" b="1" dirty="0"/>
        </a:p>
      </dgm:t>
    </dgm:pt>
    <dgm:pt modelId="{05F5717D-739D-4062-894C-BA18375DFC9E}" type="parTrans" cxnId="{BF0A7917-E72F-4358-A740-142CA1CCF5D3}">
      <dgm:prSet/>
      <dgm:spPr/>
      <dgm:t>
        <a:bodyPr/>
        <a:lstStyle/>
        <a:p>
          <a:endParaRPr lang="en-US" sz="1000"/>
        </a:p>
      </dgm:t>
    </dgm:pt>
    <dgm:pt modelId="{9A33DA78-B60B-47A0-8CA5-C55493CB926A}" type="sibTrans" cxnId="{BF0A7917-E72F-4358-A740-142CA1CCF5D3}">
      <dgm:prSet/>
      <dgm:spPr/>
      <dgm:t>
        <a:bodyPr/>
        <a:lstStyle/>
        <a:p>
          <a:endParaRPr lang="en-US" sz="1000"/>
        </a:p>
      </dgm:t>
    </dgm:pt>
    <dgm:pt modelId="{41C4D0D5-9557-49DD-9314-D554DD4B70CA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000" b="1"/>
            <a:t>SITE EVALUATION</a:t>
          </a:r>
          <a:endParaRPr lang="en-US" sz="1000" b="1" dirty="0">
            <a:solidFill>
              <a:schemeClr val="tx1"/>
            </a:solidFill>
          </a:endParaRPr>
        </a:p>
      </dgm:t>
    </dgm:pt>
    <dgm:pt modelId="{C214E76D-AE21-490C-B727-8CB894385D34}" type="parTrans" cxnId="{18EA48C9-FAC0-489C-B7DF-8CDCDAF7FEB6}">
      <dgm:prSet custT="1"/>
      <dgm:spPr>
        <a:solidFill>
          <a:srgbClr val="0000FF"/>
        </a:solidFill>
      </dgm:spPr>
      <dgm:t>
        <a:bodyPr/>
        <a:lstStyle/>
        <a:p>
          <a:endParaRPr lang="en-US" sz="1000"/>
        </a:p>
      </dgm:t>
    </dgm:pt>
    <dgm:pt modelId="{C4AA2C9A-B292-4D1B-8DAA-3CAB47F6DF4D}" type="sibTrans" cxnId="{18EA48C9-FAC0-489C-B7DF-8CDCDAF7FEB6}">
      <dgm:prSet/>
      <dgm:spPr/>
      <dgm:t>
        <a:bodyPr/>
        <a:lstStyle/>
        <a:p>
          <a:endParaRPr lang="en-US" sz="1000"/>
        </a:p>
      </dgm:t>
    </dgm:pt>
    <dgm:pt modelId="{F375BE84-F7A3-481D-85F0-A34C13EA3C2D}">
      <dgm:prSet custT="1"/>
      <dgm:spPr/>
      <dgm:t>
        <a:bodyPr/>
        <a:lstStyle/>
        <a:p>
          <a:r>
            <a:rPr lang="en-US" sz="1000" b="1"/>
            <a:t>REACTOR AND FUEL TECHNOLOGY</a:t>
          </a:r>
          <a:endParaRPr lang="en-US" sz="1000" b="1" dirty="0"/>
        </a:p>
      </dgm:t>
    </dgm:pt>
    <dgm:pt modelId="{6201056F-EF6D-4D82-AF0E-7AE5E5FE75AB}" type="parTrans" cxnId="{B31C3E70-D8C3-49D5-865E-47B5F48DD96D}">
      <dgm:prSet custT="1"/>
      <dgm:spPr/>
      <dgm:t>
        <a:bodyPr/>
        <a:lstStyle/>
        <a:p>
          <a:endParaRPr lang="en-US" sz="1000"/>
        </a:p>
      </dgm:t>
    </dgm:pt>
    <dgm:pt modelId="{1CF86939-6851-492E-8E23-170E374ACEC4}" type="sibTrans" cxnId="{B31C3E70-D8C3-49D5-865E-47B5F48DD96D}">
      <dgm:prSet/>
      <dgm:spPr/>
      <dgm:t>
        <a:bodyPr/>
        <a:lstStyle/>
        <a:p>
          <a:endParaRPr lang="en-US" sz="1000"/>
        </a:p>
      </dgm:t>
    </dgm:pt>
    <dgm:pt modelId="{9541A4D5-AAD4-44E2-8A82-A62397A95CE3}">
      <dgm:prSet custT="1"/>
      <dgm:spPr/>
      <dgm:t>
        <a:bodyPr/>
        <a:lstStyle/>
        <a:p>
          <a:r>
            <a:rPr lang="en-US" sz="1000" b="1">
              <a:solidFill>
                <a:srgbClr val="FF0000"/>
              </a:solidFill>
            </a:rPr>
            <a:t>FEASIBILITY STUDY</a:t>
          </a:r>
          <a:endParaRPr lang="en-US" sz="1000" b="1" dirty="0">
            <a:solidFill>
              <a:srgbClr val="FF0000"/>
            </a:solidFill>
          </a:endParaRPr>
        </a:p>
      </dgm:t>
    </dgm:pt>
    <dgm:pt modelId="{45B3C40D-BDB6-4450-81DF-F7D35DAAB84F}" type="parTrans" cxnId="{47574B61-0039-4070-A689-A4960D65E971}">
      <dgm:prSet custT="1"/>
      <dgm:spPr/>
      <dgm:t>
        <a:bodyPr/>
        <a:lstStyle/>
        <a:p>
          <a:endParaRPr lang="en-US" sz="1000"/>
        </a:p>
      </dgm:t>
    </dgm:pt>
    <dgm:pt modelId="{13E0ACC3-F415-4213-A8BD-28B68E513D58}" type="sibTrans" cxnId="{47574B61-0039-4070-A689-A4960D65E971}">
      <dgm:prSet/>
      <dgm:spPr/>
      <dgm:t>
        <a:bodyPr/>
        <a:lstStyle/>
        <a:p>
          <a:endParaRPr lang="en-US" sz="1000"/>
        </a:p>
      </dgm:t>
    </dgm:pt>
    <dgm:pt modelId="{CDC6B0C5-0AC5-47DD-848D-ABC78068C5FB}">
      <dgm:prSet custT="1"/>
      <dgm:spPr>
        <a:solidFill>
          <a:srgbClr val="FF6600"/>
        </a:solidFill>
      </dgm:spPr>
      <dgm:t>
        <a:bodyPr/>
        <a:lstStyle/>
        <a:p>
          <a:r>
            <a:rPr lang="en-US" sz="1000" b="1">
              <a:solidFill>
                <a:schemeClr val="bg1"/>
              </a:solidFill>
            </a:rPr>
            <a:t>HRD PREPARATION</a:t>
          </a:r>
          <a:endParaRPr lang="en-US" sz="1000" b="1" dirty="0">
            <a:solidFill>
              <a:schemeClr val="bg1"/>
            </a:solidFill>
          </a:endParaRPr>
        </a:p>
      </dgm:t>
    </dgm:pt>
    <dgm:pt modelId="{E6E9FB6F-F8FC-4521-A72A-BF4FA821D7EF}" type="parTrans" cxnId="{1FE5E3D0-DAA5-4D8E-8409-7BDE0A844642}">
      <dgm:prSet custT="1"/>
      <dgm:spPr>
        <a:solidFill>
          <a:schemeClr val="accent2"/>
        </a:solidFill>
      </dgm:spPr>
      <dgm:t>
        <a:bodyPr/>
        <a:lstStyle/>
        <a:p>
          <a:endParaRPr lang="en-US" sz="1000"/>
        </a:p>
      </dgm:t>
    </dgm:pt>
    <dgm:pt modelId="{37726946-B223-49BA-97C0-510687C6E604}" type="sibTrans" cxnId="{1FE5E3D0-DAA5-4D8E-8409-7BDE0A844642}">
      <dgm:prSet/>
      <dgm:spPr/>
      <dgm:t>
        <a:bodyPr/>
        <a:lstStyle/>
        <a:p>
          <a:endParaRPr lang="en-US" sz="1000"/>
        </a:p>
      </dgm:t>
    </dgm:pt>
    <dgm:pt modelId="{43FADAF5-63A1-4240-ABA2-146D429F7D22}">
      <dgm:prSet custT="1"/>
      <dgm:spPr>
        <a:solidFill>
          <a:srgbClr val="660066"/>
        </a:solidFill>
      </dgm:spPr>
      <dgm:t>
        <a:bodyPr/>
        <a:lstStyle/>
        <a:p>
          <a:r>
            <a:rPr lang="en-US" sz="1000" b="1" dirty="0">
              <a:solidFill>
                <a:srgbClr val="FFFFFF"/>
              </a:solidFill>
            </a:rPr>
            <a:t>DISSEMINATION AND STAKEHOLDERS ENGAGEMENT</a:t>
          </a:r>
        </a:p>
      </dgm:t>
    </dgm:pt>
    <dgm:pt modelId="{2F75561F-87EC-451C-9590-077FF349A8F9}" type="parTrans" cxnId="{F1A70BC2-2BBD-47E5-B36F-A23B9896A9DB}">
      <dgm:prSet custT="1"/>
      <dgm:spPr>
        <a:solidFill>
          <a:srgbClr val="660066"/>
        </a:solidFill>
      </dgm:spPr>
      <dgm:t>
        <a:bodyPr/>
        <a:lstStyle/>
        <a:p>
          <a:endParaRPr lang="en-US" sz="1000"/>
        </a:p>
      </dgm:t>
    </dgm:pt>
    <dgm:pt modelId="{0392AB01-BA02-4114-B0E6-BDD91503D4B7}" type="sibTrans" cxnId="{F1A70BC2-2BBD-47E5-B36F-A23B9896A9DB}">
      <dgm:prSet/>
      <dgm:spPr/>
      <dgm:t>
        <a:bodyPr/>
        <a:lstStyle/>
        <a:p>
          <a:endParaRPr lang="en-US" sz="1000"/>
        </a:p>
      </dgm:t>
    </dgm:pt>
    <dgm:pt modelId="{24226167-871E-49BB-90E6-AE2ABF1E224C}">
      <dgm:prSet custT="1"/>
      <dgm:spPr/>
      <dgm:t>
        <a:bodyPr/>
        <a:lstStyle/>
        <a:p>
          <a:r>
            <a:rPr lang="en-US" sz="1000" b="1"/>
            <a:t>REGULATION AND ORGANIZATION</a:t>
          </a:r>
          <a:endParaRPr lang="en-US" sz="1000" b="1" dirty="0"/>
        </a:p>
      </dgm:t>
    </dgm:pt>
    <dgm:pt modelId="{5BE4359D-4487-4282-BE85-DECAFB57DBDB}" type="parTrans" cxnId="{B234911D-74D3-45B9-9D51-1123FF105DBF}">
      <dgm:prSet custT="1"/>
      <dgm:spPr/>
      <dgm:t>
        <a:bodyPr/>
        <a:lstStyle/>
        <a:p>
          <a:endParaRPr lang="en-US" sz="1000"/>
        </a:p>
      </dgm:t>
    </dgm:pt>
    <dgm:pt modelId="{01A3DF54-DBA2-4630-AB91-E6C85676EF51}" type="sibTrans" cxnId="{B234911D-74D3-45B9-9D51-1123FF105DBF}">
      <dgm:prSet/>
      <dgm:spPr/>
      <dgm:t>
        <a:bodyPr/>
        <a:lstStyle/>
        <a:p>
          <a:endParaRPr lang="en-US" sz="1000"/>
        </a:p>
      </dgm:t>
    </dgm:pt>
    <dgm:pt modelId="{D30E6EEA-C2A9-48D2-B8E5-68F246E7EC7F}" type="pres">
      <dgm:prSet presAssocID="{49C88863-96C0-44E8-BD43-0ACDB0F5AAB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18B0B8-7517-4893-AE85-4EDB50D50188}" type="pres">
      <dgm:prSet presAssocID="{DFF5CB55-0012-41EE-B742-E4A958F97EA9}" presName="centerShape" presStyleLbl="node0" presStyleIdx="0" presStyleCnt="1" custScaleX="110960" custScaleY="107000"/>
      <dgm:spPr/>
      <dgm:t>
        <a:bodyPr/>
        <a:lstStyle/>
        <a:p>
          <a:endParaRPr lang="en-US"/>
        </a:p>
      </dgm:t>
    </dgm:pt>
    <dgm:pt modelId="{344FDCE4-2311-4DAC-AEDE-0C25BB37F57F}" type="pres">
      <dgm:prSet presAssocID="{C214E76D-AE21-490C-B727-8CB894385D34}" presName="parTrans" presStyleLbl="sibTrans2D1" presStyleIdx="0" presStyleCnt="6" custAng="10576700" custScaleX="168774"/>
      <dgm:spPr/>
      <dgm:t>
        <a:bodyPr/>
        <a:lstStyle/>
        <a:p>
          <a:endParaRPr lang="en-US"/>
        </a:p>
      </dgm:t>
    </dgm:pt>
    <dgm:pt modelId="{02D09FC0-CC98-48F9-A442-598E622BFC75}" type="pres">
      <dgm:prSet presAssocID="{C214E76D-AE21-490C-B727-8CB894385D34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19C82E2E-D4E1-4455-AADD-3F7C59C1C197}" type="pres">
      <dgm:prSet presAssocID="{41C4D0D5-9557-49DD-9314-D554DD4B70C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8DDFF-0FF7-4564-A344-A3DAF1840092}" type="pres">
      <dgm:prSet presAssocID="{E6E9FB6F-F8FC-4521-A72A-BF4FA821D7EF}" presName="parTrans" presStyleLbl="sibTrans2D1" presStyleIdx="1" presStyleCnt="6" custAng="10830505" custScaleX="165758"/>
      <dgm:spPr/>
      <dgm:t>
        <a:bodyPr/>
        <a:lstStyle/>
        <a:p>
          <a:endParaRPr lang="en-US"/>
        </a:p>
      </dgm:t>
    </dgm:pt>
    <dgm:pt modelId="{42B8F646-8881-4E99-B01D-9CF675C1B5CF}" type="pres">
      <dgm:prSet presAssocID="{E6E9FB6F-F8FC-4521-A72A-BF4FA821D7EF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6CD94D2E-02F0-4842-A456-764EFDB9B0A5}" type="pres">
      <dgm:prSet presAssocID="{CDC6B0C5-0AC5-47DD-848D-ABC78068C5FB}" presName="node" presStyleLbl="node1" presStyleIdx="1" presStyleCnt="6" custRadScaleRad="95005" custRadScaleInc="26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8C9BC-D9FA-493E-BD69-667352046995}" type="pres">
      <dgm:prSet presAssocID="{2F75561F-87EC-451C-9590-077FF349A8F9}" presName="parTrans" presStyleLbl="sibTrans2D1" presStyleIdx="2" presStyleCnt="6" custAng="10840486" custScaleX="152293"/>
      <dgm:spPr/>
      <dgm:t>
        <a:bodyPr/>
        <a:lstStyle/>
        <a:p>
          <a:endParaRPr lang="en-US"/>
        </a:p>
      </dgm:t>
    </dgm:pt>
    <dgm:pt modelId="{5E74CD06-608D-437C-A002-A0A31CF2D541}" type="pres">
      <dgm:prSet presAssocID="{2F75561F-87EC-451C-9590-077FF349A8F9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584C562C-E6D1-41E8-A12E-D9BA0C9FCC16}" type="pres">
      <dgm:prSet presAssocID="{43FADAF5-63A1-4240-ABA2-146D429F7D2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0AFB5-45F4-4C31-A7F3-87FE5C9150F9}" type="pres">
      <dgm:prSet presAssocID="{45B3C40D-BDB6-4450-81DF-F7D35DAAB84F}" presName="parTrans" presStyleLbl="sibTrans2D1" presStyleIdx="3" presStyleCnt="6" custAng="10900840" custScaleX="164659"/>
      <dgm:spPr/>
      <dgm:t>
        <a:bodyPr/>
        <a:lstStyle/>
        <a:p>
          <a:endParaRPr lang="en-US"/>
        </a:p>
      </dgm:t>
    </dgm:pt>
    <dgm:pt modelId="{EB675158-D002-462F-BBB2-31054CBD8F6A}" type="pres">
      <dgm:prSet presAssocID="{45B3C40D-BDB6-4450-81DF-F7D35DAAB84F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FBCD6DBB-E403-4A72-8C2C-F468FD78744D}" type="pres">
      <dgm:prSet presAssocID="{9541A4D5-AAD4-44E2-8A82-A62397A95CE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8ADBBF-8EA9-4171-94EA-358FCD5788A7}" type="pres">
      <dgm:prSet presAssocID="{6201056F-EF6D-4D82-AF0E-7AE5E5FE75AB}" presName="parTrans" presStyleLbl="sibTrans2D1" presStyleIdx="4" presStyleCnt="6" custAng="10670109" custScaleX="170482"/>
      <dgm:spPr/>
      <dgm:t>
        <a:bodyPr/>
        <a:lstStyle/>
        <a:p>
          <a:endParaRPr lang="en-US"/>
        </a:p>
      </dgm:t>
    </dgm:pt>
    <dgm:pt modelId="{0D1875B3-21CF-49F2-8194-032FAE5E13E2}" type="pres">
      <dgm:prSet presAssocID="{6201056F-EF6D-4D82-AF0E-7AE5E5FE75AB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793F57EE-E46A-4E6D-AE66-46209A497050}" type="pres">
      <dgm:prSet presAssocID="{F375BE84-F7A3-481D-85F0-A34C13EA3C2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3E8FBA-8385-463A-A1A8-35B57DA7FD4A}" type="pres">
      <dgm:prSet presAssocID="{5BE4359D-4487-4282-BE85-DECAFB57DBDB}" presName="parTrans" presStyleLbl="sibTrans2D1" presStyleIdx="5" presStyleCnt="6" custAng="11190770"/>
      <dgm:spPr/>
      <dgm:t>
        <a:bodyPr/>
        <a:lstStyle/>
        <a:p>
          <a:endParaRPr lang="en-US"/>
        </a:p>
      </dgm:t>
    </dgm:pt>
    <dgm:pt modelId="{85A6CA97-FBDA-4928-94F1-AA29527EF4B1}" type="pres">
      <dgm:prSet presAssocID="{5BE4359D-4487-4282-BE85-DECAFB57DBDB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B2C054E3-4FC3-467E-B5B6-B84FD4A3999F}" type="pres">
      <dgm:prSet presAssocID="{24226167-871E-49BB-90E6-AE2ABF1E224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02D5E2-8342-6240-8C44-1A1139C0C3A9}" type="presOf" srcId="{9541A4D5-AAD4-44E2-8A82-A62397A95CE3}" destId="{FBCD6DBB-E403-4A72-8C2C-F468FD78744D}" srcOrd="0" destOrd="0" presId="urn:microsoft.com/office/officeart/2005/8/layout/radial5"/>
    <dgm:cxn modelId="{09CBCB51-178E-0B44-B8A1-C1739305A27C}" type="presOf" srcId="{F375BE84-F7A3-481D-85F0-A34C13EA3C2D}" destId="{793F57EE-E46A-4E6D-AE66-46209A497050}" srcOrd="0" destOrd="0" presId="urn:microsoft.com/office/officeart/2005/8/layout/radial5"/>
    <dgm:cxn modelId="{163DE69B-0FFD-764C-8E30-A771BC87D603}" type="presOf" srcId="{2F75561F-87EC-451C-9590-077FF349A8F9}" destId="{5E74CD06-608D-437C-A002-A0A31CF2D541}" srcOrd="1" destOrd="0" presId="urn:microsoft.com/office/officeart/2005/8/layout/radial5"/>
    <dgm:cxn modelId="{BF0A7917-E72F-4358-A740-142CA1CCF5D3}" srcId="{49C88863-96C0-44E8-BD43-0ACDB0F5AABB}" destId="{DFF5CB55-0012-41EE-B742-E4A958F97EA9}" srcOrd="0" destOrd="0" parTransId="{05F5717D-739D-4062-894C-BA18375DFC9E}" sibTransId="{9A33DA78-B60B-47A0-8CA5-C55493CB926A}"/>
    <dgm:cxn modelId="{864F4FF4-912E-914B-BF57-E5F9F57764F3}" type="presOf" srcId="{43FADAF5-63A1-4240-ABA2-146D429F7D22}" destId="{584C562C-E6D1-41E8-A12E-D9BA0C9FCC16}" srcOrd="0" destOrd="0" presId="urn:microsoft.com/office/officeart/2005/8/layout/radial5"/>
    <dgm:cxn modelId="{69219B0B-E287-6D48-A868-CA40248A1465}" type="presOf" srcId="{41C4D0D5-9557-49DD-9314-D554DD4B70CA}" destId="{19C82E2E-D4E1-4455-AADD-3F7C59C1C197}" srcOrd="0" destOrd="0" presId="urn:microsoft.com/office/officeart/2005/8/layout/radial5"/>
    <dgm:cxn modelId="{31365DB9-C316-A24E-9014-CA8119B7F16E}" type="presOf" srcId="{5BE4359D-4487-4282-BE85-DECAFB57DBDB}" destId="{AD3E8FBA-8385-463A-A1A8-35B57DA7FD4A}" srcOrd="0" destOrd="0" presId="urn:microsoft.com/office/officeart/2005/8/layout/radial5"/>
    <dgm:cxn modelId="{A5C9A977-2BF2-794B-9F95-A45484D32316}" type="presOf" srcId="{45B3C40D-BDB6-4450-81DF-F7D35DAAB84F}" destId="{EB675158-D002-462F-BBB2-31054CBD8F6A}" srcOrd="1" destOrd="0" presId="urn:microsoft.com/office/officeart/2005/8/layout/radial5"/>
    <dgm:cxn modelId="{F1A70BC2-2BBD-47E5-B36F-A23B9896A9DB}" srcId="{DFF5CB55-0012-41EE-B742-E4A958F97EA9}" destId="{43FADAF5-63A1-4240-ABA2-146D429F7D22}" srcOrd="2" destOrd="0" parTransId="{2F75561F-87EC-451C-9590-077FF349A8F9}" sibTransId="{0392AB01-BA02-4114-B0E6-BDD91503D4B7}"/>
    <dgm:cxn modelId="{9011A479-716D-5A41-B4AC-C0E7C3CFB712}" type="presOf" srcId="{49C88863-96C0-44E8-BD43-0ACDB0F5AABB}" destId="{D30E6EEA-C2A9-48D2-B8E5-68F246E7EC7F}" srcOrd="0" destOrd="0" presId="urn:microsoft.com/office/officeart/2005/8/layout/radial5"/>
    <dgm:cxn modelId="{B3E3970A-E51E-A54B-BCD9-342ACBB93369}" type="presOf" srcId="{5BE4359D-4487-4282-BE85-DECAFB57DBDB}" destId="{85A6CA97-FBDA-4928-94F1-AA29527EF4B1}" srcOrd="1" destOrd="0" presId="urn:microsoft.com/office/officeart/2005/8/layout/radial5"/>
    <dgm:cxn modelId="{1FE5E3D0-DAA5-4D8E-8409-7BDE0A844642}" srcId="{DFF5CB55-0012-41EE-B742-E4A958F97EA9}" destId="{CDC6B0C5-0AC5-47DD-848D-ABC78068C5FB}" srcOrd="1" destOrd="0" parTransId="{E6E9FB6F-F8FC-4521-A72A-BF4FA821D7EF}" sibTransId="{37726946-B223-49BA-97C0-510687C6E604}"/>
    <dgm:cxn modelId="{0D75E3AB-9F6A-0847-8B64-574462C61DEE}" type="presOf" srcId="{6201056F-EF6D-4D82-AF0E-7AE5E5FE75AB}" destId="{348ADBBF-8EA9-4171-94EA-358FCD5788A7}" srcOrd="0" destOrd="0" presId="urn:microsoft.com/office/officeart/2005/8/layout/radial5"/>
    <dgm:cxn modelId="{47574B61-0039-4070-A689-A4960D65E971}" srcId="{DFF5CB55-0012-41EE-B742-E4A958F97EA9}" destId="{9541A4D5-AAD4-44E2-8A82-A62397A95CE3}" srcOrd="3" destOrd="0" parTransId="{45B3C40D-BDB6-4450-81DF-F7D35DAAB84F}" sibTransId="{13E0ACC3-F415-4213-A8BD-28B68E513D58}"/>
    <dgm:cxn modelId="{6BE57497-97C1-EA42-AC7A-DB1895EC0D48}" type="presOf" srcId="{C214E76D-AE21-490C-B727-8CB894385D34}" destId="{02D09FC0-CC98-48F9-A442-598E622BFC75}" srcOrd="1" destOrd="0" presId="urn:microsoft.com/office/officeart/2005/8/layout/radial5"/>
    <dgm:cxn modelId="{8B19CAFB-9CD2-E949-B895-3091746F0D19}" type="presOf" srcId="{C214E76D-AE21-490C-B727-8CB894385D34}" destId="{344FDCE4-2311-4DAC-AEDE-0C25BB37F57F}" srcOrd="0" destOrd="0" presId="urn:microsoft.com/office/officeart/2005/8/layout/radial5"/>
    <dgm:cxn modelId="{B31C3E70-D8C3-49D5-865E-47B5F48DD96D}" srcId="{DFF5CB55-0012-41EE-B742-E4A958F97EA9}" destId="{F375BE84-F7A3-481D-85F0-A34C13EA3C2D}" srcOrd="4" destOrd="0" parTransId="{6201056F-EF6D-4D82-AF0E-7AE5E5FE75AB}" sibTransId="{1CF86939-6851-492E-8E23-170E374ACEC4}"/>
    <dgm:cxn modelId="{D1813677-739C-0147-B96C-FF0A0413FB51}" type="presOf" srcId="{E6E9FB6F-F8FC-4521-A72A-BF4FA821D7EF}" destId="{40F8DDFF-0FF7-4564-A344-A3DAF1840092}" srcOrd="0" destOrd="0" presId="urn:microsoft.com/office/officeart/2005/8/layout/radial5"/>
    <dgm:cxn modelId="{E246249C-7E87-B34B-A21B-329E51C70235}" type="presOf" srcId="{45B3C40D-BDB6-4450-81DF-F7D35DAAB84F}" destId="{61B0AFB5-45F4-4C31-A7F3-87FE5C9150F9}" srcOrd="0" destOrd="0" presId="urn:microsoft.com/office/officeart/2005/8/layout/radial5"/>
    <dgm:cxn modelId="{FFC8758C-644E-C04D-82BF-9F29F25DACA2}" type="presOf" srcId="{24226167-871E-49BB-90E6-AE2ABF1E224C}" destId="{B2C054E3-4FC3-467E-B5B6-B84FD4A3999F}" srcOrd="0" destOrd="0" presId="urn:microsoft.com/office/officeart/2005/8/layout/radial5"/>
    <dgm:cxn modelId="{02846FE3-526D-C842-9D5A-1B3ADF8E8EA1}" type="presOf" srcId="{6201056F-EF6D-4D82-AF0E-7AE5E5FE75AB}" destId="{0D1875B3-21CF-49F2-8194-032FAE5E13E2}" srcOrd="1" destOrd="0" presId="urn:microsoft.com/office/officeart/2005/8/layout/radial5"/>
    <dgm:cxn modelId="{3261E39D-EBDB-454E-98F1-A686F08D81C5}" type="presOf" srcId="{DFF5CB55-0012-41EE-B742-E4A958F97EA9}" destId="{4618B0B8-7517-4893-AE85-4EDB50D50188}" srcOrd="0" destOrd="0" presId="urn:microsoft.com/office/officeart/2005/8/layout/radial5"/>
    <dgm:cxn modelId="{8B096723-E94A-304E-BF86-AE514E58313A}" type="presOf" srcId="{CDC6B0C5-0AC5-47DD-848D-ABC78068C5FB}" destId="{6CD94D2E-02F0-4842-A456-764EFDB9B0A5}" srcOrd="0" destOrd="0" presId="urn:microsoft.com/office/officeart/2005/8/layout/radial5"/>
    <dgm:cxn modelId="{C0CEB33D-A6A2-9E40-9314-9D2B53099810}" type="presOf" srcId="{E6E9FB6F-F8FC-4521-A72A-BF4FA821D7EF}" destId="{42B8F646-8881-4E99-B01D-9CF675C1B5CF}" srcOrd="1" destOrd="0" presId="urn:microsoft.com/office/officeart/2005/8/layout/radial5"/>
    <dgm:cxn modelId="{B234911D-74D3-45B9-9D51-1123FF105DBF}" srcId="{DFF5CB55-0012-41EE-B742-E4A958F97EA9}" destId="{24226167-871E-49BB-90E6-AE2ABF1E224C}" srcOrd="5" destOrd="0" parTransId="{5BE4359D-4487-4282-BE85-DECAFB57DBDB}" sibTransId="{01A3DF54-DBA2-4630-AB91-E6C85676EF51}"/>
    <dgm:cxn modelId="{F0A12DC5-5A7B-ED43-BC04-ABC116C4E120}" type="presOf" srcId="{2F75561F-87EC-451C-9590-077FF349A8F9}" destId="{F998C9BC-D9FA-493E-BD69-667352046995}" srcOrd="0" destOrd="0" presId="urn:microsoft.com/office/officeart/2005/8/layout/radial5"/>
    <dgm:cxn modelId="{18EA48C9-FAC0-489C-B7DF-8CDCDAF7FEB6}" srcId="{DFF5CB55-0012-41EE-B742-E4A958F97EA9}" destId="{41C4D0D5-9557-49DD-9314-D554DD4B70CA}" srcOrd="0" destOrd="0" parTransId="{C214E76D-AE21-490C-B727-8CB894385D34}" sibTransId="{C4AA2C9A-B292-4D1B-8DAA-3CAB47F6DF4D}"/>
    <dgm:cxn modelId="{A60AEDAC-F35B-614B-834A-FAD25D41D639}" type="presParOf" srcId="{D30E6EEA-C2A9-48D2-B8E5-68F246E7EC7F}" destId="{4618B0B8-7517-4893-AE85-4EDB50D50188}" srcOrd="0" destOrd="0" presId="urn:microsoft.com/office/officeart/2005/8/layout/radial5"/>
    <dgm:cxn modelId="{14D4AE8A-D031-7F4E-8E6B-ABE6F2BF64C6}" type="presParOf" srcId="{D30E6EEA-C2A9-48D2-B8E5-68F246E7EC7F}" destId="{344FDCE4-2311-4DAC-AEDE-0C25BB37F57F}" srcOrd="1" destOrd="0" presId="urn:microsoft.com/office/officeart/2005/8/layout/radial5"/>
    <dgm:cxn modelId="{EF14ED06-DC53-7546-AB08-6C58F03B7BC6}" type="presParOf" srcId="{344FDCE4-2311-4DAC-AEDE-0C25BB37F57F}" destId="{02D09FC0-CC98-48F9-A442-598E622BFC75}" srcOrd="0" destOrd="0" presId="urn:microsoft.com/office/officeart/2005/8/layout/radial5"/>
    <dgm:cxn modelId="{DAD19C61-471D-9240-B30C-264717EF5E1D}" type="presParOf" srcId="{D30E6EEA-C2A9-48D2-B8E5-68F246E7EC7F}" destId="{19C82E2E-D4E1-4455-AADD-3F7C59C1C197}" srcOrd="2" destOrd="0" presId="urn:microsoft.com/office/officeart/2005/8/layout/radial5"/>
    <dgm:cxn modelId="{9E12A7F8-5CBA-664A-8263-B7435BBD6408}" type="presParOf" srcId="{D30E6EEA-C2A9-48D2-B8E5-68F246E7EC7F}" destId="{40F8DDFF-0FF7-4564-A344-A3DAF1840092}" srcOrd="3" destOrd="0" presId="urn:microsoft.com/office/officeart/2005/8/layout/radial5"/>
    <dgm:cxn modelId="{42EFEC14-09BE-9043-A0CD-F7F37B46A3BB}" type="presParOf" srcId="{40F8DDFF-0FF7-4564-A344-A3DAF1840092}" destId="{42B8F646-8881-4E99-B01D-9CF675C1B5CF}" srcOrd="0" destOrd="0" presId="urn:microsoft.com/office/officeart/2005/8/layout/radial5"/>
    <dgm:cxn modelId="{F7530733-1BC8-964A-8F48-2D9C5F67ACB3}" type="presParOf" srcId="{D30E6EEA-C2A9-48D2-B8E5-68F246E7EC7F}" destId="{6CD94D2E-02F0-4842-A456-764EFDB9B0A5}" srcOrd="4" destOrd="0" presId="urn:microsoft.com/office/officeart/2005/8/layout/radial5"/>
    <dgm:cxn modelId="{76CC446B-30D2-DB4F-A533-56847B83DDEC}" type="presParOf" srcId="{D30E6EEA-C2A9-48D2-B8E5-68F246E7EC7F}" destId="{F998C9BC-D9FA-493E-BD69-667352046995}" srcOrd="5" destOrd="0" presId="urn:microsoft.com/office/officeart/2005/8/layout/radial5"/>
    <dgm:cxn modelId="{8C06C141-9399-BB4A-8E31-64ACD707C595}" type="presParOf" srcId="{F998C9BC-D9FA-493E-BD69-667352046995}" destId="{5E74CD06-608D-437C-A002-A0A31CF2D541}" srcOrd="0" destOrd="0" presId="urn:microsoft.com/office/officeart/2005/8/layout/radial5"/>
    <dgm:cxn modelId="{C791DFD2-2556-DA47-BFA9-05C4D94A70C7}" type="presParOf" srcId="{D30E6EEA-C2A9-48D2-B8E5-68F246E7EC7F}" destId="{584C562C-E6D1-41E8-A12E-D9BA0C9FCC16}" srcOrd="6" destOrd="0" presId="urn:microsoft.com/office/officeart/2005/8/layout/radial5"/>
    <dgm:cxn modelId="{2088E6C5-70D6-BF41-91F5-39A2906A0200}" type="presParOf" srcId="{D30E6EEA-C2A9-48D2-B8E5-68F246E7EC7F}" destId="{61B0AFB5-45F4-4C31-A7F3-87FE5C9150F9}" srcOrd="7" destOrd="0" presId="urn:microsoft.com/office/officeart/2005/8/layout/radial5"/>
    <dgm:cxn modelId="{7DBAB5AC-CD14-514F-B1E3-4CF009019997}" type="presParOf" srcId="{61B0AFB5-45F4-4C31-A7F3-87FE5C9150F9}" destId="{EB675158-D002-462F-BBB2-31054CBD8F6A}" srcOrd="0" destOrd="0" presId="urn:microsoft.com/office/officeart/2005/8/layout/radial5"/>
    <dgm:cxn modelId="{A57FED06-E9A4-5D45-9CFA-104752983CC8}" type="presParOf" srcId="{D30E6EEA-C2A9-48D2-B8E5-68F246E7EC7F}" destId="{FBCD6DBB-E403-4A72-8C2C-F468FD78744D}" srcOrd="8" destOrd="0" presId="urn:microsoft.com/office/officeart/2005/8/layout/radial5"/>
    <dgm:cxn modelId="{1826E12D-5DC9-024F-8A8C-E1342A19CDA4}" type="presParOf" srcId="{D30E6EEA-C2A9-48D2-B8E5-68F246E7EC7F}" destId="{348ADBBF-8EA9-4171-94EA-358FCD5788A7}" srcOrd="9" destOrd="0" presId="urn:microsoft.com/office/officeart/2005/8/layout/radial5"/>
    <dgm:cxn modelId="{AC83020F-940A-EC40-9B06-95C5674F070F}" type="presParOf" srcId="{348ADBBF-8EA9-4171-94EA-358FCD5788A7}" destId="{0D1875B3-21CF-49F2-8194-032FAE5E13E2}" srcOrd="0" destOrd="0" presId="urn:microsoft.com/office/officeart/2005/8/layout/radial5"/>
    <dgm:cxn modelId="{546B0252-5641-0945-8425-E555A960C0A0}" type="presParOf" srcId="{D30E6EEA-C2A9-48D2-B8E5-68F246E7EC7F}" destId="{793F57EE-E46A-4E6D-AE66-46209A497050}" srcOrd="10" destOrd="0" presId="urn:microsoft.com/office/officeart/2005/8/layout/radial5"/>
    <dgm:cxn modelId="{37F63FD7-7D56-5A47-9E5D-3AAF496F3776}" type="presParOf" srcId="{D30E6EEA-C2A9-48D2-B8E5-68F246E7EC7F}" destId="{AD3E8FBA-8385-463A-A1A8-35B57DA7FD4A}" srcOrd="11" destOrd="0" presId="urn:microsoft.com/office/officeart/2005/8/layout/radial5"/>
    <dgm:cxn modelId="{3784E4BA-718A-9E41-A1E9-49A97AC150DA}" type="presParOf" srcId="{AD3E8FBA-8385-463A-A1A8-35B57DA7FD4A}" destId="{85A6CA97-FBDA-4928-94F1-AA29527EF4B1}" srcOrd="0" destOrd="0" presId="urn:microsoft.com/office/officeart/2005/8/layout/radial5"/>
    <dgm:cxn modelId="{A49B0573-DF65-BD4A-9776-1BEBFC94B767}" type="presParOf" srcId="{D30E6EEA-C2A9-48D2-B8E5-68F246E7EC7F}" destId="{B2C054E3-4FC3-467E-B5B6-B84FD4A3999F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0.20996</cdr:x>
      <cdr:y>0.32131</cdr:y>
    </cdr:from>
    <cdr:to>
      <cdr:x>0.79005</cdr:x>
      <cdr:y>0.61966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9160" y="651148"/>
          <a:ext cx="1158106" cy="604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u="sng" dirty="0">
              <a:solidFill>
                <a:schemeClr val="bg1">
                  <a:lumMod val="50000"/>
                </a:schemeClr>
              </a:solidFill>
              <a:latin typeface="Franklin Gothic Medium Cond" pitchFamily="34" charset="0"/>
            </a:rPr>
            <a:t>2025</a:t>
          </a:r>
        </a:p>
        <a:p xmlns:a="http://schemas.openxmlformats.org/drawingml/2006/main">
          <a:pPr algn="ctr"/>
          <a:r>
            <a:rPr lang="en-US" sz="1400" dirty="0">
              <a:latin typeface="Franklin Gothic Medium Cond" pitchFamily="34" charset="0"/>
            </a:rPr>
            <a:t>400 </a:t>
          </a:r>
          <a:r>
            <a:rPr lang="id-ID" sz="1400" dirty="0">
              <a:latin typeface="Franklin Gothic Medium Cond" pitchFamily="34" charset="0"/>
            </a:rPr>
            <a:t>MTOE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0.29457</cdr:x>
      <cdr:y>0.36175</cdr:y>
    </cdr:from>
    <cdr:to>
      <cdr:x>0.73534</cdr:x>
      <cdr:y>0.625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9576" y="855581"/>
          <a:ext cx="1001897" cy="6226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u="sng">
              <a:solidFill>
                <a:srgbClr val="FF0000"/>
              </a:solidFill>
              <a:latin typeface="Franklin Gothic Medium Cond" pitchFamily="34" charset="0"/>
            </a:rPr>
            <a:t>2050</a:t>
          </a:r>
          <a:endParaRPr lang="en-US" sz="1800" u="sng" dirty="0">
            <a:solidFill>
              <a:srgbClr val="FF0000"/>
            </a:solidFill>
            <a:latin typeface="Franklin Gothic Medium Cond" pitchFamily="34" charset="0"/>
          </a:endParaRPr>
        </a:p>
        <a:p xmlns:a="http://schemas.openxmlformats.org/drawingml/2006/main">
          <a:pPr algn="ctr"/>
          <a:r>
            <a:rPr lang="en-US" sz="1800">
              <a:latin typeface="Franklin Gothic Medium Cond" pitchFamily="34" charset="0"/>
            </a:rPr>
            <a:t>1.030</a:t>
          </a:r>
        </a:p>
        <a:p xmlns:a="http://schemas.openxmlformats.org/drawingml/2006/main">
          <a:pPr algn="ctr"/>
          <a:r>
            <a:rPr lang="id-ID" sz="1800">
              <a:latin typeface="Franklin Gothic Medium Cond" pitchFamily="34" charset="0"/>
            </a:rPr>
            <a:t>MTOE</a:t>
          </a:r>
          <a:endParaRPr lang="id-ID" sz="1800" dirty="0">
            <a:latin typeface="Franklin Gothic Medium Cond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0.29647</cdr:x>
      <cdr:y>0.3712</cdr:y>
    </cdr:from>
    <cdr:to>
      <cdr:x>0.68653</cdr:x>
      <cdr:y>0.69072</cdr:y>
    </cdr:to>
    <cdr:sp macro="" textlink="">
      <cdr:nvSpPr>
        <cdr:cNvPr id="2" name="Flowchart: Alternate Process 1"/>
        <cdr:cNvSpPr/>
      </cdr:nvSpPr>
      <cdr:spPr>
        <a:xfrm xmlns:a="http://schemas.openxmlformats.org/drawingml/2006/main">
          <a:off x="1018871" y="1018288"/>
          <a:ext cx="1340458" cy="876485"/>
        </a:xfrm>
        <a:prstGeom xmlns:a="http://schemas.openxmlformats.org/drawingml/2006/main" prst="flowChartAlternateProcess">
          <a:avLst/>
        </a:prstGeom>
        <a:noFill xmlns:a="http://schemas.openxmlformats.org/drawingml/2006/main"/>
        <a:ln xmlns:a="http://schemas.openxmlformats.org/drawingml/2006/main" w="1270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</a:pPr>
          <a:r>
            <a:rPr lang="en-US" sz="1200" b="1" u="sng" dirty="0">
              <a:solidFill>
                <a:schemeClr val="bg1">
                  <a:lumMod val="50000"/>
                </a:schemeClr>
              </a:solidFill>
              <a:latin typeface="Calibri Light" panose="020F0302020204030204"/>
            </a:rPr>
            <a:t>2016</a:t>
          </a:r>
          <a:endParaRPr lang="en-US" sz="1200" b="1" u="sng" baseline="30000" dirty="0">
            <a:solidFill>
              <a:schemeClr val="bg1">
                <a:lumMod val="50000"/>
              </a:schemeClr>
            </a:solidFill>
            <a:latin typeface="Calibri Light" panose="020F0302020204030204"/>
          </a:endParaRPr>
        </a:p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</a:pPr>
          <a:r>
            <a:rPr lang="en-US" sz="1200" b="1" dirty="0">
              <a:solidFill>
                <a:srgbClr val="000000"/>
              </a:solidFill>
              <a:latin typeface="Calibri Light" panose="020F0302020204030204"/>
            </a:rPr>
            <a:t>169 MTOE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d-ID"/>
              <a:t>18/07/2017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d-ID"/>
              <a:t>Badan Tenaga Nuklir Nasional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769E344-8D05-481C-A2A6-177C8B654823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566095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d-ID"/>
              <a:t>18/07/2017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d-ID"/>
              <a:t>Badan Tenaga Nuklir Nasional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5728F42-1FFC-4962-972F-41E0FF447167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59984453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id-ID"/>
              <a:t>18/07/2017</a:t>
            </a:r>
          </a:p>
        </p:txBody>
      </p:sp>
    </p:spTree>
    <p:extLst>
      <p:ext uri="{BB962C8B-B14F-4D97-AF65-F5344CB8AC3E}">
        <p14:creationId xmlns:p14="http://schemas.microsoft.com/office/powerpoint/2010/main" val="957223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F6AEB0D-109A-4B90-9027-65E5F12B3A33}" type="slidenum">
              <a:rPr lang="en-US" smtClean="0">
                <a:latin typeface="DejaVu Sans Condensed" pitchFamily="34" charset="0"/>
              </a:rPr>
              <a:pPr/>
              <a:t>19</a:t>
            </a:fld>
            <a:endParaRPr lang="en-US" smtClean="0">
              <a:latin typeface="DejaVu Sans Condensed" pitchFamily="34" charset="0"/>
            </a:endParaRPr>
          </a:p>
        </p:txBody>
      </p:sp>
      <p:sp>
        <p:nvSpPr>
          <p:cNvPr id="144387" name="Text Box 1"/>
          <p:cNvSpPr txBox="1">
            <a:spLocks noChangeArrowheads="1"/>
          </p:cNvSpPr>
          <p:nvPr/>
        </p:nvSpPr>
        <p:spPr bwMode="auto">
          <a:xfrm>
            <a:off x="3884824" y="8684473"/>
            <a:ext cx="2968412" cy="4550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BA5216A-37A0-4410-BF5B-51866385C58D}" type="slidenum">
              <a:rPr lang="en-US" sz="1200">
                <a:solidFill>
                  <a:srgbClr val="000000"/>
                </a:solidFill>
                <a:latin typeface="Calibri" pitchFamily="34" charset="0"/>
                <a:cs typeface="DejaVu Sans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en-US" sz="1200">
              <a:solidFill>
                <a:srgbClr val="000000"/>
              </a:solidFill>
              <a:latin typeface="Calibri" pitchFamily="34" charset="0"/>
              <a:cs typeface="DejaVu Sans" pitchFamily="34" charset="0"/>
            </a:endParaRPr>
          </a:p>
        </p:txBody>
      </p:sp>
      <p:sp>
        <p:nvSpPr>
          <p:cNvPr id="144388" name="Text Box 2"/>
          <p:cNvSpPr txBox="1">
            <a:spLocks noChangeArrowheads="1"/>
          </p:cNvSpPr>
          <p:nvPr/>
        </p:nvSpPr>
        <p:spPr bwMode="auto">
          <a:xfrm>
            <a:off x="1143529" y="686289"/>
            <a:ext cx="4570942" cy="342843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89" name="Rectangle 3"/>
          <p:cNvSpPr>
            <a:spLocks noGrp="1" noChangeArrowheads="1"/>
          </p:cNvSpPr>
          <p:nvPr>
            <p:ph type="body"/>
          </p:nvPr>
        </p:nvSpPr>
        <p:spPr>
          <a:xfrm>
            <a:off x="686117" y="4342988"/>
            <a:ext cx="5482589" cy="411172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Kalimatan</a:t>
            </a:r>
            <a:r>
              <a:rPr lang="en-US" baseline="0" dirty="0" smtClean="0"/>
              <a:t> Barat </a:t>
            </a:r>
            <a:r>
              <a:rPr lang="en-US" baseline="0" dirty="0" err="1" smtClean="0"/>
              <a:t>baru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3 kali </a:t>
            </a:r>
            <a:r>
              <a:rPr lang="en-US" baseline="0" dirty="0" err="1" smtClean="0"/>
              <a:t>kejadian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gempa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222B4-5C74-684E-BCD5-6A214A681B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79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Tidk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gunung</a:t>
            </a:r>
            <a:r>
              <a:rPr lang="en-US" dirty="0" smtClean="0"/>
              <a:t> </a:t>
            </a:r>
            <a:r>
              <a:rPr lang="en-US" dirty="0" err="1" smtClean="0"/>
              <a:t>api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222B4-5C74-684E-BCD5-6A214A681B8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17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B744B-F0FD-4F47-85DA-B28D75385CE0}" type="slidenum">
              <a:rPr lang="id-ID" smtClean="0"/>
              <a:pPr/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id-ID"/>
              <a:t>18/07/2017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noFill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d-ID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72CDBFD-02B6-4825-9521-90E8E518AB6E}" type="slidenum">
              <a:rPr lang="en-AU" smtClean="0">
                <a:solidFill>
                  <a:prstClr val="black"/>
                </a:solidFill>
                <a:latin typeface="DejaVu Sans Condensed" pitchFamily="34" charset="0"/>
              </a:rPr>
              <a:t>4</a:t>
            </a:fld>
            <a:endParaRPr lang="en-AU">
              <a:solidFill>
                <a:prstClr val="black"/>
              </a:solidFill>
              <a:latin typeface="DejaVu Sans Condensed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E93F4-E077-48F6-94B7-0122DD41E24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B744B-F0FD-4F47-85DA-B28D75385CE0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d-ID">
              <a:latin typeface="Times New Roman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6E65D89-895B-154A-B334-79134357610B}" type="slidenum">
              <a:rPr lang="en-US">
                <a:latin typeface="Times New Roman" charset="0"/>
              </a:rPr>
              <a:pPr/>
              <a:t>16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d-ID">
              <a:latin typeface="Times New Roman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95632B9-AB65-2F47-A49E-8F2002AD4103}" type="slidenum">
              <a:rPr lang="en-US">
                <a:latin typeface="Times New Roman" charset="0"/>
              </a:rPr>
              <a:pPr/>
              <a:t>17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77BA336-3298-4679-8CF1-CDF048638D1B}" type="slidenum">
              <a:rPr lang="en-AU" smtClean="0">
                <a:latin typeface="Calibri" pitchFamily="34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18</a:t>
            </a:fld>
            <a:endParaRPr lang="en-AU" smtClean="0">
              <a:latin typeface="Calibri" pitchFamily="34" charset="0"/>
              <a:cs typeface="DejaVu Sans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/>
          <p:nvPr userDrawn="1"/>
        </p:nvSpPr>
        <p:spPr>
          <a:xfrm>
            <a:off x="8" y="1020767"/>
            <a:ext cx="6869113" cy="3689351"/>
          </a:xfrm>
          <a:custGeom>
            <a:avLst/>
            <a:gdLst>
              <a:gd name="connsiteX0" fmla="*/ 0 w 6868634"/>
              <a:gd name="connsiteY0" fmla="*/ 0 h 3657600"/>
              <a:gd name="connsiteX1" fmla="*/ 6868634 w 6868634"/>
              <a:gd name="connsiteY1" fmla="*/ 0 h 3657600"/>
              <a:gd name="connsiteX2" fmla="*/ 6868634 w 6868634"/>
              <a:gd name="connsiteY2" fmla="*/ 3657600 h 3657600"/>
              <a:gd name="connsiteX3" fmla="*/ 0 w 6868634"/>
              <a:gd name="connsiteY3" fmla="*/ 3657600 h 3657600"/>
              <a:gd name="connsiteX4" fmla="*/ 0 w 6868634"/>
              <a:gd name="connsiteY4" fmla="*/ 0 h 3657600"/>
              <a:gd name="connsiteX0" fmla="*/ 0 w 6868634"/>
              <a:gd name="connsiteY0" fmla="*/ 0 h 3678865"/>
              <a:gd name="connsiteX1" fmla="*/ 6868634 w 6868634"/>
              <a:gd name="connsiteY1" fmla="*/ 0 h 3678865"/>
              <a:gd name="connsiteX2" fmla="*/ 4603899 w 6868634"/>
              <a:gd name="connsiteY2" fmla="*/ 3678865 h 3678865"/>
              <a:gd name="connsiteX3" fmla="*/ 0 w 6868634"/>
              <a:gd name="connsiteY3" fmla="*/ 3657600 h 3678865"/>
              <a:gd name="connsiteX4" fmla="*/ 0 w 6868634"/>
              <a:gd name="connsiteY4" fmla="*/ 0 h 3678865"/>
              <a:gd name="connsiteX0" fmla="*/ 0 w 6868634"/>
              <a:gd name="connsiteY0" fmla="*/ 0 h 3689498"/>
              <a:gd name="connsiteX1" fmla="*/ 6868634 w 6868634"/>
              <a:gd name="connsiteY1" fmla="*/ 0 h 3689498"/>
              <a:gd name="connsiteX2" fmla="*/ 5305648 w 6868634"/>
              <a:gd name="connsiteY2" fmla="*/ 3689498 h 3689498"/>
              <a:gd name="connsiteX3" fmla="*/ 0 w 6868634"/>
              <a:gd name="connsiteY3" fmla="*/ 3657600 h 3689498"/>
              <a:gd name="connsiteX4" fmla="*/ 0 w 6868634"/>
              <a:gd name="connsiteY4" fmla="*/ 0 h 3689498"/>
              <a:gd name="connsiteX0" fmla="*/ 0 w 6868634"/>
              <a:gd name="connsiteY0" fmla="*/ 0 h 3689498"/>
              <a:gd name="connsiteX1" fmla="*/ 6868634 w 6868634"/>
              <a:gd name="connsiteY1" fmla="*/ 0 h 3689498"/>
              <a:gd name="connsiteX2" fmla="*/ 5305648 w 6868634"/>
              <a:gd name="connsiteY2" fmla="*/ 3689498 h 3689498"/>
              <a:gd name="connsiteX3" fmla="*/ 0 w 6868634"/>
              <a:gd name="connsiteY3" fmla="*/ 3657600 h 3689498"/>
              <a:gd name="connsiteX4" fmla="*/ 0 w 6868634"/>
              <a:gd name="connsiteY4" fmla="*/ 0 h 368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8634" h="3689498">
                <a:moveTo>
                  <a:pt x="0" y="0"/>
                </a:moveTo>
                <a:lnTo>
                  <a:pt x="6868634" y="0"/>
                </a:lnTo>
                <a:lnTo>
                  <a:pt x="5305648" y="3689498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3931D"/>
              </a:gs>
              <a:gs pos="54000">
                <a:srgbClr val="FFC0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6" name="Rectangle 5"/>
          <p:cNvSpPr/>
          <p:nvPr userDrawn="1"/>
        </p:nvSpPr>
        <p:spPr>
          <a:xfrm>
            <a:off x="0" y="6732588"/>
            <a:ext cx="9144000" cy="46037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7" name="Rectangle 8"/>
          <p:cNvSpPr/>
          <p:nvPr userDrawn="1"/>
        </p:nvSpPr>
        <p:spPr>
          <a:xfrm>
            <a:off x="4013208" y="3773491"/>
            <a:ext cx="5141913" cy="2349500"/>
          </a:xfrm>
          <a:custGeom>
            <a:avLst/>
            <a:gdLst>
              <a:gd name="connsiteX0" fmla="*/ 0 w 5158408"/>
              <a:gd name="connsiteY0" fmla="*/ 0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0 w 5158408"/>
              <a:gd name="connsiteY4" fmla="*/ 0 h 2348528"/>
              <a:gd name="connsiteX0" fmla="*/ 1023582 w 5158408"/>
              <a:gd name="connsiteY0" fmla="*/ 0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1023582 w 5158408"/>
              <a:gd name="connsiteY4" fmla="*/ 0 h 2348528"/>
              <a:gd name="connsiteX0" fmla="*/ 999699 w 5158408"/>
              <a:gd name="connsiteY0" fmla="*/ 3412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999699 w 5158408"/>
              <a:gd name="connsiteY4" fmla="*/ 3412 h 2348528"/>
              <a:gd name="connsiteX0" fmla="*/ 1023582 w 5158408"/>
              <a:gd name="connsiteY0" fmla="*/ 3412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1023582 w 5158408"/>
              <a:gd name="connsiteY4" fmla="*/ 3412 h 2348528"/>
              <a:gd name="connsiteX0" fmla="*/ 1006522 w 5141348"/>
              <a:gd name="connsiteY0" fmla="*/ 3412 h 2348528"/>
              <a:gd name="connsiteX1" fmla="*/ 5141348 w 5141348"/>
              <a:gd name="connsiteY1" fmla="*/ 0 h 2348528"/>
              <a:gd name="connsiteX2" fmla="*/ 5141348 w 5141348"/>
              <a:gd name="connsiteY2" fmla="*/ 2348528 h 2348528"/>
              <a:gd name="connsiteX3" fmla="*/ 0 w 5141348"/>
              <a:gd name="connsiteY3" fmla="*/ 2345116 h 2348528"/>
              <a:gd name="connsiteX4" fmla="*/ 1006522 w 5141348"/>
              <a:gd name="connsiteY4" fmla="*/ 3412 h 2348528"/>
              <a:gd name="connsiteX0" fmla="*/ 1006522 w 5141348"/>
              <a:gd name="connsiteY0" fmla="*/ 3412 h 2348528"/>
              <a:gd name="connsiteX1" fmla="*/ 5141348 w 5141348"/>
              <a:gd name="connsiteY1" fmla="*/ 0 h 2348528"/>
              <a:gd name="connsiteX2" fmla="*/ 5141348 w 5141348"/>
              <a:gd name="connsiteY2" fmla="*/ 2348528 h 2348528"/>
              <a:gd name="connsiteX3" fmla="*/ 0 w 5141348"/>
              <a:gd name="connsiteY3" fmla="*/ 2345116 h 2348528"/>
              <a:gd name="connsiteX4" fmla="*/ 1006522 w 5141348"/>
              <a:gd name="connsiteY4" fmla="*/ 3412 h 234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348" h="2348528">
                <a:moveTo>
                  <a:pt x="1006522" y="3412"/>
                </a:moveTo>
                <a:lnTo>
                  <a:pt x="5141348" y="0"/>
                </a:lnTo>
                <a:lnTo>
                  <a:pt x="5141348" y="2348528"/>
                </a:lnTo>
                <a:lnTo>
                  <a:pt x="0" y="2345116"/>
                </a:lnTo>
                <a:lnTo>
                  <a:pt x="1006522" y="3412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</p:txBody>
      </p:sp>
      <p:sp>
        <p:nvSpPr>
          <p:cNvPr id="8" name="Rectangle 11"/>
          <p:cNvSpPr/>
          <p:nvPr userDrawn="1"/>
        </p:nvSpPr>
        <p:spPr>
          <a:xfrm>
            <a:off x="4230694" y="3779844"/>
            <a:ext cx="1239837" cy="2344737"/>
          </a:xfrm>
          <a:custGeom>
            <a:avLst/>
            <a:gdLst>
              <a:gd name="connsiteX0" fmla="*/ 0 w 227798"/>
              <a:gd name="connsiteY0" fmla="*/ 0 h 2360817"/>
              <a:gd name="connsiteX1" fmla="*/ 227798 w 227798"/>
              <a:gd name="connsiteY1" fmla="*/ 0 h 2360817"/>
              <a:gd name="connsiteX2" fmla="*/ 227798 w 227798"/>
              <a:gd name="connsiteY2" fmla="*/ 2360817 h 2360817"/>
              <a:gd name="connsiteX3" fmla="*/ 0 w 227798"/>
              <a:gd name="connsiteY3" fmla="*/ 2360817 h 2360817"/>
              <a:gd name="connsiteX4" fmla="*/ 0 w 227798"/>
              <a:gd name="connsiteY4" fmla="*/ 0 h 2360817"/>
              <a:gd name="connsiteX0" fmla="*/ 1008611 w 1236409"/>
              <a:gd name="connsiteY0" fmla="*/ 0 h 2360817"/>
              <a:gd name="connsiteX1" fmla="*/ 1236409 w 1236409"/>
              <a:gd name="connsiteY1" fmla="*/ 0 h 2360817"/>
              <a:gd name="connsiteX2" fmla="*/ 1236409 w 1236409"/>
              <a:gd name="connsiteY2" fmla="*/ 2360817 h 2360817"/>
              <a:gd name="connsiteX3" fmla="*/ 0 w 1236409"/>
              <a:gd name="connsiteY3" fmla="*/ 2360817 h 2360817"/>
              <a:gd name="connsiteX4" fmla="*/ 1008611 w 1236409"/>
              <a:gd name="connsiteY4" fmla="*/ 0 h 2360817"/>
              <a:gd name="connsiteX0" fmla="*/ 1008611 w 1236409"/>
              <a:gd name="connsiteY0" fmla="*/ 0 h 2366359"/>
              <a:gd name="connsiteX1" fmla="*/ 1236409 w 1236409"/>
              <a:gd name="connsiteY1" fmla="*/ 0 h 2366359"/>
              <a:gd name="connsiteX2" fmla="*/ 216715 w 1236409"/>
              <a:gd name="connsiteY2" fmla="*/ 2366359 h 2366359"/>
              <a:gd name="connsiteX3" fmla="*/ 0 w 1236409"/>
              <a:gd name="connsiteY3" fmla="*/ 2360817 h 2366359"/>
              <a:gd name="connsiteX4" fmla="*/ 1008611 w 1236409"/>
              <a:gd name="connsiteY4" fmla="*/ 0 h 2366359"/>
              <a:gd name="connsiteX0" fmla="*/ 1012283 w 1240081"/>
              <a:gd name="connsiteY0" fmla="*/ 0 h 2368236"/>
              <a:gd name="connsiteX1" fmla="*/ 1240081 w 1240081"/>
              <a:gd name="connsiteY1" fmla="*/ 0 h 2368236"/>
              <a:gd name="connsiteX2" fmla="*/ 220387 w 1240081"/>
              <a:gd name="connsiteY2" fmla="*/ 2366359 h 2368236"/>
              <a:gd name="connsiteX3" fmla="*/ 0 w 1240081"/>
              <a:gd name="connsiteY3" fmla="*/ 2368236 h 2368236"/>
              <a:gd name="connsiteX4" fmla="*/ 1012283 w 1240081"/>
              <a:gd name="connsiteY4" fmla="*/ 0 h 236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081" h="2368236">
                <a:moveTo>
                  <a:pt x="1012283" y="0"/>
                </a:moveTo>
                <a:lnTo>
                  <a:pt x="1240081" y="0"/>
                </a:lnTo>
                <a:lnTo>
                  <a:pt x="220387" y="2366359"/>
                </a:lnTo>
                <a:lnTo>
                  <a:pt x="0" y="2368236"/>
                </a:lnTo>
                <a:lnTo>
                  <a:pt x="10122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9" name="Rounded Rectangle 14"/>
          <p:cNvSpPr/>
          <p:nvPr userDrawn="1"/>
        </p:nvSpPr>
        <p:spPr>
          <a:xfrm>
            <a:off x="8086733" y="3773488"/>
            <a:ext cx="847725" cy="1281112"/>
          </a:xfrm>
          <a:custGeom>
            <a:avLst/>
            <a:gdLst>
              <a:gd name="connsiteX0" fmla="*/ 0 w 1134290"/>
              <a:gd name="connsiteY0" fmla="*/ 189052 h 1851102"/>
              <a:gd name="connsiteX1" fmla="*/ 189052 w 1134290"/>
              <a:gd name="connsiteY1" fmla="*/ 0 h 1851102"/>
              <a:gd name="connsiteX2" fmla="*/ 945238 w 1134290"/>
              <a:gd name="connsiteY2" fmla="*/ 0 h 1851102"/>
              <a:gd name="connsiteX3" fmla="*/ 1134290 w 1134290"/>
              <a:gd name="connsiteY3" fmla="*/ 189052 h 1851102"/>
              <a:gd name="connsiteX4" fmla="*/ 1134290 w 1134290"/>
              <a:gd name="connsiteY4" fmla="*/ 1662050 h 1851102"/>
              <a:gd name="connsiteX5" fmla="*/ 945238 w 1134290"/>
              <a:gd name="connsiteY5" fmla="*/ 1851102 h 1851102"/>
              <a:gd name="connsiteX6" fmla="*/ 189052 w 1134290"/>
              <a:gd name="connsiteY6" fmla="*/ 1851102 h 1851102"/>
              <a:gd name="connsiteX7" fmla="*/ 0 w 1134290"/>
              <a:gd name="connsiteY7" fmla="*/ 1662050 h 1851102"/>
              <a:gd name="connsiteX8" fmla="*/ 0 w 1134290"/>
              <a:gd name="connsiteY8" fmla="*/ 189052 h 1851102"/>
              <a:gd name="connsiteX0" fmla="*/ 0 w 1134290"/>
              <a:gd name="connsiteY0" fmla="*/ 202320 h 1864370"/>
              <a:gd name="connsiteX1" fmla="*/ 945238 w 1134290"/>
              <a:gd name="connsiteY1" fmla="*/ 13268 h 1864370"/>
              <a:gd name="connsiteX2" fmla="*/ 1134290 w 1134290"/>
              <a:gd name="connsiteY2" fmla="*/ 202320 h 1864370"/>
              <a:gd name="connsiteX3" fmla="*/ 1134290 w 1134290"/>
              <a:gd name="connsiteY3" fmla="*/ 1675318 h 1864370"/>
              <a:gd name="connsiteX4" fmla="*/ 945238 w 1134290"/>
              <a:gd name="connsiteY4" fmla="*/ 1864370 h 1864370"/>
              <a:gd name="connsiteX5" fmla="*/ 189052 w 1134290"/>
              <a:gd name="connsiteY5" fmla="*/ 1864370 h 1864370"/>
              <a:gd name="connsiteX6" fmla="*/ 0 w 1134290"/>
              <a:gd name="connsiteY6" fmla="*/ 1675318 h 1864370"/>
              <a:gd name="connsiteX7" fmla="*/ 0 w 1134290"/>
              <a:gd name="connsiteY7" fmla="*/ 202320 h 1864370"/>
              <a:gd name="connsiteX0" fmla="*/ 0 w 1134290"/>
              <a:gd name="connsiteY0" fmla="*/ 184125 h 1846175"/>
              <a:gd name="connsiteX1" fmla="*/ 1134290 w 1134290"/>
              <a:gd name="connsiteY1" fmla="*/ 184125 h 1846175"/>
              <a:gd name="connsiteX2" fmla="*/ 1134290 w 1134290"/>
              <a:gd name="connsiteY2" fmla="*/ 1657123 h 1846175"/>
              <a:gd name="connsiteX3" fmla="*/ 945238 w 1134290"/>
              <a:gd name="connsiteY3" fmla="*/ 1846175 h 1846175"/>
              <a:gd name="connsiteX4" fmla="*/ 189052 w 1134290"/>
              <a:gd name="connsiteY4" fmla="*/ 1846175 h 1846175"/>
              <a:gd name="connsiteX5" fmla="*/ 0 w 1134290"/>
              <a:gd name="connsiteY5" fmla="*/ 1657123 h 1846175"/>
              <a:gd name="connsiteX6" fmla="*/ 0 w 1134290"/>
              <a:gd name="connsiteY6" fmla="*/ 184125 h 1846175"/>
              <a:gd name="connsiteX0" fmla="*/ 0 w 1134290"/>
              <a:gd name="connsiteY0" fmla="*/ 0 h 1662050"/>
              <a:gd name="connsiteX1" fmla="*/ 1134290 w 1134290"/>
              <a:gd name="connsiteY1" fmla="*/ 0 h 1662050"/>
              <a:gd name="connsiteX2" fmla="*/ 1134290 w 1134290"/>
              <a:gd name="connsiteY2" fmla="*/ 1472998 h 1662050"/>
              <a:gd name="connsiteX3" fmla="*/ 945238 w 1134290"/>
              <a:gd name="connsiteY3" fmla="*/ 1662050 h 1662050"/>
              <a:gd name="connsiteX4" fmla="*/ 189052 w 1134290"/>
              <a:gd name="connsiteY4" fmla="*/ 1662050 h 1662050"/>
              <a:gd name="connsiteX5" fmla="*/ 0 w 1134290"/>
              <a:gd name="connsiteY5" fmla="*/ 1472998 h 1662050"/>
              <a:gd name="connsiteX6" fmla="*/ 0 w 1134290"/>
              <a:gd name="connsiteY6" fmla="*/ 0 h 1662050"/>
              <a:gd name="connsiteX0" fmla="*/ 12 w 1134302"/>
              <a:gd name="connsiteY0" fmla="*/ 0 h 1662050"/>
              <a:gd name="connsiteX1" fmla="*/ 1134302 w 1134302"/>
              <a:gd name="connsiteY1" fmla="*/ 0 h 1662050"/>
              <a:gd name="connsiteX2" fmla="*/ 1134302 w 1134302"/>
              <a:gd name="connsiteY2" fmla="*/ 1472998 h 1662050"/>
              <a:gd name="connsiteX3" fmla="*/ 945250 w 1134302"/>
              <a:gd name="connsiteY3" fmla="*/ 1662050 h 1662050"/>
              <a:gd name="connsiteX4" fmla="*/ 189064 w 1134302"/>
              <a:gd name="connsiteY4" fmla="*/ 1662050 h 1662050"/>
              <a:gd name="connsiteX5" fmla="*/ 12 w 1134302"/>
              <a:gd name="connsiteY5" fmla="*/ 1472998 h 1662050"/>
              <a:gd name="connsiteX6" fmla="*/ 0 w 1134302"/>
              <a:gd name="connsiteY6" fmla="*/ 381100 h 1662050"/>
              <a:gd name="connsiteX7" fmla="*/ 12 w 1134302"/>
              <a:gd name="connsiteY7" fmla="*/ 0 h 1662050"/>
              <a:gd name="connsiteX0" fmla="*/ 12 w 1134302"/>
              <a:gd name="connsiteY0" fmla="*/ 0 h 1662050"/>
              <a:gd name="connsiteX1" fmla="*/ 1134302 w 1134302"/>
              <a:gd name="connsiteY1" fmla="*/ 0 h 1662050"/>
              <a:gd name="connsiteX2" fmla="*/ 1133475 w 1134302"/>
              <a:gd name="connsiteY2" fmla="*/ 381100 h 1662050"/>
              <a:gd name="connsiteX3" fmla="*/ 1134302 w 1134302"/>
              <a:gd name="connsiteY3" fmla="*/ 1472998 h 1662050"/>
              <a:gd name="connsiteX4" fmla="*/ 945250 w 1134302"/>
              <a:gd name="connsiteY4" fmla="*/ 1662050 h 1662050"/>
              <a:gd name="connsiteX5" fmla="*/ 189064 w 1134302"/>
              <a:gd name="connsiteY5" fmla="*/ 1662050 h 1662050"/>
              <a:gd name="connsiteX6" fmla="*/ 12 w 1134302"/>
              <a:gd name="connsiteY6" fmla="*/ 1472998 h 1662050"/>
              <a:gd name="connsiteX7" fmla="*/ 0 w 1134302"/>
              <a:gd name="connsiteY7" fmla="*/ 381100 h 1662050"/>
              <a:gd name="connsiteX8" fmla="*/ 12 w 1134302"/>
              <a:gd name="connsiteY8" fmla="*/ 0 h 1662050"/>
              <a:gd name="connsiteX0" fmla="*/ 12 w 1134302"/>
              <a:gd name="connsiteY0" fmla="*/ 0 h 1662050"/>
              <a:gd name="connsiteX1" fmla="*/ 1133475 w 1134302"/>
              <a:gd name="connsiteY1" fmla="*/ 381100 h 1662050"/>
              <a:gd name="connsiteX2" fmla="*/ 1134302 w 1134302"/>
              <a:gd name="connsiteY2" fmla="*/ 1472998 h 1662050"/>
              <a:gd name="connsiteX3" fmla="*/ 945250 w 1134302"/>
              <a:gd name="connsiteY3" fmla="*/ 1662050 h 1662050"/>
              <a:gd name="connsiteX4" fmla="*/ 189064 w 1134302"/>
              <a:gd name="connsiteY4" fmla="*/ 1662050 h 1662050"/>
              <a:gd name="connsiteX5" fmla="*/ 12 w 1134302"/>
              <a:gd name="connsiteY5" fmla="*/ 1472998 h 1662050"/>
              <a:gd name="connsiteX6" fmla="*/ 0 w 1134302"/>
              <a:gd name="connsiteY6" fmla="*/ 381100 h 1662050"/>
              <a:gd name="connsiteX7" fmla="*/ 12 w 1134302"/>
              <a:gd name="connsiteY7" fmla="*/ 0 h 1662050"/>
              <a:gd name="connsiteX0" fmla="*/ 0 w 1134302"/>
              <a:gd name="connsiteY0" fmla="*/ 136488 h 1417438"/>
              <a:gd name="connsiteX1" fmla="*/ 1133475 w 1134302"/>
              <a:gd name="connsiteY1" fmla="*/ 136488 h 1417438"/>
              <a:gd name="connsiteX2" fmla="*/ 1134302 w 1134302"/>
              <a:gd name="connsiteY2" fmla="*/ 1228386 h 1417438"/>
              <a:gd name="connsiteX3" fmla="*/ 945250 w 1134302"/>
              <a:gd name="connsiteY3" fmla="*/ 1417438 h 1417438"/>
              <a:gd name="connsiteX4" fmla="*/ 189064 w 1134302"/>
              <a:gd name="connsiteY4" fmla="*/ 1417438 h 1417438"/>
              <a:gd name="connsiteX5" fmla="*/ 12 w 1134302"/>
              <a:gd name="connsiteY5" fmla="*/ 1228386 h 1417438"/>
              <a:gd name="connsiteX6" fmla="*/ 0 w 1134302"/>
              <a:gd name="connsiteY6" fmla="*/ 136488 h 1417438"/>
              <a:gd name="connsiteX0" fmla="*/ 0 w 1134302"/>
              <a:gd name="connsiteY0" fmla="*/ 0 h 1280950"/>
              <a:gd name="connsiteX1" fmla="*/ 1133475 w 1134302"/>
              <a:gd name="connsiteY1" fmla="*/ 0 h 1280950"/>
              <a:gd name="connsiteX2" fmla="*/ 1134302 w 1134302"/>
              <a:gd name="connsiteY2" fmla="*/ 1091898 h 1280950"/>
              <a:gd name="connsiteX3" fmla="*/ 945250 w 1134302"/>
              <a:gd name="connsiteY3" fmla="*/ 1280950 h 1280950"/>
              <a:gd name="connsiteX4" fmla="*/ 189064 w 1134302"/>
              <a:gd name="connsiteY4" fmla="*/ 1280950 h 1280950"/>
              <a:gd name="connsiteX5" fmla="*/ 12 w 1134302"/>
              <a:gd name="connsiteY5" fmla="*/ 1091898 h 1280950"/>
              <a:gd name="connsiteX6" fmla="*/ 0 w 1134302"/>
              <a:gd name="connsiteY6" fmla="*/ 0 h 128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4302" h="1280950">
                <a:moveTo>
                  <a:pt x="0" y="0"/>
                </a:moveTo>
                <a:lnTo>
                  <a:pt x="1133475" y="0"/>
                </a:lnTo>
                <a:cubicBezTo>
                  <a:pt x="1133751" y="363966"/>
                  <a:pt x="1134026" y="727932"/>
                  <a:pt x="1134302" y="1091898"/>
                </a:cubicBezTo>
                <a:cubicBezTo>
                  <a:pt x="1134302" y="1196309"/>
                  <a:pt x="1049661" y="1280950"/>
                  <a:pt x="945250" y="1280950"/>
                </a:cubicBezTo>
                <a:lnTo>
                  <a:pt x="189064" y="1280950"/>
                </a:lnTo>
                <a:cubicBezTo>
                  <a:pt x="84653" y="1280950"/>
                  <a:pt x="12" y="1196309"/>
                  <a:pt x="12" y="109189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04800" dist="76200" dir="5400000" sx="98000" sy="98000" algn="t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</p:txBody>
      </p:sp>
      <p:pic>
        <p:nvPicPr>
          <p:cNvPr id="10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3976688"/>
            <a:ext cx="7112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478" y="1614596"/>
            <a:ext cx="5327132" cy="2501760"/>
          </a:xfrm>
        </p:spPr>
        <p:txBody>
          <a:bodyPr anchor="t"/>
          <a:lstStyle>
            <a:lvl1pPr algn="l">
              <a:defRPr sz="6000" b="0" cap="none" spc="0">
                <a:ln w="0"/>
                <a:solidFill>
                  <a:srgbClr val="1F4E7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3452" y="4927781"/>
            <a:ext cx="3017617" cy="1073408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48479" y="5386388"/>
            <a:ext cx="3378960" cy="736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1F4E79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0031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30"/>
            <a:ext cx="2949178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Badan Tenaga Nuklir Nasional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A923B-B7D5-4088-A5B6-D81A3EB7B21F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36858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30"/>
            <a:ext cx="2949178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Badan Tenaga Nuklir Nasional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03845-D22F-4783-A6FF-B85ACC627F5A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2688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Badan Tenaga Nuklir Nasional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8BAF9-D74C-43C6-B019-ECDA11293CF2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4028613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2378" y="1052623"/>
            <a:ext cx="689787" cy="512434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052623"/>
            <a:ext cx="6952364" cy="512434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Badan Tenaga Nuklir Nasional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F1640-0D2B-4E49-87B2-CDA7A6BAF381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155478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4639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8" y="1600204"/>
            <a:ext cx="8228013" cy="452437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79686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© </a:t>
            </a:r>
            <a:r>
              <a:rPr lang="en-US" dirty="0" err="1">
                <a:solidFill>
                  <a:prstClr val="white"/>
                </a:solidFill>
              </a:rPr>
              <a:t>Rosatom</a:t>
            </a:r>
            <a:r>
              <a:rPr lang="en-US" dirty="0">
                <a:solidFill>
                  <a:prstClr val="white"/>
                </a:solidFill>
              </a:rPr>
              <a:t> Tech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EE29D-1EA1-48ED-9B5D-BFC4AC156D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358775" y="1178751"/>
            <a:ext cx="8439150" cy="14704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5872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SzPct val="97000"/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8" y="6403976"/>
            <a:ext cx="2270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Badan Tenaga Nuklir Nasional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E4317A-F6DB-4A2D-A039-AF41900EC225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15656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/>
          <p:nvPr userDrawn="1"/>
        </p:nvSpPr>
        <p:spPr>
          <a:xfrm>
            <a:off x="-1" y="1020729"/>
            <a:ext cx="6868634" cy="3689499"/>
          </a:xfrm>
          <a:custGeom>
            <a:avLst/>
            <a:gdLst>
              <a:gd name="connsiteX0" fmla="*/ 0 w 6868634"/>
              <a:gd name="connsiteY0" fmla="*/ 0 h 3657600"/>
              <a:gd name="connsiteX1" fmla="*/ 6868634 w 6868634"/>
              <a:gd name="connsiteY1" fmla="*/ 0 h 3657600"/>
              <a:gd name="connsiteX2" fmla="*/ 6868634 w 6868634"/>
              <a:gd name="connsiteY2" fmla="*/ 3657600 h 3657600"/>
              <a:gd name="connsiteX3" fmla="*/ 0 w 6868634"/>
              <a:gd name="connsiteY3" fmla="*/ 3657600 h 3657600"/>
              <a:gd name="connsiteX4" fmla="*/ 0 w 6868634"/>
              <a:gd name="connsiteY4" fmla="*/ 0 h 3657600"/>
              <a:gd name="connsiteX0" fmla="*/ 0 w 6868634"/>
              <a:gd name="connsiteY0" fmla="*/ 0 h 3678865"/>
              <a:gd name="connsiteX1" fmla="*/ 6868634 w 6868634"/>
              <a:gd name="connsiteY1" fmla="*/ 0 h 3678865"/>
              <a:gd name="connsiteX2" fmla="*/ 4603899 w 6868634"/>
              <a:gd name="connsiteY2" fmla="*/ 3678865 h 3678865"/>
              <a:gd name="connsiteX3" fmla="*/ 0 w 6868634"/>
              <a:gd name="connsiteY3" fmla="*/ 3657600 h 3678865"/>
              <a:gd name="connsiteX4" fmla="*/ 0 w 6868634"/>
              <a:gd name="connsiteY4" fmla="*/ 0 h 3678865"/>
              <a:gd name="connsiteX0" fmla="*/ 0 w 6868634"/>
              <a:gd name="connsiteY0" fmla="*/ 0 h 3689498"/>
              <a:gd name="connsiteX1" fmla="*/ 6868634 w 6868634"/>
              <a:gd name="connsiteY1" fmla="*/ 0 h 3689498"/>
              <a:gd name="connsiteX2" fmla="*/ 5305648 w 6868634"/>
              <a:gd name="connsiteY2" fmla="*/ 3689498 h 3689498"/>
              <a:gd name="connsiteX3" fmla="*/ 0 w 6868634"/>
              <a:gd name="connsiteY3" fmla="*/ 3657600 h 3689498"/>
              <a:gd name="connsiteX4" fmla="*/ 0 w 6868634"/>
              <a:gd name="connsiteY4" fmla="*/ 0 h 3689498"/>
              <a:gd name="connsiteX0" fmla="*/ 0 w 6868634"/>
              <a:gd name="connsiteY0" fmla="*/ 0 h 3689498"/>
              <a:gd name="connsiteX1" fmla="*/ 6868634 w 6868634"/>
              <a:gd name="connsiteY1" fmla="*/ 0 h 3689498"/>
              <a:gd name="connsiteX2" fmla="*/ 5305648 w 6868634"/>
              <a:gd name="connsiteY2" fmla="*/ 3689498 h 3689498"/>
              <a:gd name="connsiteX3" fmla="*/ 0 w 6868634"/>
              <a:gd name="connsiteY3" fmla="*/ 3657600 h 3689498"/>
              <a:gd name="connsiteX4" fmla="*/ 0 w 6868634"/>
              <a:gd name="connsiteY4" fmla="*/ 0 h 368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8634" h="3689498">
                <a:moveTo>
                  <a:pt x="0" y="0"/>
                </a:moveTo>
                <a:lnTo>
                  <a:pt x="6868634" y="0"/>
                </a:lnTo>
                <a:lnTo>
                  <a:pt x="5305648" y="3689498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3931D"/>
              </a:gs>
              <a:gs pos="78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6" name="Rectangle 5"/>
          <p:cNvSpPr/>
          <p:nvPr userDrawn="1"/>
        </p:nvSpPr>
        <p:spPr>
          <a:xfrm>
            <a:off x="0" y="6742116"/>
            <a:ext cx="9144000" cy="46037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7" name="Rectangle 11"/>
          <p:cNvSpPr/>
          <p:nvPr userDrawn="1"/>
        </p:nvSpPr>
        <p:spPr>
          <a:xfrm>
            <a:off x="4230694" y="3779844"/>
            <a:ext cx="1239837" cy="2344737"/>
          </a:xfrm>
          <a:custGeom>
            <a:avLst/>
            <a:gdLst>
              <a:gd name="connsiteX0" fmla="*/ 0 w 227798"/>
              <a:gd name="connsiteY0" fmla="*/ 0 h 2360817"/>
              <a:gd name="connsiteX1" fmla="*/ 227798 w 227798"/>
              <a:gd name="connsiteY1" fmla="*/ 0 h 2360817"/>
              <a:gd name="connsiteX2" fmla="*/ 227798 w 227798"/>
              <a:gd name="connsiteY2" fmla="*/ 2360817 h 2360817"/>
              <a:gd name="connsiteX3" fmla="*/ 0 w 227798"/>
              <a:gd name="connsiteY3" fmla="*/ 2360817 h 2360817"/>
              <a:gd name="connsiteX4" fmla="*/ 0 w 227798"/>
              <a:gd name="connsiteY4" fmla="*/ 0 h 2360817"/>
              <a:gd name="connsiteX0" fmla="*/ 1008611 w 1236409"/>
              <a:gd name="connsiteY0" fmla="*/ 0 h 2360817"/>
              <a:gd name="connsiteX1" fmla="*/ 1236409 w 1236409"/>
              <a:gd name="connsiteY1" fmla="*/ 0 h 2360817"/>
              <a:gd name="connsiteX2" fmla="*/ 1236409 w 1236409"/>
              <a:gd name="connsiteY2" fmla="*/ 2360817 h 2360817"/>
              <a:gd name="connsiteX3" fmla="*/ 0 w 1236409"/>
              <a:gd name="connsiteY3" fmla="*/ 2360817 h 2360817"/>
              <a:gd name="connsiteX4" fmla="*/ 1008611 w 1236409"/>
              <a:gd name="connsiteY4" fmla="*/ 0 h 2360817"/>
              <a:gd name="connsiteX0" fmla="*/ 1008611 w 1236409"/>
              <a:gd name="connsiteY0" fmla="*/ 0 h 2366359"/>
              <a:gd name="connsiteX1" fmla="*/ 1236409 w 1236409"/>
              <a:gd name="connsiteY1" fmla="*/ 0 h 2366359"/>
              <a:gd name="connsiteX2" fmla="*/ 216715 w 1236409"/>
              <a:gd name="connsiteY2" fmla="*/ 2366359 h 2366359"/>
              <a:gd name="connsiteX3" fmla="*/ 0 w 1236409"/>
              <a:gd name="connsiteY3" fmla="*/ 2360817 h 2366359"/>
              <a:gd name="connsiteX4" fmla="*/ 1008611 w 1236409"/>
              <a:gd name="connsiteY4" fmla="*/ 0 h 2366359"/>
              <a:gd name="connsiteX0" fmla="*/ 1012283 w 1240081"/>
              <a:gd name="connsiteY0" fmla="*/ 0 h 2368236"/>
              <a:gd name="connsiteX1" fmla="*/ 1240081 w 1240081"/>
              <a:gd name="connsiteY1" fmla="*/ 0 h 2368236"/>
              <a:gd name="connsiteX2" fmla="*/ 220387 w 1240081"/>
              <a:gd name="connsiteY2" fmla="*/ 2366359 h 2368236"/>
              <a:gd name="connsiteX3" fmla="*/ 0 w 1240081"/>
              <a:gd name="connsiteY3" fmla="*/ 2368236 h 2368236"/>
              <a:gd name="connsiteX4" fmla="*/ 1012283 w 1240081"/>
              <a:gd name="connsiteY4" fmla="*/ 0 h 236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081" h="2368236">
                <a:moveTo>
                  <a:pt x="1012283" y="0"/>
                </a:moveTo>
                <a:lnTo>
                  <a:pt x="1240081" y="0"/>
                </a:lnTo>
                <a:lnTo>
                  <a:pt x="220387" y="2366359"/>
                </a:lnTo>
                <a:lnTo>
                  <a:pt x="0" y="2368236"/>
                </a:lnTo>
                <a:lnTo>
                  <a:pt x="10122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pic>
        <p:nvPicPr>
          <p:cNvPr id="8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5645156"/>
            <a:ext cx="712788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984250" y="5692777"/>
            <a:ext cx="0" cy="77787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755" y="2306472"/>
            <a:ext cx="4941277" cy="2282992"/>
          </a:xfrm>
        </p:spPr>
        <p:txBody>
          <a:bodyPr anchor="t"/>
          <a:lstStyle>
            <a:lvl1pPr>
              <a:defRPr sz="4400">
                <a:solidFill>
                  <a:srgbClr val="1F4E79"/>
                </a:solidFill>
              </a:defRPr>
            </a:lvl1pPr>
          </a:lstStyle>
          <a:p>
            <a:r>
              <a:rPr lang="en-US" sz="4000" b="1" dirty="0">
                <a:effectLst/>
              </a:rPr>
              <a:t>CURRENT STATUS OF ENERGY AND NUCLEAR POWER PROGRAM </a:t>
            </a:r>
            <a:r>
              <a:rPr lang="en-US" sz="4000" dirty="0"/>
              <a:t>IN INDONESIA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493" y="5676942"/>
            <a:ext cx="3206957" cy="8052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147724" y="-25017"/>
            <a:ext cx="5020276" cy="6908041"/>
          </a:xfrm>
          <a:custGeom>
            <a:avLst/>
            <a:gdLst>
              <a:gd name="connsiteX0" fmla="*/ 0 w 4997450"/>
              <a:gd name="connsiteY0" fmla="*/ 6888163 h 6888163"/>
              <a:gd name="connsiteX1" fmla="*/ 2312870 w 4997450"/>
              <a:gd name="connsiteY1" fmla="*/ 0 h 6888163"/>
              <a:gd name="connsiteX2" fmla="*/ 4997450 w 4997450"/>
              <a:gd name="connsiteY2" fmla="*/ 0 h 6888163"/>
              <a:gd name="connsiteX3" fmla="*/ 2684580 w 4997450"/>
              <a:gd name="connsiteY3" fmla="*/ 6888163 h 6888163"/>
              <a:gd name="connsiteX4" fmla="*/ 0 w 4997450"/>
              <a:gd name="connsiteY4" fmla="*/ 6888163 h 6888163"/>
              <a:gd name="connsiteX0" fmla="*/ 0 w 5010337"/>
              <a:gd name="connsiteY0" fmla="*/ 6888163 h 6908041"/>
              <a:gd name="connsiteX1" fmla="*/ 2312870 w 5010337"/>
              <a:gd name="connsiteY1" fmla="*/ 0 h 6908041"/>
              <a:gd name="connsiteX2" fmla="*/ 4997450 w 5010337"/>
              <a:gd name="connsiteY2" fmla="*/ 0 h 6908041"/>
              <a:gd name="connsiteX3" fmla="*/ 5010337 w 5010337"/>
              <a:gd name="connsiteY3" fmla="*/ 6908041 h 6908041"/>
              <a:gd name="connsiteX4" fmla="*/ 0 w 5010337"/>
              <a:gd name="connsiteY4" fmla="*/ 6888163 h 6908041"/>
              <a:gd name="connsiteX0" fmla="*/ 0 w 5010337"/>
              <a:gd name="connsiteY0" fmla="*/ 6888163 h 6908041"/>
              <a:gd name="connsiteX1" fmla="*/ 2909218 w 5010337"/>
              <a:gd name="connsiteY1" fmla="*/ 0 h 6908041"/>
              <a:gd name="connsiteX2" fmla="*/ 4997450 w 5010337"/>
              <a:gd name="connsiteY2" fmla="*/ 0 h 6908041"/>
              <a:gd name="connsiteX3" fmla="*/ 5010337 w 5010337"/>
              <a:gd name="connsiteY3" fmla="*/ 6908041 h 6908041"/>
              <a:gd name="connsiteX4" fmla="*/ 0 w 5010337"/>
              <a:gd name="connsiteY4" fmla="*/ 6888163 h 6908041"/>
              <a:gd name="connsiteX0" fmla="*/ 0 w 5020276"/>
              <a:gd name="connsiteY0" fmla="*/ 6888163 h 6908041"/>
              <a:gd name="connsiteX1" fmla="*/ 2919157 w 5020276"/>
              <a:gd name="connsiteY1" fmla="*/ 0 h 6908041"/>
              <a:gd name="connsiteX2" fmla="*/ 5007389 w 5020276"/>
              <a:gd name="connsiteY2" fmla="*/ 0 h 6908041"/>
              <a:gd name="connsiteX3" fmla="*/ 5020276 w 5020276"/>
              <a:gd name="connsiteY3" fmla="*/ 6908041 h 6908041"/>
              <a:gd name="connsiteX4" fmla="*/ 0 w 5020276"/>
              <a:gd name="connsiteY4" fmla="*/ 6888163 h 6908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0276" h="6908041">
                <a:moveTo>
                  <a:pt x="0" y="6888163"/>
                </a:moveTo>
                <a:lnTo>
                  <a:pt x="2919157" y="0"/>
                </a:lnTo>
                <a:lnTo>
                  <a:pt x="5007389" y="0"/>
                </a:lnTo>
                <a:cubicBezTo>
                  <a:pt x="5011685" y="2302680"/>
                  <a:pt x="5015980" y="4605361"/>
                  <a:pt x="5020276" y="6908041"/>
                </a:cubicBezTo>
                <a:lnTo>
                  <a:pt x="0" y="6888163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effectLst>
            <a:outerShdw blurRad="152400" dist="38100" dir="13500000" algn="br" rotWithShape="0">
              <a:prstClr val="black">
                <a:alpha val="14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376466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4967289" y="1962151"/>
            <a:ext cx="1673225" cy="1206500"/>
          </a:xfrm>
          <a:prstGeom prst="roundRect">
            <a:avLst>
              <a:gd name="adj" fmla="val 25406"/>
            </a:avLst>
          </a:prstGeom>
          <a:solidFill>
            <a:schemeClr val="bg1"/>
          </a:solidFill>
          <a:ln>
            <a:noFill/>
          </a:ln>
          <a:effectLst>
            <a:outerShdw blurRad="635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7" name="Rectangle 13"/>
          <p:cNvSpPr/>
          <p:nvPr userDrawn="1"/>
        </p:nvSpPr>
        <p:spPr>
          <a:xfrm rot="10800000" flipH="1">
            <a:off x="0" y="1462088"/>
            <a:ext cx="6864350" cy="4230687"/>
          </a:xfrm>
          <a:custGeom>
            <a:avLst/>
            <a:gdLst>
              <a:gd name="connsiteX0" fmla="*/ 0 w 6864724"/>
              <a:gd name="connsiteY0" fmla="*/ 0 h 4209960"/>
              <a:gd name="connsiteX1" fmla="*/ 6864724 w 6864724"/>
              <a:gd name="connsiteY1" fmla="*/ 0 h 4209960"/>
              <a:gd name="connsiteX2" fmla="*/ 6864724 w 6864724"/>
              <a:gd name="connsiteY2" fmla="*/ 4209960 h 4209960"/>
              <a:gd name="connsiteX3" fmla="*/ 0 w 6864724"/>
              <a:gd name="connsiteY3" fmla="*/ 4209960 h 4209960"/>
              <a:gd name="connsiteX4" fmla="*/ 0 w 6864724"/>
              <a:gd name="connsiteY4" fmla="*/ 0 h 4209960"/>
              <a:gd name="connsiteX0" fmla="*/ 0 w 6864724"/>
              <a:gd name="connsiteY0" fmla="*/ 0 h 4209960"/>
              <a:gd name="connsiteX1" fmla="*/ 6864724 w 6864724"/>
              <a:gd name="connsiteY1" fmla="*/ 0 h 4209960"/>
              <a:gd name="connsiteX2" fmla="*/ 4390465 w 6864724"/>
              <a:gd name="connsiteY2" fmla="*/ 4209960 h 4209960"/>
              <a:gd name="connsiteX3" fmla="*/ 0 w 6864724"/>
              <a:gd name="connsiteY3" fmla="*/ 4209960 h 4209960"/>
              <a:gd name="connsiteX4" fmla="*/ 0 w 6864724"/>
              <a:gd name="connsiteY4" fmla="*/ 0 h 4209960"/>
              <a:gd name="connsiteX0" fmla="*/ 0 w 6864724"/>
              <a:gd name="connsiteY0" fmla="*/ 0 h 4236854"/>
              <a:gd name="connsiteX1" fmla="*/ 6864724 w 6864724"/>
              <a:gd name="connsiteY1" fmla="*/ 0 h 4236854"/>
              <a:gd name="connsiteX2" fmla="*/ 5029200 w 6864724"/>
              <a:gd name="connsiteY2" fmla="*/ 4236854 h 4236854"/>
              <a:gd name="connsiteX3" fmla="*/ 0 w 6864724"/>
              <a:gd name="connsiteY3" fmla="*/ 4209960 h 4236854"/>
              <a:gd name="connsiteX4" fmla="*/ 0 w 6864724"/>
              <a:gd name="connsiteY4" fmla="*/ 0 h 4236854"/>
              <a:gd name="connsiteX0" fmla="*/ 0 w 6864724"/>
              <a:gd name="connsiteY0" fmla="*/ 0 h 4230130"/>
              <a:gd name="connsiteX1" fmla="*/ 6864724 w 6864724"/>
              <a:gd name="connsiteY1" fmla="*/ 0 h 4230130"/>
              <a:gd name="connsiteX2" fmla="*/ 5035924 w 6864724"/>
              <a:gd name="connsiteY2" fmla="*/ 4230130 h 4230130"/>
              <a:gd name="connsiteX3" fmla="*/ 0 w 6864724"/>
              <a:gd name="connsiteY3" fmla="*/ 4209960 h 4230130"/>
              <a:gd name="connsiteX4" fmla="*/ 0 w 6864724"/>
              <a:gd name="connsiteY4" fmla="*/ 0 h 423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4724" h="4230130">
                <a:moveTo>
                  <a:pt x="0" y="0"/>
                </a:moveTo>
                <a:lnTo>
                  <a:pt x="6864724" y="0"/>
                </a:lnTo>
                <a:lnTo>
                  <a:pt x="5035924" y="4230130"/>
                </a:lnTo>
                <a:lnTo>
                  <a:pt x="0" y="420996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3931D"/>
              </a:gs>
              <a:gs pos="100000">
                <a:srgbClr val="FFC00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8" name="Rectangle 8"/>
          <p:cNvSpPr/>
          <p:nvPr userDrawn="1"/>
        </p:nvSpPr>
        <p:spPr>
          <a:xfrm>
            <a:off x="3365508" y="3751264"/>
            <a:ext cx="5789613" cy="2371725"/>
          </a:xfrm>
          <a:custGeom>
            <a:avLst/>
            <a:gdLst>
              <a:gd name="connsiteX0" fmla="*/ 0 w 5158408"/>
              <a:gd name="connsiteY0" fmla="*/ 0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0 w 5158408"/>
              <a:gd name="connsiteY4" fmla="*/ 0 h 2348528"/>
              <a:gd name="connsiteX0" fmla="*/ 1023582 w 5158408"/>
              <a:gd name="connsiteY0" fmla="*/ 0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1023582 w 5158408"/>
              <a:gd name="connsiteY4" fmla="*/ 0 h 2348528"/>
              <a:gd name="connsiteX0" fmla="*/ 999699 w 5158408"/>
              <a:gd name="connsiteY0" fmla="*/ 3412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999699 w 5158408"/>
              <a:gd name="connsiteY4" fmla="*/ 3412 h 2348528"/>
              <a:gd name="connsiteX0" fmla="*/ 1023582 w 5158408"/>
              <a:gd name="connsiteY0" fmla="*/ 3412 h 2348528"/>
              <a:gd name="connsiteX1" fmla="*/ 5158408 w 5158408"/>
              <a:gd name="connsiteY1" fmla="*/ 0 h 2348528"/>
              <a:gd name="connsiteX2" fmla="*/ 5158408 w 5158408"/>
              <a:gd name="connsiteY2" fmla="*/ 2348528 h 2348528"/>
              <a:gd name="connsiteX3" fmla="*/ 0 w 5158408"/>
              <a:gd name="connsiteY3" fmla="*/ 2348528 h 2348528"/>
              <a:gd name="connsiteX4" fmla="*/ 1023582 w 5158408"/>
              <a:gd name="connsiteY4" fmla="*/ 3412 h 2348528"/>
              <a:gd name="connsiteX0" fmla="*/ 1006522 w 5141348"/>
              <a:gd name="connsiteY0" fmla="*/ 3412 h 2348528"/>
              <a:gd name="connsiteX1" fmla="*/ 5141348 w 5141348"/>
              <a:gd name="connsiteY1" fmla="*/ 0 h 2348528"/>
              <a:gd name="connsiteX2" fmla="*/ 5141348 w 5141348"/>
              <a:gd name="connsiteY2" fmla="*/ 2348528 h 2348528"/>
              <a:gd name="connsiteX3" fmla="*/ 0 w 5141348"/>
              <a:gd name="connsiteY3" fmla="*/ 2345116 h 2348528"/>
              <a:gd name="connsiteX4" fmla="*/ 1006522 w 5141348"/>
              <a:gd name="connsiteY4" fmla="*/ 3412 h 2348528"/>
              <a:gd name="connsiteX0" fmla="*/ 1006522 w 5141348"/>
              <a:gd name="connsiteY0" fmla="*/ 3412 h 2348528"/>
              <a:gd name="connsiteX1" fmla="*/ 5141348 w 5141348"/>
              <a:gd name="connsiteY1" fmla="*/ 0 h 2348528"/>
              <a:gd name="connsiteX2" fmla="*/ 5141348 w 5141348"/>
              <a:gd name="connsiteY2" fmla="*/ 2348528 h 2348528"/>
              <a:gd name="connsiteX3" fmla="*/ 0 w 5141348"/>
              <a:gd name="connsiteY3" fmla="*/ 2345116 h 2348528"/>
              <a:gd name="connsiteX4" fmla="*/ 1006522 w 5141348"/>
              <a:gd name="connsiteY4" fmla="*/ 3412 h 234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348" h="2348528">
                <a:moveTo>
                  <a:pt x="1006522" y="3412"/>
                </a:moveTo>
                <a:lnTo>
                  <a:pt x="5141348" y="0"/>
                </a:lnTo>
                <a:lnTo>
                  <a:pt x="5141348" y="2348528"/>
                </a:lnTo>
                <a:lnTo>
                  <a:pt x="0" y="2345116"/>
                </a:lnTo>
                <a:lnTo>
                  <a:pt x="1006522" y="3412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dirty="0"/>
          </a:p>
        </p:txBody>
      </p:sp>
      <p:sp>
        <p:nvSpPr>
          <p:cNvPr id="9" name="Rectangle 11"/>
          <p:cNvSpPr/>
          <p:nvPr userDrawn="1"/>
        </p:nvSpPr>
        <p:spPr>
          <a:xfrm>
            <a:off x="3570288" y="3757613"/>
            <a:ext cx="1397000" cy="2366963"/>
          </a:xfrm>
          <a:custGeom>
            <a:avLst/>
            <a:gdLst>
              <a:gd name="connsiteX0" fmla="*/ 0 w 227798"/>
              <a:gd name="connsiteY0" fmla="*/ 0 h 2360817"/>
              <a:gd name="connsiteX1" fmla="*/ 227798 w 227798"/>
              <a:gd name="connsiteY1" fmla="*/ 0 h 2360817"/>
              <a:gd name="connsiteX2" fmla="*/ 227798 w 227798"/>
              <a:gd name="connsiteY2" fmla="*/ 2360817 h 2360817"/>
              <a:gd name="connsiteX3" fmla="*/ 0 w 227798"/>
              <a:gd name="connsiteY3" fmla="*/ 2360817 h 2360817"/>
              <a:gd name="connsiteX4" fmla="*/ 0 w 227798"/>
              <a:gd name="connsiteY4" fmla="*/ 0 h 2360817"/>
              <a:gd name="connsiteX0" fmla="*/ 1008611 w 1236409"/>
              <a:gd name="connsiteY0" fmla="*/ 0 h 2360817"/>
              <a:gd name="connsiteX1" fmla="*/ 1236409 w 1236409"/>
              <a:gd name="connsiteY1" fmla="*/ 0 h 2360817"/>
              <a:gd name="connsiteX2" fmla="*/ 1236409 w 1236409"/>
              <a:gd name="connsiteY2" fmla="*/ 2360817 h 2360817"/>
              <a:gd name="connsiteX3" fmla="*/ 0 w 1236409"/>
              <a:gd name="connsiteY3" fmla="*/ 2360817 h 2360817"/>
              <a:gd name="connsiteX4" fmla="*/ 1008611 w 1236409"/>
              <a:gd name="connsiteY4" fmla="*/ 0 h 2360817"/>
              <a:gd name="connsiteX0" fmla="*/ 1008611 w 1236409"/>
              <a:gd name="connsiteY0" fmla="*/ 0 h 2366359"/>
              <a:gd name="connsiteX1" fmla="*/ 1236409 w 1236409"/>
              <a:gd name="connsiteY1" fmla="*/ 0 h 2366359"/>
              <a:gd name="connsiteX2" fmla="*/ 216715 w 1236409"/>
              <a:gd name="connsiteY2" fmla="*/ 2366359 h 2366359"/>
              <a:gd name="connsiteX3" fmla="*/ 0 w 1236409"/>
              <a:gd name="connsiteY3" fmla="*/ 2360817 h 2366359"/>
              <a:gd name="connsiteX4" fmla="*/ 1008611 w 1236409"/>
              <a:gd name="connsiteY4" fmla="*/ 0 h 2366359"/>
              <a:gd name="connsiteX0" fmla="*/ 1012283 w 1240081"/>
              <a:gd name="connsiteY0" fmla="*/ 0 h 2368236"/>
              <a:gd name="connsiteX1" fmla="*/ 1240081 w 1240081"/>
              <a:gd name="connsiteY1" fmla="*/ 0 h 2368236"/>
              <a:gd name="connsiteX2" fmla="*/ 220387 w 1240081"/>
              <a:gd name="connsiteY2" fmla="*/ 2366359 h 2368236"/>
              <a:gd name="connsiteX3" fmla="*/ 0 w 1240081"/>
              <a:gd name="connsiteY3" fmla="*/ 2368236 h 2368236"/>
              <a:gd name="connsiteX4" fmla="*/ 1012283 w 1240081"/>
              <a:gd name="connsiteY4" fmla="*/ 0 h 236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081" h="2368236">
                <a:moveTo>
                  <a:pt x="1012283" y="0"/>
                </a:moveTo>
                <a:lnTo>
                  <a:pt x="1240081" y="0"/>
                </a:lnTo>
                <a:lnTo>
                  <a:pt x="220387" y="2366359"/>
                </a:lnTo>
                <a:lnTo>
                  <a:pt x="0" y="2368236"/>
                </a:lnTo>
                <a:lnTo>
                  <a:pt x="10122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pic>
        <p:nvPicPr>
          <p:cNvPr id="10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2127256"/>
            <a:ext cx="712788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6594479"/>
            <a:ext cx="3168650" cy="4603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52401" y="5"/>
            <a:ext cx="2562734" cy="536916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id-ID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29916" y="3845172"/>
            <a:ext cx="4227347" cy="2062085"/>
          </a:xfr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774659" y="2110898"/>
            <a:ext cx="2414954" cy="12731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F4E79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id-ID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152408" y="5995988"/>
            <a:ext cx="2930525" cy="4572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2393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12113"/>
            <a:ext cx="3886200" cy="49648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12113"/>
            <a:ext cx="3886200" cy="49648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72000" y="6392864"/>
            <a:ext cx="26114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id-ID"/>
              <a:t>Badan Tenaga Nuklir Nasional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951788" y="6432552"/>
            <a:ext cx="56356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13FDCD-E046-4E2D-B043-D6239812411D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73297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87759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87759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6" y="80442"/>
            <a:ext cx="5689143" cy="7655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Badan Tenaga Nuklir Nasional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941F5-93E3-44D6-9B14-D83118F359AF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68951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Badan Tenaga Nuklir Nasional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2F8C4-5179-45F3-8733-4F766DC5B022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69360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Badan Tenaga Nuklir Nasional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FED7B-280C-4F72-ACC8-62E8C49F9577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21338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57408" y="1895477"/>
            <a:ext cx="4143375" cy="3267075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Badan Tenaga Nuklir Nasional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6F1A4-4464-4CCE-9FA0-F7CE9A69A7D9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72884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475416"/>
            <a:ext cx="2711450" cy="390525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4" name="Rectangle 13"/>
          <p:cNvSpPr/>
          <p:nvPr userDrawn="1"/>
        </p:nvSpPr>
        <p:spPr>
          <a:xfrm>
            <a:off x="2420938" y="6311905"/>
            <a:ext cx="6723062" cy="554039"/>
          </a:xfrm>
          <a:custGeom>
            <a:avLst/>
            <a:gdLst>
              <a:gd name="connsiteX0" fmla="*/ 0 w 6722434"/>
              <a:gd name="connsiteY0" fmla="*/ 0 h 554758"/>
              <a:gd name="connsiteX1" fmla="*/ 6722434 w 6722434"/>
              <a:gd name="connsiteY1" fmla="*/ 0 h 554758"/>
              <a:gd name="connsiteX2" fmla="*/ 6722434 w 6722434"/>
              <a:gd name="connsiteY2" fmla="*/ 554758 h 554758"/>
              <a:gd name="connsiteX3" fmla="*/ 0 w 6722434"/>
              <a:gd name="connsiteY3" fmla="*/ 554758 h 554758"/>
              <a:gd name="connsiteX4" fmla="*/ 0 w 6722434"/>
              <a:gd name="connsiteY4" fmla="*/ 0 h 554758"/>
              <a:gd name="connsiteX0" fmla="*/ 212651 w 6722434"/>
              <a:gd name="connsiteY0" fmla="*/ 10632 h 554758"/>
              <a:gd name="connsiteX1" fmla="*/ 6722434 w 6722434"/>
              <a:gd name="connsiteY1" fmla="*/ 0 h 554758"/>
              <a:gd name="connsiteX2" fmla="*/ 6722434 w 6722434"/>
              <a:gd name="connsiteY2" fmla="*/ 554758 h 554758"/>
              <a:gd name="connsiteX3" fmla="*/ 0 w 6722434"/>
              <a:gd name="connsiteY3" fmla="*/ 554758 h 554758"/>
              <a:gd name="connsiteX4" fmla="*/ 212651 w 6722434"/>
              <a:gd name="connsiteY4" fmla="*/ 10632 h 55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2434" h="554758">
                <a:moveTo>
                  <a:pt x="212651" y="10632"/>
                </a:moveTo>
                <a:lnTo>
                  <a:pt x="6722434" y="0"/>
                </a:lnTo>
                <a:lnTo>
                  <a:pt x="6722434" y="554758"/>
                </a:lnTo>
                <a:lnTo>
                  <a:pt x="0" y="554758"/>
                </a:lnTo>
                <a:lnTo>
                  <a:pt x="212651" y="10632"/>
                </a:lnTo>
                <a:close/>
              </a:path>
            </a:pathLst>
          </a:custGeom>
          <a:solidFill>
            <a:srgbClr val="FA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7" name="Rounded Rectangle 16"/>
          <p:cNvSpPr/>
          <p:nvPr userDrawn="1"/>
        </p:nvSpPr>
        <p:spPr>
          <a:xfrm>
            <a:off x="6324608" y="80969"/>
            <a:ext cx="1787525" cy="765175"/>
          </a:xfrm>
          <a:prstGeom prst="roundRect">
            <a:avLst>
              <a:gd name="adj" fmla="val 20833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8" name="Rectangle 7"/>
          <p:cNvSpPr/>
          <p:nvPr userDrawn="1"/>
        </p:nvSpPr>
        <p:spPr>
          <a:xfrm>
            <a:off x="4" y="0"/>
            <a:ext cx="7375525" cy="923925"/>
          </a:xfrm>
          <a:custGeom>
            <a:avLst/>
            <a:gdLst>
              <a:gd name="connsiteX0" fmla="*/ 0 w 7375359"/>
              <a:gd name="connsiteY0" fmla="*/ 0 h 924479"/>
              <a:gd name="connsiteX1" fmla="*/ 7375359 w 7375359"/>
              <a:gd name="connsiteY1" fmla="*/ 0 h 924479"/>
              <a:gd name="connsiteX2" fmla="*/ 7375359 w 7375359"/>
              <a:gd name="connsiteY2" fmla="*/ 924479 h 924479"/>
              <a:gd name="connsiteX3" fmla="*/ 0 w 7375359"/>
              <a:gd name="connsiteY3" fmla="*/ 924479 h 924479"/>
              <a:gd name="connsiteX4" fmla="*/ 0 w 7375359"/>
              <a:gd name="connsiteY4" fmla="*/ 0 h 924479"/>
              <a:gd name="connsiteX0" fmla="*/ 0 w 7375359"/>
              <a:gd name="connsiteY0" fmla="*/ 0 h 924479"/>
              <a:gd name="connsiteX1" fmla="*/ 7375359 w 7375359"/>
              <a:gd name="connsiteY1" fmla="*/ 0 h 924479"/>
              <a:gd name="connsiteX2" fmla="*/ 7003219 w 7375359"/>
              <a:gd name="connsiteY2" fmla="*/ 913846 h 924479"/>
              <a:gd name="connsiteX3" fmla="*/ 0 w 7375359"/>
              <a:gd name="connsiteY3" fmla="*/ 924479 h 924479"/>
              <a:gd name="connsiteX4" fmla="*/ 0 w 7375359"/>
              <a:gd name="connsiteY4" fmla="*/ 0 h 92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5359" h="924479">
                <a:moveTo>
                  <a:pt x="0" y="0"/>
                </a:moveTo>
                <a:lnTo>
                  <a:pt x="7375359" y="0"/>
                </a:lnTo>
                <a:lnTo>
                  <a:pt x="7003219" y="913846"/>
                </a:lnTo>
                <a:lnTo>
                  <a:pt x="0" y="924479"/>
                </a:lnTo>
                <a:lnTo>
                  <a:pt x="0" y="0"/>
                </a:lnTo>
                <a:close/>
              </a:path>
            </a:pathLst>
          </a:custGeom>
          <a:solidFill>
            <a:srgbClr val="FA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80969"/>
            <a:ext cx="56896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76750" y="6407152"/>
            <a:ext cx="2222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1F4E7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d-ID"/>
              <a:t>Badan Tenaga Nuklir Nasional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4333" y="6407152"/>
            <a:ext cx="581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1F4E79"/>
                </a:solidFill>
              </a:defRPr>
            </a:lvl1pPr>
          </a:lstStyle>
          <a:p>
            <a:pPr>
              <a:defRPr/>
            </a:pPr>
            <a:fld id="{902F42B0-4C76-436E-8169-707D7E1AEE18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  <p:sp>
        <p:nvSpPr>
          <p:cNvPr id="1033" name="TextBox 27"/>
          <p:cNvSpPr txBox="1">
            <a:spLocks noChangeArrowheads="1"/>
          </p:cNvSpPr>
          <p:nvPr userDrawn="1"/>
        </p:nvSpPr>
        <p:spPr bwMode="auto">
          <a:xfrm>
            <a:off x="534996" y="6532569"/>
            <a:ext cx="18621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id-ID" altLang="id-ID" sz="1200">
                <a:solidFill>
                  <a:schemeClr val="bg1"/>
                </a:solidFill>
              </a:rPr>
              <a:t>www.batan.go.id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987806" y="-20637"/>
            <a:ext cx="3159125" cy="6908801"/>
          </a:xfrm>
          <a:custGeom>
            <a:avLst/>
            <a:gdLst>
              <a:gd name="connsiteX0" fmla="*/ 0 w 3127185"/>
              <a:gd name="connsiteY0" fmla="*/ 0 h 6887923"/>
              <a:gd name="connsiteX1" fmla="*/ 3127185 w 3127185"/>
              <a:gd name="connsiteY1" fmla="*/ 0 h 6887923"/>
              <a:gd name="connsiteX2" fmla="*/ 3127185 w 3127185"/>
              <a:gd name="connsiteY2" fmla="*/ 6887923 h 6887923"/>
              <a:gd name="connsiteX3" fmla="*/ 0 w 3127185"/>
              <a:gd name="connsiteY3" fmla="*/ 6887923 h 6887923"/>
              <a:gd name="connsiteX4" fmla="*/ 0 w 3127185"/>
              <a:gd name="connsiteY4" fmla="*/ 0 h 6887923"/>
              <a:gd name="connsiteX0" fmla="*/ 2902689 w 3127185"/>
              <a:gd name="connsiteY0" fmla="*/ 0 h 6887923"/>
              <a:gd name="connsiteX1" fmla="*/ 3127185 w 3127185"/>
              <a:gd name="connsiteY1" fmla="*/ 0 h 6887923"/>
              <a:gd name="connsiteX2" fmla="*/ 3127185 w 3127185"/>
              <a:gd name="connsiteY2" fmla="*/ 6887923 h 6887923"/>
              <a:gd name="connsiteX3" fmla="*/ 0 w 3127185"/>
              <a:gd name="connsiteY3" fmla="*/ 6887923 h 6887923"/>
              <a:gd name="connsiteX4" fmla="*/ 2902689 w 3127185"/>
              <a:gd name="connsiteY4" fmla="*/ 0 h 6887923"/>
              <a:gd name="connsiteX0" fmla="*/ 2934587 w 3159083"/>
              <a:gd name="connsiteY0" fmla="*/ 0 h 6909188"/>
              <a:gd name="connsiteX1" fmla="*/ 3159083 w 3159083"/>
              <a:gd name="connsiteY1" fmla="*/ 0 h 6909188"/>
              <a:gd name="connsiteX2" fmla="*/ 3159083 w 3159083"/>
              <a:gd name="connsiteY2" fmla="*/ 6887923 h 6909188"/>
              <a:gd name="connsiteX3" fmla="*/ 0 w 3159083"/>
              <a:gd name="connsiteY3" fmla="*/ 6909188 h 6909188"/>
              <a:gd name="connsiteX4" fmla="*/ 2934587 w 3159083"/>
              <a:gd name="connsiteY4" fmla="*/ 0 h 6909188"/>
              <a:gd name="connsiteX0" fmla="*/ 2934587 w 3159083"/>
              <a:gd name="connsiteY0" fmla="*/ 0 h 6909189"/>
              <a:gd name="connsiteX1" fmla="*/ 3159083 w 3159083"/>
              <a:gd name="connsiteY1" fmla="*/ 0 h 6909189"/>
              <a:gd name="connsiteX2" fmla="*/ 213865 w 3159083"/>
              <a:gd name="connsiteY2" fmla="*/ 6909189 h 6909189"/>
              <a:gd name="connsiteX3" fmla="*/ 0 w 3159083"/>
              <a:gd name="connsiteY3" fmla="*/ 6909188 h 6909189"/>
              <a:gd name="connsiteX4" fmla="*/ 2934587 w 3159083"/>
              <a:gd name="connsiteY4" fmla="*/ 0 h 690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9083" h="6909189">
                <a:moveTo>
                  <a:pt x="2934587" y="0"/>
                </a:moveTo>
                <a:lnTo>
                  <a:pt x="3159083" y="0"/>
                </a:lnTo>
                <a:lnTo>
                  <a:pt x="213865" y="6909189"/>
                </a:lnTo>
                <a:lnTo>
                  <a:pt x="0" y="6909188"/>
                </a:lnTo>
                <a:lnTo>
                  <a:pt x="29345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222375"/>
            <a:ext cx="7886700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pic>
        <p:nvPicPr>
          <p:cNvPr id="1036" name="Picture 1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8" y="158751"/>
            <a:ext cx="4873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962" r:id="rId14"/>
    <p:sldLayoutId id="2147483968" r:id="rId15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Franklin Gothic Medium Cond" panose="020B06060304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Franklin Gothic Medium Cond" panose="020B06060304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Franklin Gothic Medium Cond" panose="020B06060304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Franklin Gothic Medium Cond" panose="020B06060304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Franklin Gothic Medium Cond" panose="020B06060304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Franklin Gothic Medium Cond" panose="020B06060304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Franklin Gothic Medium Cond" panose="020B06060304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Franklin Gothic Medium Cond" panose="020B06060304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hyperlink" Target="http://www.batan.go.id/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9" r="11369" b="23709"/>
          <a:stretch/>
        </p:blipFill>
        <p:spPr>
          <a:xfrm>
            <a:off x="3723596" y="1018362"/>
            <a:ext cx="5222449" cy="5491503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2556" y="1573553"/>
            <a:ext cx="5872899" cy="2385707"/>
          </a:xfrm>
        </p:spPr>
        <p:txBody>
          <a:bodyPr rtlCol="0">
            <a:noAutofit/>
          </a:bodyPr>
          <a:lstStyle/>
          <a:p>
            <a:r>
              <a:rPr lang="en-US" sz="3200" b="1" dirty="0">
                <a:effectLst/>
              </a:rPr>
              <a:t>NUCLEAR POWER PROGRAM </a:t>
            </a:r>
            <a:r>
              <a:rPr lang="en-US" sz="3200" dirty="0"/>
              <a:t>IN </a:t>
            </a:r>
            <a:r>
              <a:rPr lang="en-US" sz="3200" dirty="0" smtClean="0"/>
              <a:t>INDONESIA: POTENTIAL AND CHALLENGES</a:t>
            </a:r>
            <a:endParaRPr lang="id-ID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02068" y="4735337"/>
            <a:ext cx="3824968" cy="712663"/>
          </a:xfrm>
        </p:spPr>
        <p:txBody>
          <a:bodyPr rtlCol="0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>
                <a:solidFill>
                  <a:srgbClr val="2A388F"/>
                </a:solidFill>
              </a:rPr>
              <a:t>:</a:t>
            </a:r>
            <a:r>
              <a:rPr lang="en-US" sz="1600" b="1" dirty="0" smtClean="0">
                <a:solidFill>
                  <a:srgbClr val="2A388F"/>
                </a:solidFill>
              </a:rPr>
              <a:t>IAEA </a:t>
            </a:r>
            <a:r>
              <a:rPr lang="en-US" sz="1600" b="1" dirty="0">
                <a:solidFill>
                  <a:srgbClr val="2A388F"/>
                </a:solidFill>
              </a:rPr>
              <a:t>National Workshop on: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2A388F"/>
                </a:solidFill>
              </a:rPr>
              <a:t>Industrial Involvement</a:t>
            </a:r>
            <a:endParaRPr lang="en-US" sz="1600" dirty="0">
              <a:solidFill>
                <a:srgbClr val="2A388F"/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GB" sz="1600" b="1" dirty="0">
                <a:solidFill>
                  <a:srgbClr val="2A388F"/>
                </a:solidFill>
              </a:rPr>
              <a:t>Jakarta, 24 – 27 February 2020</a:t>
            </a:r>
            <a:endParaRPr lang="id-ID" sz="1600" dirty="0">
              <a:solidFill>
                <a:srgbClr val="2A388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06482" y="5820930"/>
            <a:ext cx="3565518" cy="68893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dirty="0" err="1"/>
              <a:t>Suparman</a:t>
            </a:r>
            <a:endParaRPr lang="id-ID" sz="1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dirty="0"/>
              <a:t>Center for Nuclear Energy System Assessment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400" dirty="0"/>
              <a:t>National Nuclear Energy Agency</a:t>
            </a:r>
            <a:endParaRPr lang="id-ID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REACTOR TYPE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Badan Tenaga Nuklir Nasional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92F8C4-5179-45F3-8733-4F766DC5B022}" type="slidenum">
              <a:rPr lang="id-ID" altLang="id-ID" smtClean="0"/>
              <a:pPr>
                <a:defRPr/>
              </a:pPr>
              <a:t>10</a:t>
            </a:fld>
            <a:endParaRPr lang="id-ID" alt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73" y="1174748"/>
            <a:ext cx="7842251" cy="502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Electricity demand increase rapidly</a:t>
            </a:r>
            <a:endParaRPr lang="en-US" dirty="0"/>
          </a:p>
          <a:p>
            <a:r>
              <a:rPr lang="en-US" dirty="0"/>
              <a:t>Economic growth</a:t>
            </a:r>
          </a:p>
          <a:p>
            <a:r>
              <a:rPr lang="en-US" dirty="0"/>
              <a:t>The need for a better life</a:t>
            </a:r>
          </a:p>
          <a:p>
            <a:r>
              <a:rPr lang="en-US" dirty="0"/>
              <a:t>To support industrialization</a:t>
            </a:r>
          </a:p>
          <a:p>
            <a:r>
              <a:rPr lang="en-US" dirty="0"/>
              <a:t>Limited fossil energy resources</a:t>
            </a:r>
          </a:p>
          <a:p>
            <a:r>
              <a:rPr lang="en-US" dirty="0"/>
              <a:t>The issue of global warming</a:t>
            </a:r>
          </a:p>
          <a:p>
            <a:r>
              <a:rPr lang="en-US" dirty="0"/>
              <a:t>The basic infrastructure (soft and hard) supporting the use of nuclear power plants is largely ready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need nuclear?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 smtClean="0"/>
              <a:t>06/03/2017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74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Electricity per capita: 1064 kWh/cap</a:t>
            </a:r>
          </a:p>
          <a:p>
            <a:r>
              <a:rPr lang="en-US" dirty="0" smtClean="0"/>
              <a:t>Minimum electricity per capita for developed country: 4.000 </a:t>
            </a:r>
            <a:r>
              <a:rPr lang="en-US" dirty="0"/>
              <a:t>kWh/</a:t>
            </a:r>
            <a:r>
              <a:rPr lang="en-US" dirty="0" smtClean="0"/>
              <a:t>cap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 smtClean="0"/>
              <a:t>06/03/2017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12</a:t>
            </a:fld>
            <a:endParaRPr lang="id-ID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44812846"/>
              </p:ext>
            </p:extLst>
          </p:nvPr>
        </p:nvGraphicFramePr>
        <p:xfrm>
          <a:off x="1168400" y="2565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62100" y="3543300"/>
            <a:ext cx="912630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2019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619500" y="3022600"/>
            <a:ext cx="912630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2025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702300" y="2578100"/>
            <a:ext cx="912630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2050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6" y="520700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NATIONAL 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1525"/>
            <a:ext cx="6578600" cy="659032"/>
          </a:xfrm>
        </p:spPr>
        <p:txBody>
          <a:bodyPr>
            <a:normAutofit/>
          </a:bodyPr>
          <a:lstStyle/>
          <a:p>
            <a:r>
              <a:rPr lang="en-US" sz="3232" dirty="0" smtClean="0"/>
              <a:t>TARGET OF ENERGY MIX</a:t>
            </a:r>
            <a:endParaRPr lang="en-US" sz="3232" dirty="0"/>
          </a:p>
        </p:txBody>
      </p:sp>
      <p:graphicFrame>
        <p:nvGraphicFramePr>
          <p:cNvPr id="488" name="Table 4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756955"/>
              </p:ext>
            </p:extLst>
          </p:nvPr>
        </p:nvGraphicFramePr>
        <p:xfrm>
          <a:off x="4608063" y="3534862"/>
          <a:ext cx="3960860" cy="2743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5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4689">
                  <a:extLst>
                    <a:ext uri="{9D8B030D-6E8A-4147-A177-3AD203B41FA5}">
                      <a16:colId xmlns="" xmlns:a16="http://schemas.microsoft.com/office/drawing/2014/main" val="2823243106"/>
                    </a:ext>
                  </a:extLst>
                </a:gridCol>
                <a:gridCol w="8931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64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08423">
                <a:tc>
                  <a:txBody>
                    <a:bodyPr/>
                    <a:lstStyle/>
                    <a:p>
                      <a:pPr algn="ctr"/>
                      <a:endParaRPr lang="id-ID" sz="1100" b="0" dirty="0">
                        <a:solidFill>
                          <a:schemeClr val="tx1"/>
                        </a:solidFill>
                        <a:latin typeface="Franklin Gothic Medium Cond" pitchFamily="34" charset="0"/>
                      </a:endParaRPr>
                    </a:p>
                  </a:txBody>
                  <a:tcPr marL="53957" marR="53957" marT="26979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bg1"/>
                          </a:solidFill>
                          <a:latin typeface="Franklin Gothic Medium Cond" pitchFamily="34" charset="0"/>
                        </a:rPr>
                        <a:t>2016</a:t>
                      </a:r>
                      <a:endParaRPr lang="id-ID" sz="1100" b="0" dirty="0">
                        <a:solidFill>
                          <a:schemeClr val="bg1"/>
                        </a:solidFill>
                        <a:latin typeface="Franklin Gothic Medium Cond" pitchFamily="34" charset="0"/>
                      </a:endParaRPr>
                    </a:p>
                  </a:txBody>
                  <a:tcPr marL="53957" marR="53957" marT="2697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b="0" dirty="0">
                          <a:solidFill>
                            <a:schemeClr val="bg1"/>
                          </a:solidFill>
                          <a:latin typeface="Franklin Gothic Medium Cond" pitchFamily="34" charset="0"/>
                        </a:rPr>
                        <a:t>2025</a:t>
                      </a:r>
                    </a:p>
                  </a:txBody>
                  <a:tcPr marL="53957" marR="53957" marT="2697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b="0">
                          <a:solidFill>
                            <a:schemeClr val="bg1"/>
                          </a:solidFill>
                          <a:latin typeface="Franklin Gothic Medium Cond" pitchFamily="34" charset="0"/>
                        </a:rPr>
                        <a:t>20</a:t>
                      </a:r>
                      <a:r>
                        <a:rPr lang="en-US" sz="1100" b="0">
                          <a:solidFill>
                            <a:schemeClr val="bg1"/>
                          </a:solidFill>
                          <a:latin typeface="Franklin Gothic Medium Cond" pitchFamily="34" charset="0"/>
                        </a:rPr>
                        <a:t>50</a:t>
                      </a:r>
                      <a:endParaRPr lang="id-ID" sz="1100" b="0" dirty="0">
                        <a:solidFill>
                          <a:schemeClr val="bg1"/>
                        </a:solidFill>
                        <a:latin typeface="Franklin Gothic Medium Cond" pitchFamily="34" charset="0"/>
                      </a:endParaRPr>
                    </a:p>
                  </a:txBody>
                  <a:tcPr marL="53957" marR="53957" marT="2697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1000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Role of energy</a:t>
                      </a:r>
                      <a:endParaRPr lang="id-ID" sz="1100" b="0" dirty="0">
                        <a:solidFill>
                          <a:schemeClr val="tx1"/>
                        </a:solidFill>
                        <a:latin typeface="Franklin Gothic Medium Cond" pitchFamily="34" charset="0"/>
                      </a:endParaRPr>
                    </a:p>
                  </a:txBody>
                  <a:tcPr marL="53957" marR="53957" marT="2697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Commodity</a:t>
                      </a:r>
                      <a:endParaRPr lang="id-ID" sz="1100" b="0" dirty="0">
                        <a:solidFill>
                          <a:schemeClr val="tx1"/>
                        </a:solidFill>
                        <a:latin typeface="Franklin Gothic Medium Cond" pitchFamily="34" charset="0"/>
                      </a:endParaRPr>
                    </a:p>
                  </a:txBody>
                  <a:tcPr marL="53957" marR="53957" marT="2697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As development capital</a:t>
                      </a:r>
                      <a:endParaRPr lang="id-ID" sz="1100" b="0" dirty="0">
                        <a:solidFill>
                          <a:schemeClr val="tx1"/>
                        </a:solidFill>
                        <a:latin typeface="Franklin Gothic Medium Cond" pitchFamily="34" charset="0"/>
                      </a:endParaRPr>
                    </a:p>
                  </a:txBody>
                  <a:tcPr marL="53957" marR="53957" marT="2697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3989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Renewable mix</a:t>
                      </a:r>
                      <a:endParaRPr lang="id-ID" sz="1100" b="0" dirty="0">
                        <a:solidFill>
                          <a:schemeClr val="tx1"/>
                        </a:solidFill>
                        <a:latin typeface="Franklin Gothic Medium Cond" pitchFamily="34" charset="0"/>
                      </a:endParaRPr>
                    </a:p>
                  </a:txBody>
                  <a:tcPr marL="53957" marR="53957" marT="2697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7.7%</a:t>
                      </a:r>
                      <a:endParaRPr lang="id-ID" sz="1100" b="0" dirty="0">
                        <a:solidFill>
                          <a:schemeClr val="tx1"/>
                        </a:solidFill>
                        <a:latin typeface="Franklin Gothic Medium Cond" pitchFamily="34" charset="0"/>
                      </a:endParaRPr>
                    </a:p>
                  </a:txBody>
                  <a:tcPr marL="53957" marR="53957" marT="2697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b="0" dirty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23%</a:t>
                      </a:r>
                    </a:p>
                  </a:txBody>
                  <a:tcPr marL="53957" marR="53957" marT="2697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b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3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1</a:t>
                      </a:r>
                      <a:r>
                        <a:rPr lang="id-ID" sz="1100" b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%</a:t>
                      </a:r>
                      <a:endParaRPr lang="id-ID" sz="1100" b="0" dirty="0">
                        <a:solidFill>
                          <a:schemeClr val="tx1"/>
                        </a:solidFill>
                        <a:latin typeface="Franklin Gothic Medium Cond" pitchFamily="34" charset="0"/>
                      </a:endParaRPr>
                    </a:p>
                  </a:txBody>
                  <a:tcPr marL="53957" marR="53957" marT="2697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3989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E</a:t>
                      </a:r>
                      <a:r>
                        <a:rPr lang="id-ID" sz="1100" b="0" dirty="0" smtClean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nerg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y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supply</a:t>
                      </a:r>
                      <a:endParaRPr lang="id-ID" sz="1100" b="0" dirty="0">
                        <a:solidFill>
                          <a:schemeClr val="tx1"/>
                        </a:solidFill>
                        <a:latin typeface="Franklin Gothic Medium Cond" pitchFamily="34" charset="0"/>
                      </a:endParaRPr>
                    </a:p>
                  </a:txBody>
                  <a:tcPr marL="53957" marR="53957" marT="2697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169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MTOE</a:t>
                      </a:r>
                      <a:endParaRPr lang="id-ID" sz="1100" b="0" dirty="0">
                        <a:solidFill>
                          <a:schemeClr val="tx1"/>
                        </a:solidFill>
                        <a:latin typeface="Franklin Gothic Medium Cond" pitchFamily="34" charset="0"/>
                      </a:endParaRPr>
                    </a:p>
                  </a:txBody>
                  <a:tcPr marL="53957" marR="53957" marT="2697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b="0" dirty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400 MTOE</a:t>
                      </a:r>
                    </a:p>
                  </a:txBody>
                  <a:tcPr marL="53957" marR="53957" marT="2697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1.021</a:t>
                      </a:r>
                      <a:r>
                        <a:rPr lang="id-ID" sz="1100" b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 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MTOE</a:t>
                      </a:r>
                    </a:p>
                  </a:txBody>
                  <a:tcPr marL="53957" marR="53957" marT="2697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8011">
                <a:tc>
                  <a:txBody>
                    <a:bodyPr/>
                    <a:lstStyle/>
                    <a:p>
                      <a:r>
                        <a:rPr lang="id-ID" sz="1100" b="0" dirty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P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ower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plant Capacity</a:t>
                      </a:r>
                      <a:endParaRPr lang="id-ID" sz="1100" b="0" dirty="0">
                        <a:solidFill>
                          <a:schemeClr val="tx1"/>
                        </a:solidFill>
                        <a:latin typeface="Franklin Gothic Medium Cond" pitchFamily="34" charset="0"/>
                      </a:endParaRPr>
                    </a:p>
                  </a:txBody>
                  <a:tcPr marL="53957" marR="53957" marT="2697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59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GW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rgbClr val="FF0000"/>
                          </a:solidFill>
                          <a:latin typeface="Franklin Gothic Medium Cond" pitchFamily="34" charset="0"/>
                        </a:rPr>
                        <a:t>(EBT 8 GW)</a:t>
                      </a:r>
                      <a:endParaRPr lang="id-ID" sz="1100" b="0" dirty="0">
                        <a:solidFill>
                          <a:srgbClr val="FF0000"/>
                        </a:solidFill>
                        <a:latin typeface="Franklin Gothic Medium Cond" pitchFamily="34" charset="0"/>
                      </a:endParaRPr>
                    </a:p>
                  </a:txBody>
                  <a:tcPr marL="53957" marR="53957" marT="2697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b="0" dirty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1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36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 GW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Franklin Gothic Medium Cond" pitchFamily="34" charset="0"/>
                      </a:endParaRPr>
                    </a:p>
                    <a:p>
                      <a:pPr algn="ctr"/>
                      <a:r>
                        <a:rPr lang="en-US" sz="1100" b="0" dirty="0">
                          <a:solidFill>
                            <a:srgbClr val="FF0000"/>
                          </a:solidFill>
                          <a:latin typeface="Franklin Gothic Medium Cond" pitchFamily="34" charset="0"/>
                        </a:rPr>
                        <a:t>(EBT &gt; 45 GW)</a:t>
                      </a:r>
                      <a:endParaRPr lang="id-ID" sz="1100" b="0" dirty="0">
                        <a:solidFill>
                          <a:srgbClr val="FF0000"/>
                        </a:solidFill>
                        <a:latin typeface="Franklin Gothic Medium Cond" pitchFamily="34" charset="0"/>
                      </a:endParaRPr>
                    </a:p>
                  </a:txBody>
                  <a:tcPr marL="53957" marR="53957" marT="2697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443</a:t>
                      </a:r>
                      <a:r>
                        <a:rPr lang="id-ID" sz="1100" b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 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GW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Franklin Gothic Medium Cond" pitchFamily="34" charset="0"/>
                      </a:endParaRPr>
                    </a:p>
                    <a:p>
                      <a:pPr algn="ctr"/>
                      <a:r>
                        <a:rPr lang="en-US" sz="1100" b="0" dirty="0">
                          <a:solidFill>
                            <a:srgbClr val="FF0000"/>
                          </a:solidFill>
                          <a:latin typeface="Franklin Gothic Medium Cond" pitchFamily="34" charset="0"/>
                        </a:rPr>
                        <a:t>(EBT </a:t>
                      </a:r>
                      <a:r>
                        <a:rPr lang="en-US" sz="1100" b="0">
                          <a:solidFill>
                            <a:srgbClr val="FF0000"/>
                          </a:solidFill>
                          <a:latin typeface="Franklin Gothic Medium Cond" pitchFamily="34" charset="0"/>
                        </a:rPr>
                        <a:t>&gt; 167 </a:t>
                      </a:r>
                      <a:r>
                        <a:rPr lang="en-US" sz="1100" b="0" dirty="0">
                          <a:solidFill>
                            <a:srgbClr val="FF0000"/>
                          </a:solidFill>
                          <a:latin typeface="Franklin Gothic Medium Cond" pitchFamily="34" charset="0"/>
                        </a:rPr>
                        <a:t>GW)</a:t>
                      </a:r>
                      <a:endParaRPr lang="id-ID" sz="1100" b="0" dirty="0">
                        <a:solidFill>
                          <a:schemeClr val="tx1"/>
                        </a:solidFill>
                        <a:latin typeface="Franklin Gothic Medium Cond" pitchFamily="34" charset="0"/>
                      </a:endParaRPr>
                    </a:p>
                  </a:txBody>
                  <a:tcPr marL="53957" marR="53957" marT="2697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3989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E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nergy elasticity</a:t>
                      </a:r>
                    </a:p>
                  </a:txBody>
                  <a:tcPr marL="53957" marR="53957" marT="2697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1</a:t>
                      </a:r>
                      <a:endParaRPr lang="id-ID" sz="1100" b="0" dirty="0">
                        <a:solidFill>
                          <a:schemeClr val="tx1"/>
                        </a:solidFill>
                        <a:latin typeface="Franklin Gothic Medium Cond" pitchFamily="34" charset="0"/>
                      </a:endParaRPr>
                    </a:p>
                  </a:txBody>
                  <a:tcPr marL="53957" marR="53957" marT="2697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b="0" dirty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&lt; 1</a:t>
                      </a:r>
                    </a:p>
                  </a:txBody>
                  <a:tcPr marL="53957" marR="53957" marT="2697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b="0" dirty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&lt; 1</a:t>
                      </a:r>
                    </a:p>
                  </a:txBody>
                  <a:tcPr marL="53957" marR="53957" marT="2697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2259"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Electricity</a:t>
                      </a:r>
                      <a:r>
                        <a:rPr lang="id-ID" sz="1100" b="0" dirty="0" smtClean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 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/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c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apita/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year</a:t>
                      </a:r>
                      <a:endParaRPr lang="id-ID" sz="1100" b="0" dirty="0">
                        <a:solidFill>
                          <a:schemeClr val="tx1"/>
                        </a:solidFill>
                        <a:latin typeface="Franklin Gothic Medium Cond" pitchFamily="34" charset="0"/>
                      </a:endParaRPr>
                    </a:p>
                  </a:txBody>
                  <a:tcPr marL="53957" marR="53957" marT="2697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865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KWh</a:t>
                      </a:r>
                      <a:endParaRPr lang="id-ID" sz="1100" b="0" dirty="0">
                        <a:solidFill>
                          <a:schemeClr val="tx1"/>
                        </a:solidFill>
                        <a:latin typeface="Franklin Gothic Medium Cond" pitchFamily="34" charset="0"/>
                      </a:endParaRPr>
                    </a:p>
                  </a:txBody>
                  <a:tcPr marL="53957" marR="53957" marT="2697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b="0" dirty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2.500 kWh</a:t>
                      </a:r>
                    </a:p>
                  </a:txBody>
                  <a:tcPr marL="53957" marR="53957" marT="2697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b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7.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000</a:t>
                      </a:r>
                      <a:r>
                        <a:rPr lang="id-ID" sz="1100" b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 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kWh</a:t>
                      </a:r>
                    </a:p>
                  </a:txBody>
                  <a:tcPr marL="53957" marR="53957" marT="2697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2259"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Electrification Ratio</a:t>
                      </a:r>
                      <a:endParaRPr lang="id-ID" sz="1100" b="0" dirty="0">
                        <a:solidFill>
                          <a:schemeClr val="tx1"/>
                        </a:solidFill>
                        <a:latin typeface="Franklin Gothic Medium Cond" pitchFamily="34" charset="0"/>
                      </a:endParaRPr>
                    </a:p>
                  </a:txBody>
                  <a:tcPr marL="53957" marR="53957" marT="2697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88%</a:t>
                      </a:r>
                      <a:endParaRPr lang="id-ID" sz="1100" b="0" dirty="0">
                        <a:solidFill>
                          <a:schemeClr val="tx1"/>
                        </a:solidFill>
                        <a:latin typeface="Franklin Gothic Medium Cond" pitchFamily="34" charset="0"/>
                      </a:endParaRPr>
                    </a:p>
                  </a:txBody>
                  <a:tcPr marL="53957" marR="53957" marT="2697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b="0" dirty="0">
                          <a:solidFill>
                            <a:schemeClr val="tx1"/>
                          </a:solidFill>
                          <a:latin typeface="Franklin Gothic Medium Cond" pitchFamily="34" charset="0"/>
                          <a:sym typeface="Symbol"/>
                        </a:rPr>
                        <a:t>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latin typeface="Franklin Gothic Medium Cond" pitchFamily="34" charset="0"/>
                        </a:rPr>
                        <a:t>100%</a:t>
                      </a:r>
                    </a:p>
                  </a:txBody>
                  <a:tcPr marL="53957" marR="53957" marT="26979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b="0" dirty="0">
                          <a:solidFill>
                            <a:schemeClr val="tx1"/>
                          </a:solidFill>
                          <a:latin typeface="Franklin Gothic Medium Cond" pitchFamily="34" charset="0"/>
                          <a:sym typeface="Symbol"/>
                        </a:rPr>
                        <a:t></a:t>
                      </a:r>
                      <a:r>
                        <a:rPr lang="id-ID" sz="1100" dirty="0">
                          <a:latin typeface="Franklin Gothic Medium Cond" pitchFamily="34" charset="0"/>
                        </a:rPr>
                        <a:t>100%</a:t>
                      </a:r>
                    </a:p>
                  </a:txBody>
                  <a:tcPr marL="53957" marR="53957" marT="2697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91" name="Group 490"/>
          <p:cNvGrpSpPr/>
          <p:nvPr/>
        </p:nvGrpSpPr>
        <p:grpSpPr>
          <a:xfrm>
            <a:off x="697035" y="4912821"/>
            <a:ext cx="1636685" cy="1119028"/>
            <a:chOff x="5710382" y="818114"/>
            <a:chExt cx="1791120" cy="1180487"/>
          </a:xfrm>
        </p:grpSpPr>
        <p:sp>
          <p:nvSpPr>
            <p:cNvPr id="492" name="Rectangle 491"/>
            <p:cNvSpPr/>
            <p:nvPr/>
          </p:nvSpPr>
          <p:spPr>
            <a:xfrm>
              <a:off x="5710382" y="884371"/>
              <a:ext cx="182880" cy="18288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5710382" y="1158691"/>
              <a:ext cx="182880" cy="182880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5710382" y="1463491"/>
              <a:ext cx="182880" cy="1828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710382" y="1768291"/>
              <a:ext cx="182880" cy="18288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96" name="TextBox 495"/>
            <p:cNvSpPr txBox="1"/>
            <p:nvPr/>
          </p:nvSpPr>
          <p:spPr>
            <a:xfrm>
              <a:off x="5893263" y="818114"/>
              <a:ext cx="1608239" cy="292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New and renewable</a:t>
              </a:r>
            </a:p>
          </p:txBody>
        </p:sp>
        <p:sp>
          <p:nvSpPr>
            <p:cNvPr id="497" name="TextBox 496"/>
            <p:cNvSpPr txBox="1"/>
            <p:nvPr/>
          </p:nvSpPr>
          <p:spPr>
            <a:xfrm>
              <a:off x="5893264" y="1100199"/>
              <a:ext cx="510840" cy="292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Coal</a:t>
              </a:r>
            </a:p>
          </p:txBody>
        </p:sp>
        <p:sp>
          <p:nvSpPr>
            <p:cNvPr id="498" name="TextBox 497"/>
            <p:cNvSpPr txBox="1"/>
            <p:nvPr/>
          </p:nvSpPr>
          <p:spPr>
            <a:xfrm>
              <a:off x="5887491" y="1390661"/>
              <a:ext cx="398705" cy="292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Oil</a:t>
              </a:r>
            </a:p>
          </p:txBody>
        </p:sp>
        <p:sp>
          <p:nvSpPr>
            <p:cNvPr id="499" name="TextBox 498"/>
            <p:cNvSpPr txBox="1"/>
            <p:nvPr/>
          </p:nvSpPr>
          <p:spPr>
            <a:xfrm>
              <a:off x="5893264" y="1706389"/>
              <a:ext cx="459720" cy="292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Gas</a:t>
              </a:r>
            </a:p>
          </p:txBody>
        </p:sp>
      </p:grpSp>
      <p:graphicFrame>
        <p:nvGraphicFramePr>
          <p:cNvPr id="502" name="Chart 501"/>
          <p:cNvGraphicFramePr/>
          <p:nvPr>
            <p:extLst>
              <p:ext uri="{D42A27DB-BD31-4B8C-83A1-F6EECF244321}">
                <p14:modId xmlns:p14="http://schemas.microsoft.com/office/powerpoint/2010/main" val="2985624948"/>
              </p:ext>
            </p:extLst>
          </p:nvPr>
        </p:nvGraphicFramePr>
        <p:xfrm>
          <a:off x="1803401" y="1701800"/>
          <a:ext cx="2204614" cy="2052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03" name="Chart 502"/>
          <p:cNvGraphicFramePr/>
          <p:nvPr>
            <p:extLst>
              <p:ext uri="{D42A27DB-BD31-4B8C-83A1-F6EECF244321}">
                <p14:modId xmlns:p14="http://schemas.microsoft.com/office/powerpoint/2010/main" val="3736271892"/>
              </p:ext>
            </p:extLst>
          </p:nvPr>
        </p:nvGraphicFramePr>
        <p:xfrm>
          <a:off x="4358130" y="778793"/>
          <a:ext cx="2525270" cy="2561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4" name="TextBox 503"/>
          <p:cNvSpPr txBox="1"/>
          <p:nvPr/>
        </p:nvSpPr>
        <p:spPr>
          <a:xfrm>
            <a:off x="0" y="2551547"/>
            <a:ext cx="1784614" cy="512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83"/>
              </a:spcAft>
              <a:defRPr/>
            </a:pPr>
            <a:r>
              <a:rPr lang="en-US" sz="1364" kern="0" dirty="0">
                <a:latin typeface="Franklin Gothic Medium Cond" pitchFamily="34" charset="0"/>
              </a:rPr>
              <a:t>PRESENT CONDITION</a:t>
            </a:r>
            <a:endParaRPr lang="id-ID" sz="1364" kern="0" dirty="0">
              <a:latin typeface="Franklin Gothic Medium Cond" pitchFamily="34" charset="0"/>
            </a:endParaRPr>
          </a:p>
        </p:txBody>
      </p:sp>
      <p:graphicFrame>
        <p:nvGraphicFramePr>
          <p:cNvPr id="506" name="Chart 505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105988"/>
              </p:ext>
            </p:extLst>
          </p:nvPr>
        </p:nvGraphicFramePr>
        <p:xfrm>
          <a:off x="149326" y="3143944"/>
          <a:ext cx="1920774" cy="1567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566" y="1356968"/>
            <a:ext cx="1608850" cy="1608851"/>
          </a:xfrm>
          <a:prstGeom prst="rect">
            <a:avLst/>
          </a:prstGeom>
        </p:spPr>
      </p:pic>
      <p:sp>
        <p:nvSpPr>
          <p:cNvPr id="510" name="Rectangle 3"/>
          <p:cNvSpPr/>
          <p:nvPr/>
        </p:nvSpPr>
        <p:spPr>
          <a:xfrm rot="5910650">
            <a:off x="2066194" y="1761534"/>
            <a:ext cx="2143556" cy="3734613"/>
          </a:xfrm>
          <a:custGeom>
            <a:avLst/>
            <a:gdLst>
              <a:gd name="connsiteX0" fmla="*/ 0 w 2590800"/>
              <a:gd name="connsiteY0" fmla="*/ 0 h 1752600"/>
              <a:gd name="connsiteX1" fmla="*/ 2590800 w 2590800"/>
              <a:gd name="connsiteY1" fmla="*/ 0 h 1752600"/>
              <a:gd name="connsiteX2" fmla="*/ 2590800 w 2590800"/>
              <a:gd name="connsiteY2" fmla="*/ 1752600 h 1752600"/>
              <a:gd name="connsiteX3" fmla="*/ 0 w 2590800"/>
              <a:gd name="connsiteY3" fmla="*/ 1752600 h 1752600"/>
              <a:gd name="connsiteX4" fmla="*/ 0 w 2590800"/>
              <a:gd name="connsiteY4" fmla="*/ 0 h 1752600"/>
              <a:gd name="connsiteX0" fmla="*/ 47625 w 2590800"/>
              <a:gd name="connsiteY0" fmla="*/ 76200 h 1752600"/>
              <a:gd name="connsiteX1" fmla="*/ 2590800 w 2590800"/>
              <a:gd name="connsiteY1" fmla="*/ 0 h 1752600"/>
              <a:gd name="connsiteX2" fmla="*/ 2590800 w 2590800"/>
              <a:gd name="connsiteY2" fmla="*/ 1752600 h 1752600"/>
              <a:gd name="connsiteX3" fmla="*/ 0 w 2590800"/>
              <a:gd name="connsiteY3" fmla="*/ 1752600 h 1752600"/>
              <a:gd name="connsiteX4" fmla="*/ 47625 w 2590800"/>
              <a:gd name="connsiteY4" fmla="*/ 76200 h 1752600"/>
              <a:gd name="connsiteX0" fmla="*/ 0 w 2543175"/>
              <a:gd name="connsiteY0" fmla="*/ 76200 h 1752600"/>
              <a:gd name="connsiteX1" fmla="*/ 2543175 w 2543175"/>
              <a:gd name="connsiteY1" fmla="*/ 0 h 1752600"/>
              <a:gd name="connsiteX2" fmla="*/ 2543175 w 2543175"/>
              <a:gd name="connsiteY2" fmla="*/ 1752600 h 1752600"/>
              <a:gd name="connsiteX3" fmla="*/ 419100 w 2543175"/>
              <a:gd name="connsiteY3" fmla="*/ 990600 h 1752600"/>
              <a:gd name="connsiteX4" fmla="*/ 0 w 2543175"/>
              <a:gd name="connsiteY4" fmla="*/ 76200 h 1752600"/>
              <a:gd name="connsiteX0" fmla="*/ 0 w 2543175"/>
              <a:gd name="connsiteY0" fmla="*/ 76200 h 1752600"/>
              <a:gd name="connsiteX1" fmla="*/ 2543175 w 2543175"/>
              <a:gd name="connsiteY1" fmla="*/ 0 h 1752600"/>
              <a:gd name="connsiteX2" fmla="*/ 2543175 w 2543175"/>
              <a:gd name="connsiteY2" fmla="*/ 1752600 h 1752600"/>
              <a:gd name="connsiteX3" fmla="*/ 371475 w 2543175"/>
              <a:gd name="connsiteY3" fmla="*/ 971550 h 1752600"/>
              <a:gd name="connsiteX4" fmla="*/ 0 w 2543175"/>
              <a:gd name="connsiteY4" fmla="*/ 76200 h 1752600"/>
              <a:gd name="connsiteX0" fmla="*/ 0 w 2543175"/>
              <a:gd name="connsiteY0" fmla="*/ 76200 h 1752600"/>
              <a:gd name="connsiteX1" fmla="*/ 2543175 w 2543175"/>
              <a:gd name="connsiteY1" fmla="*/ 0 h 1752600"/>
              <a:gd name="connsiteX2" fmla="*/ 2543175 w 2543175"/>
              <a:gd name="connsiteY2" fmla="*/ 1752600 h 1752600"/>
              <a:gd name="connsiteX3" fmla="*/ 838200 w 2543175"/>
              <a:gd name="connsiteY3" fmla="*/ 1143000 h 1752600"/>
              <a:gd name="connsiteX4" fmla="*/ 371475 w 2543175"/>
              <a:gd name="connsiteY4" fmla="*/ 971550 h 1752600"/>
              <a:gd name="connsiteX5" fmla="*/ 0 w 2543175"/>
              <a:gd name="connsiteY5" fmla="*/ 76200 h 1752600"/>
              <a:gd name="connsiteX0" fmla="*/ 0 w 2543175"/>
              <a:gd name="connsiteY0" fmla="*/ 76200 h 1752600"/>
              <a:gd name="connsiteX1" fmla="*/ 2543175 w 2543175"/>
              <a:gd name="connsiteY1" fmla="*/ 0 h 1752600"/>
              <a:gd name="connsiteX2" fmla="*/ 2543175 w 2543175"/>
              <a:gd name="connsiteY2" fmla="*/ 1752600 h 1752600"/>
              <a:gd name="connsiteX3" fmla="*/ 609600 w 2543175"/>
              <a:gd name="connsiteY3" fmla="*/ 781050 h 1752600"/>
              <a:gd name="connsiteX4" fmla="*/ 371475 w 2543175"/>
              <a:gd name="connsiteY4" fmla="*/ 971550 h 1752600"/>
              <a:gd name="connsiteX5" fmla="*/ 0 w 2543175"/>
              <a:gd name="connsiteY5" fmla="*/ 76200 h 1752600"/>
              <a:gd name="connsiteX0" fmla="*/ 0 w 2543175"/>
              <a:gd name="connsiteY0" fmla="*/ 76200 h 2095500"/>
              <a:gd name="connsiteX1" fmla="*/ 2543175 w 2543175"/>
              <a:gd name="connsiteY1" fmla="*/ 0 h 2095500"/>
              <a:gd name="connsiteX2" fmla="*/ 1171575 w 2543175"/>
              <a:gd name="connsiteY2" fmla="*/ 2095500 h 2095500"/>
              <a:gd name="connsiteX3" fmla="*/ 609600 w 2543175"/>
              <a:gd name="connsiteY3" fmla="*/ 781050 h 2095500"/>
              <a:gd name="connsiteX4" fmla="*/ 371475 w 2543175"/>
              <a:gd name="connsiteY4" fmla="*/ 971550 h 2095500"/>
              <a:gd name="connsiteX5" fmla="*/ 0 w 2543175"/>
              <a:gd name="connsiteY5" fmla="*/ 76200 h 2095500"/>
              <a:gd name="connsiteX0" fmla="*/ 0 w 1171575"/>
              <a:gd name="connsiteY0" fmla="*/ 0 h 2019300"/>
              <a:gd name="connsiteX1" fmla="*/ 1133475 w 1171575"/>
              <a:gd name="connsiteY1" fmla="*/ 381000 h 2019300"/>
              <a:gd name="connsiteX2" fmla="*/ 1171575 w 1171575"/>
              <a:gd name="connsiteY2" fmla="*/ 2019300 h 2019300"/>
              <a:gd name="connsiteX3" fmla="*/ 609600 w 1171575"/>
              <a:gd name="connsiteY3" fmla="*/ 704850 h 2019300"/>
              <a:gd name="connsiteX4" fmla="*/ 371475 w 1171575"/>
              <a:gd name="connsiteY4" fmla="*/ 895350 h 2019300"/>
              <a:gd name="connsiteX5" fmla="*/ 0 w 1171575"/>
              <a:gd name="connsiteY5" fmla="*/ 0 h 2019300"/>
              <a:gd name="connsiteX0" fmla="*/ 0 w 1171575"/>
              <a:gd name="connsiteY0" fmla="*/ 0 h 2019300"/>
              <a:gd name="connsiteX1" fmla="*/ 933450 w 1171575"/>
              <a:gd name="connsiteY1" fmla="*/ 304800 h 2019300"/>
              <a:gd name="connsiteX2" fmla="*/ 1133475 w 1171575"/>
              <a:gd name="connsiteY2" fmla="*/ 381000 h 2019300"/>
              <a:gd name="connsiteX3" fmla="*/ 1171575 w 1171575"/>
              <a:gd name="connsiteY3" fmla="*/ 2019300 h 2019300"/>
              <a:gd name="connsiteX4" fmla="*/ 609600 w 1171575"/>
              <a:gd name="connsiteY4" fmla="*/ 704850 h 2019300"/>
              <a:gd name="connsiteX5" fmla="*/ 371475 w 1171575"/>
              <a:gd name="connsiteY5" fmla="*/ 895350 h 2019300"/>
              <a:gd name="connsiteX6" fmla="*/ 0 w 1171575"/>
              <a:gd name="connsiteY6" fmla="*/ 0 h 2019300"/>
              <a:gd name="connsiteX0" fmla="*/ 0 w 1247775"/>
              <a:gd name="connsiteY0" fmla="*/ 0 h 2019300"/>
              <a:gd name="connsiteX1" fmla="*/ 1247775 w 1247775"/>
              <a:gd name="connsiteY1" fmla="*/ 266700 h 2019300"/>
              <a:gd name="connsiteX2" fmla="*/ 1133475 w 1247775"/>
              <a:gd name="connsiteY2" fmla="*/ 381000 h 2019300"/>
              <a:gd name="connsiteX3" fmla="*/ 1171575 w 1247775"/>
              <a:gd name="connsiteY3" fmla="*/ 2019300 h 2019300"/>
              <a:gd name="connsiteX4" fmla="*/ 609600 w 1247775"/>
              <a:gd name="connsiteY4" fmla="*/ 704850 h 2019300"/>
              <a:gd name="connsiteX5" fmla="*/ 371475 w 1247775"/>
              <a:gd name="connsiteY5" fmla="*/ 895350 h 2019300"/>
              <a:gd name="connsiteX6" fmla="*/ 0 w 1247775"/>
              <a:gd name="connsiteY6" fmla="*/ 0 h 2019300"/>
              <a:gd name="connsiteX0" fmla="*/ 0 w 1252537"/>
              <a:gd name="connsiteY0" fmla="*/ 0 h 2026444"/>
              <a:gd name="connsiteX1" fmla="*/ 1252537 w 1252537"/>
              <a:gd name="connsiteY1" fmla="*/ 273844 h 2026444"/>
              <a:gd name="connsiteX2" fmla="*/ 1138237 w 1252537"/>
              <a:gd name="connsiteY2" fmla="*/ 388144 h 2026444"/>
              <a:gd name="connsiteX3" fmla="*/ 1176337 w 1252537"/>
              <a:gd name="connsiteY3" fmla="*/ 2026444 h 2026444"/>
              <a:gd name="connsiteX4" fmla="*/ 614362 w 1252537"/>
              <a:gd name="connsiteY4" fmla="*/ 711994 h 2026444"/>
              <a:gd name="connsiteX5" fmla="*/ 376237 w 1252537"/>
              <a:gd name="connsiteY5" fmla="*/ 902494 h 2026444"/>
              <a:gd name="connsiteX6" fmla="*/ 0 w 1252537"/>
              <a:gd name="connsiteY6" fmla="*/ 0 h 2026444"/>
              <a:gd name="connsiteX0" fmla="*/ 0 w 1266824"/>
              <a:gd name="connsiteY0" fmla="*/ 0 h 2026444"/>
              <a:gd name="connsiteX1" fmla="*/ 1266824 w 1266824"/>
              <a:gd name="connsiteY1" fmla="*/ 288132 h 2026444"/>
              <a:gd name="connsiteX2" fmla="*/ 1138237 w 1266824"/>
              <a:gd name="connsiteY2" fmla="*/ 388144 h 2026444"/>
              <a:gd name="connsiteX3" fmla="*/ 1176337 w 1266824"/>
              <a:gd name="connsiteY3" fmla="*/ 2026444 h 2026444"/>
              <a:gd name="connsiteX4" fmla="*/ 614362 w 1266824"/>
              <a:gd name="connsiteY4" fmla="*/ 711994 h 2026444"/>
              <a:gd name="connsiteX5" fmla="*/ 376237 w 1266824"/>
              <a:gd name="connsiteY5" fmla="*/ 902494 h 2026444"/>
              <a:gd name="connsiteX6" fmla="*/ 0 w 1266824"/>
              <a:gd name="connsiteY6" fmla="*/ 0 h 2026444"/>
              <a:gd name="connsiteX0" fmla="*/ 0 w 1266824"/>
              <a:gd name="connsiteY0" fmla="*/ 0 h 2026444"/>
              <a:gd name="connsiteX1" fmla="*/ 1266824 w 1266824"/>
              <a:gd name="connsiteY1" fmla="*/ 288132 h 2026444"/>
              <a:gd name="connsiteX2" fmla="*/ 1078706 w 1266824"/>
              <a:gd name="connsiteY2" fmla="*/ 359569 h 2026444"/>
              <a:gd name="connsiteX3" fmla="*/ 1176337 w 1266824"/>
              <a:gd name="connsiteY3" fmla="*/ 2026444 h 2026444"/>
              <a:gd name="connsiteX4" fmla="*/ 614362 w 1266824"/>
              <a:gd name="connsiteY4" fmla="*/ 711994 h 2026444"/>
              <a:gd name="connsiteX5" fmla="*/ 376237 w 1266824"/>
              <a:gd name="connsiteY5" fmla="*/ 902494 h 2026444"/>
              <a:gd name="connsiteX6" fmla="*/ 0 w 1266824"/>
              <a:gd name="connsiteY6" fmla="*/ 0 h 2026444"/>
              <a:gd name="connsiteX0" fmla="*/ 0 w 1207293"/>
              <a:gd name="connsiteY0" fmla="*/ 0 h 2026444"/>
              <a:gd name="connsiteX1" fmla="*/ 1207293 w 1207293"/>
              <a:gd name="connsiteY1" fmla="*/ 283369 h 2026444"/>
              <a:gd name="connsiteX2" fmla="*/ 1078706 w 1207293"/>
              <a:gd name="connsiteY2" fmla="*/ 359569 h 2026444"/>
              <a:gd name="connsiteX3" fmla="*/ 1176337 w 1207293"/>
              <a:gd name="connsiteY3" fmla="*/ 2026444 h 2026444"/>
              <a:gd name="connsiteX4" fmla="*/ 614362 w 1207293"/>
              <a:gd name="connsiteY4" fmla="*/ 711994 h 2026444"/>
              <a:gd name="connsiteX5" fmla="*/ 376237 w 1207293"/>
              <a:gd name="connsiteY5" fmla="*/ 902494 h 2026444"/>
              <a:gd name="connsiteX6" fmla="*/ 0 w 1207293"/>
              <a:gd name="connsiteY6" fmla="*/ 0 h 2026444"/>
              <a:gd name="connsiteX0" fmla="*/ 0 w 1207293"/>
              <a:gd name="connsiteY0" fmla="*/ 0 h 2026444"/>
              <a:gd name="connsiteX1" fmla="*/ 1207293 w 1207293"/>
              <a:gd name="connsiteY1" fmla="*/ 283369 h 2026444"/>
              <a:gd name="connsiteX2" fmla="*/ 1078706 w 1207293"/>
              <a:gd name="connsiteY2" fmla="*/ 359569 h 2026444"/>
              <a:gd name="connsiteX3" fmla="*/ 1176337 w 1207293"/>
              <a:gd name="connsiteY3" fmla="*/ 2026444 h 2026444"/>
              <a:gd name="connsiteX4" fmla="*/ 614362 w 1207293"/>
              <a:gd name="connsiteY4" fmla="*/ 711994 h 2026444"/>
              <a:gd name="connsiteX5" fmla="*/ 376237 w 1207293"/>
              <a:gd name="connsiteY5" fmla="*/ 902494 h 2026444"/>
              <a:gd name="connsiteX6" fmla="*/ 0 w 1207293"/>
              <a:gd name="connsiteY6" fmla="*/ 0 h 2026444"/>
              <a:gd name="connsiteX0" fmla="*/ 0 w 1207293"/>
              <a:gd name="connsiteY0" fmla="*/ 0 h 2026444"/>
              <a:gd name="connsiteX1" fmla="*/ 1207293 w 1207293"/>
              <a:gd name="connsiteY1" fmla="*/ 283369 h 2026444"/>
              <a:gd name="connsiteX2" fmla="*/ 1078706 w 1207293"/>
              <a:gd name="connsiteY2" fmla="*/ 359569 h 2026444"/>
              <a:gd name="connsiteX3" fmla="*/ 1176337 w 1207293"/>
              <a:gd name="connsiteY3" fmla="*/ 2026444 h 2026444"/>
              <a:gd name="connsiteX4" fmla="*/ 614362 w 1207293"/>
              <a:gd name="connsiteY4" fmla="*/ 711994 h 2026444"/>
              <a:gd name="connsiteX5" fmla="*/ 376237 w 1207293"/>
              <a:gd name="connsiteY5" fmla="*/ 902494 h 2026444"/>
              <a:gd name="connsiteX6" fmla="*/ 0 w 1207293"/>
              <a:gd name="connsiteY6" fmla="*/ 0 h 2026444"/>
              <a:gd name="connsiteX0" fmla="*/ 0 w 1207293"/>
              <a:gd name="connsiteY0" fmla="*/ 0 h 2026444"/>
              <a:gd name="connsiteX1" fmla="*/ 1207293 w 1207293"/>
              <a:gd name="connsiteY1" fmla="*/ 283369 h 2026444"/>
              <a:gd name="connsiteX2" fmla="*/ 1078706 w 1207293"/>
              <a:gd name="connsiteY2" fmla="*/ 359569 h 2026444"/>
              <a:gd name="connsiteX3" fmla="*/ 1176337 w 1207293"/>
              <a:gd name="connsiteY3" fmla="*/ 2026444 h 2026444"/>
              <a:gd name="connsiteX4" fmla="*/ 614362 w 1207293"/>
              <a:gd name="connsiteY4" fmla="*/ 711994 h 2026444"/>
              <a:gd name="connsiteX5" fmla="*/ 376237 w 1207293"/>
              <a:gd name="connsiteY5" fmla="*/ 902494 h 2026444"/>
              <a:gd name="connsiteX6" fmla="*/ 0 w 1207293"/>
              <a:gd name="connsiteY6" fmla="*/ 0 h 2026444"/>
              <a:gd name="connsiteX0" fmla="*/ 0 w 1207293"/>
              <a:gd name="connsiteY0" fmla="*/ 0 h 2026444"/>
              <a:gd name="connsiteX1" fmla="*/ 1207293 w 1207293"/>
              <a:gd name="connsiteY1" fmla="*/ 283369 h 2026444"/>
              <a:gd name="connsiteX2" fmla="*/ 1078706 w 1207293"/>
              <a:gd name="connsiteY2" fmla="*/ 359569 h 2026444"/>
              <a:gd name="connsiteX3" fmla="*/ 1176337 w 1207293"/>
              <a:gd name="connsiteY3" fmla="*/ 2026444 h 2026444"/>
              <a:gd name="connsiteX4" fmla="*/ 614362 w 1207293"/>
              <a:gd name="connsiteY4" fmla="*/ 711994 h 2026444"/>
              <a:gd name="connsiteX5" fmla="*/ 397668 w 1207293"/>
              <a:gd name="connsiteY5" fmla="*/ 902494 h 2026444"/>
              <a:gd name="connsiteX6" fmla="*/ 0 w 1207293"/>
              <a:gd name="connsiteY6" fmla="*/ 0 h 2026444"/>
              <a:gd name="connsiteX0" fmla="*/ 0 w 1207293"/>
              <a:gd name="connsiteY0" fmla="*/ 0 h 2026444"/>
              <a:gd name="connsiteX1" fmla="*/ 1207293 w 1207293"/>
              <a:gd name="connsiteY1" fmla="*/ 283369 h 2026444"/>
              <a:gd name="connsiteX2" fmla="*/ 1078706 w 1207293"/>
              <a:gd name="connsiteY2" fmla="*/ 359569 h 2026444"/>
              <a:gd name="connsiteX3" fmla="*/ 1176337 w 1207293"/>
              <a:gd name="connsiteY3" fmla="*/ 2026444 h 2026444"/>
              <a:gd name="connsiteX4" fmla="*/ 614362 w 1207293"/>
              <a:gd name="connsiteY4" fmla="*/ 711994 h 2026444"/>
              <a:gd name="connsiteX5" fmla="*/ 397668 w 1207293"/>
              <a:gd name="connsiteY5" fmla="*/ 902494 h 2026444"/>
              <a:gd name="connsiteX6" fmla="*/ 0 w 1207293"/>
              <a:gd name="connsiteY6" fmla="*/ 0 h 2026444"/>
              <a:gd name="connsiteX0" fmla="*/ 0 w 1207293"/>
              <a:gd name="connsiteY0" fmla="*/ 0 h 2026444"/>
              <a:gd name="connsiteX1" fmla="*/ 1207293 w 1207293"/>
              <a:gd name="connsiteY1" fmla="*/ 283369 h 2026444"/>
              <a:gd name="connsiteX2" fmla="*/ 1078706 w 1207293"/>
              <a:gd name="connsiteY2" fmla="*/ 359569 h 2026444"/>
              <a:gd name="connsiteX3" fmla="*/ 1176337 w 1207293"/>
              <a:gd name="connsiteY3" fmla="*/ 2026444 h 2026444"/>
              <a:gd name="connsiteX4" fmla="*/ 600074 w 1207293"/>
              <a:gd name="connsiteY4" fmla="*/ 719138 h 2026444"/>
              <a:gd name="connsiteX5" fmla="*/ 397668 w 1207293"/>
              <a:gd name="connsiteY5" fmla="*/ 902494 h 2026444"/>
              <a:gd name="connsiteX6" fmla="*/ 0 w 1207293"/>
              <a:gd name="connsiteY6" fmla="*/ 0 h 2026444"/>
              <a:gd name="connsiteX0" fmla="*/ 0 w 1466600"/>
              <a:gd name="connsiteY0" fmla="*/ 0 h 2026444"/>
              <a:gd name="connsiteX1" fmla="*/ 1207293 w 1466600"/>
              <a:gd name="connsiteY1" fmla="*/ 283369 h 2026444"/>
              <a:gd name="connsiteX2" fmla="*/ 1078706 w 1466600"/>
              <a:gd name="connsiteY2" fmla="*/ 359569 h 2026444"/>
              <a:gd name="connsiteX3" fmla="*/ 1176337 w 1466600"/>
              <a:gd name="connsiteY3" fmla="*/ 2026444 h 2026444"/>
              <a:gd name="connsiteX4" fmla="*/ 600074 w 1466600"/>
              <a:gd name="connsiteY4" fmla="*/ 719138 h 2026444"/>
              <a:gd name="connsiteX5" fmla="*/ 397668 w 1466600"/>
              <a:gd name="connsiteY5" fmla="*/ 902494 h 2026444"/>
              <a:gd name="connsiteX6" fmla="*/ 0 w 1466600"/>
              <a:gd name="connsiteY6" fmla="*/ 0 h 2026444"/>
              <a:gd name="connsiteX0" fmla="*/ 0 w 1473943"/>
              <a:gd name="connsiteY0" fmla="*/ 0 h 1993107"/>
              <a:gd name="connsiteX1" fmla="*/ 1207293 w 1473943"/>
              <a:gd name="connsiteY1" fmla="*/ 283369 h 1993107"/>
              <a:gd name="connsiteX2" fmla="*/ 1078706 w 1473943"/>
              <a:gd name="connsiteY2" fmla="*/ 359569 h 1993107"/>
              <a:gd name="connsiteX3" fmla="*/ 1185862 w 1473943"/>
              <a:gd name="connsiteY3" fmla="*/ 1993107 h 1993107"/>
              <a:gd name="connsiteX4" fmla="*/ 600074 w 1473943"/>
              <a:gd name="connsiteY4" fmla="*/ 719138 h 1993107"/>
              <a:gd name="connsiteX5" fmla="*/ 397668 w 1473943"/>
              <a:gd name="connsiteY5" fmla="*/ 902494 h 1993107"/>
              <a:gd name="connsiteX6" fmla="*/ 0 w 1473943"/>
              <a:gd name="connsiteY6" fmla="*/ 0 h 1993107"/>
              <a:gd name="connsiteX0" fmla="*/ 0 w 1473943"/>
              <a:gd name="connsiteY0" fmla="*/ 0 h 1993107"/>
              <a:gd name="connsiteX1" fmla="*/ 1207293 w 1473943"/>
              <a:gd name="connsiteY1" fmla="*/ 283369 h 1993107"/>
              <a:gd name="connsiteX2" fmla="*/ 1078706 w 1473943"/>
              <a:gd name="connsiteY2" fmla="*/ 369094 h 1993107"/>
              <a:gd name="connsiteX3" fmla="*/ 1185862 w 1473943"/>
              <a:gd name="connsiteY3" fmla="*/ 1993107 h 1993107"/>
              <a:gd name="connsiteX4" fmla="*/ 600074 w 1473943"/>
              <a:gd name="connsiteY4" fmla="*/ 719138 h 1993107"/>
              <a:gd name="connsiteX5" fmla="*/ 397668 w 1473943"/>
              <a:gd name="connsiteY5" fmla="*/ 902494 h 1993107"/>
              <a:gd name="connsiteX6" fmla="*/ 0 w 1473943"/>
              <a:gd name="connsiteY6" fmla="*/ 0 h 1993107"/>
              <a:gd name="connsiteX0" fmla="*/ 0 w 1563196"/>
              <a:gd name="connsiteY0" fmla="*/ 0 h 1993107"/>
              <a:gd name="connsiteX1" fmla="*/ 1207293 w 1563196"/>
              <a:gd name="connsiteY1" fmla="*/ 283369 h 1993107"/>
              <a:gd name="connsiteX2" fmla="*/ 1078706 w 1563196"/>
              <a:gd name="connsiteY2" fmla="*/ 369094 h 1993107"/>
              <a:gd name="connsiteX3" fmla="*/ 1185862 w 1563196"/>
              <a:gd name="connsiteY3" fmla="*/ 1993107 h 1993107"/>
              <a:gd name="connsiteX4" fmla="*/ 600074 w 1563196"/>
              <a:gd name="connsiteY4" fmla="*/ 719138 h 1993107"/>
              <a:gd name="connsiteX5" fmla="*/ 397668 w 1563196"/>
              <a:gd name="connsiteY5" fmla="*/ 902494 h 1993107"/>
              <a:gd name="connsiteX6" fmla="*/ 0 w 1563196"/>
              <a:gd name="connsiteY6" fmla="*/ 0 h 1993107"/>
              <a:gd name="connsiteX0" fmla="*/ 0 w 1581796"/>
              <a:gd name="connsiteY0" fmla="*/ 0 h 1993107"/>
              <a:gd name="connsiteX1" fmla="*/ 1207293 w 1581796"/>
              <a:gd name="connsiteY1" fmla="*/ 283369 h 1993107"/>
              <a:gd name="connsiteX2" fmla="*/ 1078706 w 1581796"/>
              <a:gd name="connsiteY2" fmla="*/ 369094 h 1993107"/>
              <a:gd name="connsiteX3" fmla="*/ 1185862 w 1581796"/>
              <a:gd name="connsiteY3" fmla="*/ 1993107 h 1993107"/>
              <a:gd name="connsiteX4" fmla="*/ 600074 w 1581796"/>
              <a:gd name="connsiteY4" fmla="*/ 719138 h 1993107"/>
              <a:gd name="connsiteX5" fmla="*/ 397668 w 1581796"/>
              <a:gd name="connsiteY5" fmla="*/ 902494 h 1993107"/>
              <a:gd name="connsiteX6" fmla="*/ 0 w 1581796"/>
              <a:gd name="connsiteY6" fmla="*/ 0 h 1993107"/>
              <a:gd name="connsiteX0" fmla="*/ 0 w 1581796"/>
              <a:gd name="connsiteY0" fmla="*/ 0 h 1993107"/>
              <a:gd name="connsiteX1" fmla="*/ 1207293 w 1581796"/>
              <a:gd name="connsiteY1" fmla="*/ 283369 h 1993107"/>
              <a:gd name="connsiteX2" fmla="*/ 1078706 w 1581796"/>
              <a:gd name="connsiteY2" fmla="*/ 369094 h 1993107"/>
              <a:gd name="connsiteX3" fmla="*/ 1185862 w 1581796"/>
              <a:gd name="connsiteY3" fmla="*/ 1993107 h 1993107"/>
              <a:gd name="connsiteX4" fmla="*/ 600074 w 1581796"/>
              <a:gd name="connsiteY4" fmla="*/ 719138 h 1993107"/>
              <a:gd name="connsiteX5" fmla="*/ 397668 w 1581796"/>
              <a:gd name="connsiteY5" fmla="*/ 902494 h 1993107"/>
              <a:gd name="connsiteX6" fmla="*/ 0 w 1581796"/>
              <a:gd name="connsiteY6" fmla="*/ 0 h 1993107"/>
              <a:gd name="connsiteX0" fmla="*/ 0 w 1581796"/>
              <a:gd name="connsiteY0" fmla="*/ 0 h 1993107"/>
              <a:gd name="connsiteX1" fmla="*/ 1207293 w 1581796"/>
              <a:gd name="connsiteY1" fmla="*/ 283369 h 1993107"/>
              <a:gd name="connsiteX2" fmla="*/ 1078706 w 1581796"/>
              <a:gd name="connsiteY2" fmla="*/ 369094 h 1993107"/>
              <a:gd name="connsiteX3" fmla="*/ 1185862 w 1581796"/>
              <a:gd name="connsiteY3" fmla="*/ 1993107 h 1993107"/>
              <a:gd name="connsiteX4" fmla="*/ 600074 w 1581796"/>
              <a:gd name="connsiteY4" fmla="*/ 719138 h 1993107"/>
              <a:gd name="connsiteX5" fmla="*/ 397668 w 1581796"/>
              <a:gd name="connsiteY5" fmla="*/ 902494 h 1993107"/>
              <a:gd name="connsiteX6" fmla="*/ 0 w 1581796"/>
              <a:gd name="connsiteY6" fmla="*/ 0 h 1993107"/>
              <a:gd name="connsiteX0" fmla="*/ 0 w 1856153"/>
              <a:gd name="connsiteY0" fmla="*/ 0 h 2153369"/>
              <a:gd name="connsiteX1" fmla="*/ 1207293 w 1856153"/>
              <a:gd name="connsiteY1" fmla="*/ 283369 h 2153369"/>
              <a:gd name="connsiteX2" fmla="*/ 1078706 w 1856153"/>
              <a:gd name="connsiteY2" fmla="*/ 369094 h 2153369"/>
              <a:gd name="connsiteX3" fmla="*/ 1559657 w 1856153"/>
              <a:gd name="connsiteY3" fmla="*/ 2153369 h 2153369"/>
              <a:gd name="connsiteX4" fmla="*/ 600074 w 1856153"/>
              <a:gd name="connsiteY4" fmla="*/ 719138 h 2153369"/>
              <a:gd name="connsiteX5" fmla="*/ 397668 w 1856153"/>
              <a:gd name="connsiteY5" fmla="*/ 902494 h 2153369"/>
              <a:gd name="connsiteX6" fmla="*/ 0 w 1856153"/>
              <a:gd name="connsiteY6" fmla="*/ 0 h 2153369"/>
              <a:gd name="connsiteX0" fmla="*/ 0 w 1856153"/>
              <a:gd name="connsiteY0" fmla="*/ 0 h 2153369"/>
              <a:gd name="connsiteX1" fmla="*/ 1207293 w 1856153"/>
              <a:gd name="connsiteY1" fmla="*/ 283369 h 2153369"/>
              <a:gd name="connsiteX2" fmla="*/ 1078706 w 1856153"/>
              <a:gd name="connsiteY2" fmla="*/ 369094 h 2153369"/>
              <a:gd name="connsiteX3" fmla="*/ 1559657 w 1856153"/>
              <a:gd name="connsiteY3" fmla="*/ 2153369 h 2153369"/>
              <a:gd name="connsiteX4" fmla="*/ 600074 w 1856153"/>
              <a:gd name="connsiteY4" fmla="*/ 719138 h 2153369"/>
              <a:gd name="connsiteX5" fmla="*/ 397668 w 1856153"/>
              <a:gd name="connsiteY5" fmla="*/ 902494 h 2153369"/>
              <a:gd name="connsiteX6" fmla="*/ 0 w 1856153"/>
              <a:gd name="connsiteY6" fmla="*/ 0 h 2153369"/>
              <a:gd name="connsiteX0" fmla="*/ 0 w 1638386"/>
              <a:gd name="connsiteY0" fmla="*/ 0 h 2153369"/>
              <a:gd name="connsiteX1" fmla="*/ 1207293 w 1638386"/>
              <a:gd name="connsiteY1" fmla="*/ 283369 h 2153369"/>
              <a:gd name="connsiteX2" fmla="*/ 1078706 w 1638386"/>
              <a:gd name="connsiteY2" fmla="*/ 369094 h 2153369"/>
              <a:gd name="connsiteX3" fmla="*/ 1559657 w 1638386"/>
              <a:gd name="connsiteY3" fmla="*/ 2153369 h 2153369"/>
              <a:gd name="connsiteX4" fmla="*/ 600074 w 1638386"/>
              <a:gd name="connsiteY4" fmla="*/ 719138 h 2153369"/>
              <a:gd name="connsiteX5" fmla="*/ 397668 w 1638386"/>
              <a:gd name="connsiteY5" fmla="*/ 902494 h 2153369"/>
              <a:gd name="connsiteX6" fmla="*/ 0 w 1638386"/>
              <a:gd name="connsiteY6" fmla="*/ 0 h 2153369"/>
              <a:gd name="connsiteX0" fmla="*/ 0 w 2037111"/>
              <a:gd name="connsiteY0" fmla="*/ 0 h 2268357"/>
              <a:gd name="connsiteX1" fmla="*/ 1207293 w 2037111"/>
              <a:gd name="connsiteY1" fmla="*/ 283369 h 2268357"/>
              <a:gd name="connsiteX2" fmla="*/ 1078706 w 2037111"/>
              <a:gd name="connsiteY2" fmla="*/ 369094 h 2268357"/>
              <a:gd name="connsiteX3" fmla="*/ 1993903 w 2037111"/>
              <a:gd name="connsiteY3" fmla="*/ 2268357 h 2268357"/>
              <a:gd name="connsiteX4" fmla="*/ 600074 w 2037111"/>
              <a:gd name="connsiteY4" fmla="*/ 719138 h 2268357"/>
              <a:gd name="connsiteX5" fmla="*/ 397668 w 2037111"/>
              <a:gd name="connsiteY5" fmla="*/ 902494 h 2268357"/>
              <a:gd name="connsiteX6" fmla="*/ 0 w 2037111"/>
              <a:gd name="connsiteY6" fmla="*/ 0 h 2268357"/>
              <a:gd name="connsiteX0" fmla="*/ 0 w 2037111"/>
              <a:gd name="connsiteY0" fmla="*/ 0 h 2268357"/>
              <a:gd name="connsiteX1" fmla="*/ 1207293 w 2037111"/>
              <a:gd name="connsiteY1" fmla="*/ 283369 h 2268357"/>
              <a:gd name="connsiteX2" fmla="*/ 1078706 w 2037111"/>
              <a:gd name="connsiteY2" fmla="*/ 369094 h 2268357"/>
              <a:gd name="connsiteX3" fmla="*/ 1993903 w 2037111"/>
              <a:gd name="connsiteY3" fmla="*/ 2268357 h 2268357"/>
              <a:gd name="connsiteX4" fmla="*/ 600074 w 2037111"/>
              <a:gd name="connsiteY4" fmla="*/ 719138 h 2268357"/>
              <a:gd name="connsiteX5" fmla="*/ 397668 w 2037111"/>
              <a:gd name="connsiteY5" fmla="*/ 902494 h 2268357"/>
              <a:gd name="connsiteX6" fmla="*/ 0 w 2037111"/>
              <a:gd name="connsiteY6" fmla="*/ 0 h 2268357"/>
              <a:gd name="connsiteX0" fmla="*/ 0 w 1996749"/>
              <a:gd name="connsiteY0" fmla="*/ 0 h 2268357"/>
              <a:gd name="connsiteX1" fmla="*/ 1207293 w 1996749"/>
              <a:gd name="connsiteY1" fmla="*/ 283369 h 2268357"/>
              <a:gd name="connsiteX2" fmla="*/ 1078706 w 1996749"/>
              <a:gd name="connsiteY2" fmla="*/ 369094 h 2268357"/>
              <a:gd name="connsiteX3" fmla="*/ 1993903 w 1996749"/>
              <a:gd name="connsiteY3" fmla="*/ 2268357 h 2268357"/>
              <a:gd name="connsiteX4" fmla="*/ 600074 w 1996749"/>
              <a:gd name="connsiteY4" fmla="*/ 719138 h 2268357"/>
              <a:gd name="connsiteX5" fmla="*/ 397668 w 1996749"/>
              <a:gd name="connsiteY5" fmla="*/ 902494 h 2268357"/>
              <a:gd name="connsiteX6" fmla="*/ 0 w 1996749"/>
              <a:gd name="connsiteY6" fmla="*/ 0 h 2268357"/>
              <a:gd name="connsiteX0" fmla="*/ 0 w 1995861"/>
              <a:gd name="connsiteY0" fmla="*/ 0 h 2268357"/>
              <a:gd name="connsiteX1" fmla="*/ 1207293 w 1995861"/>
              <a:gd name="connsiteY1" fmla="*/ 283369 h 2268357"/>
              <a:gd name="connsiteX2" fmla="*/ 806759 w 1995861"/>
              <a:gd name="connsiteY2" fmla="*/ 540930 h 2268357"/>
              <a:gd name="connsiteX3" fmla="*/ 1993903 w 1995861"/>
              <a:gd name="connsiteY3" fmla="*/ 2268357 h 2268357"/>
              <a:gd name="connsiteX4" fmla="*/ 600074 w 1995861"/>
              <a:gd name="connsiteY4" fmla="*/ 719138 h 2268357"/>
              <a:gd name="connsiteX5" fmla="*/ 397668 w 1995861"/>
              <a:gd name="connsiteY5" fmla="*/ 902494 h 2268357"/>
              <a:gd name="connsiteX6" fmla="*/ 0 w 1995861"/>
              <a:gd name="connsiteY6" fmla="*/ 0 h 2268357"/>
              <a:gd name="connsiteX0" fmla="*/ 0 w 1995861"/>
              <a:gd name="connsiteY0" fmla="*/ 0 h 2268357"/>
              <a:gd name="connsiteX1" fmla="*/ 1017403 w 1995861"/>
              <a:gd name="connsiteY1" fmla="*/ 410017 h 2268357"/>
              <a:gd name="connsiteX2" fmla="*/ 806759 w 1995861"/>
              <a:gd name="connsiteY2" fmla="*/ 540930 h 2268357"/>
              <a:gd name="connsiteX3" fmla="*/ 1993903 w 1995861"/>
              <a:gd name="connsiteY3" fmla="*/ 2268357 h 2268357"/>
              <a:gd name="connsiteX4" fmla="*/ 600074 w 1995861"/>
              <a:gd name="connsiteY4" fmla="*/ 719138 h 2268357"/>
              <a:gd name="connsiteX5" fmla="*/ 397668 w 1995861"/>
              <a:gd name="connsiteY5" fmla="*/ 902494 h 2268357"/>
              <a:gd name="connsiteX6" fmla="*/ 0 w 1995861"/>
              <a:gd name="connsiteY6" fmla="*/ 0 h 2268357"/>
              <a:gd name="connsiteX0" fmla="*/ 0 w 1995861"/>
              <a:gd name="connsiteY0" fmla="*/ 0 h 2268357"/>
              <a:gd name="connsiteX1" fmla="*/ 1017403 w 1995861"/>
              <a:gd name="connsiteY1" fmla="*/ 410017 h 2268357"/>
              <a:gd name="connsiteX2" fmla="*/ 806759 w 1995861"/>
              <a:gd name="connsiteY2" fmla="*/ 540930 h 2268357"/>
              <a:gd name="connsiteX3" fmla="*/ 1993903 w 1995861"/>
              <a:gd name="connsiteY3" fmla="*/ 2268357 h 2268357"/>
              <a:gd name="connsiteX4" fmla="*/ 600074 w 1995861"/>
              <a:gd name="connsiteY4" fmla="*/ 719138 h 2268357"/>
              <a:gd name="connsiteX5" fmla="*/ 397668 w 1995861"/>
              <a:gd name="connsiteY5" fmla="*/ 902494 h 2268357"/>
              <a:gd name="connsiteX6" fmla="*/ 0 w 1995861"/>
              <a:gd name="connsiteY6" fmla="*/ 0 h 2268357"/>
              <a:gd name="connsiteX0" fmla="*/ 0 w 1995861"/>
              <a:gd name="connsiteY0" fmla="*/ 0 h 2268357"/>
              <a:gd name="connsiteX1" fmla="*/ 1017403 w 1995861"/>
              <a:gd name="connsiteY1" fmla="*/ 410017 h 2268357"/>
              <a:gd name="connsiteX2" fmla="*/ 806759 w 1995861"/>
              <a:gd name="connsiteY2" fmla="*/ 540930 h 2268357"/>
              <a:gd name="connsiteX3" fmla="*/ 1993903 w 1995861"/>
              <a:gd name="connsiteY3" fmla="*/ 2268357 h 2268357"/>
              <a:gd name="connsiteX4" fmla="*/ 600074 w 1995861"/>
              <a:gd name="connsiteY4" fmla="*/ 719138 h 2268357"/>
              <a:gd name="connsiteX5" fmla="*/ 397668 w 1995861"/>
              <a:gd name="connsiteY5" fmla="*/ 902494 h 2268357"/>
              <a:gd name="connsiteX6" fmla="*/ 0 w 1995861"/>
              <a:gd name="connsiteY6" fmla="*/ 0 h 2268357"/>
              <a:gd name="connsiteX0" fmla="*/ 0 w 1995208"/>
              <a:gd name="connsiteY0" fmla="*/ 0 h 2268357"/>
              <a:gd name="connsiteX1" fmla="*/ 1017403 w 1995208"/>
              <a:gd name="connsiteY1" fmla="*/ 410017 h 2268357"/>
              <a:gd name="connsiteX2" fmla="*/ 371809 w 1995208"/>
              <a:gd name="connsiteY2" fmla="*/ 220601 h 2268357"/>
              <a:gd name="connsiteX3" fmla="*/ 1993903 w 1995208"/>
              <a:gd name="connsiteY3" fmla="*/ 2268357 h 2268357"/>
              <a:gd name="connsiteX4" fmla="*/ 600074 w 1995208"/>
              <a:gd name="connsiteY4" fmla="*/ 719138 h 2268357"/>
              <a:gd name="connsiteX5" fmla="*/ 397668 w 1995208"/>
              <a:gd name="connsiteY5" fmla="*/ 902494 h 2268357"/>
              <a:gd name="connsiteX6" fmla="*/ 0 w 1995208"/>
              <a:gd name="connsiteY6" fmla="*/ 0 h 2268357"/>
              <a:gd name="connsiteX0" fmla="*/ 0 w 1995208"/>
              <a:gd name="connsiteY0" fmla="*/ 0 h 2268357"/>
              <a:gd name="connsiteX1" fmla="*/ 1017403 w 1995208"/>
              <a:gd name="connsiteY1" fmla="*/ 410017 h 2268357"/>
              <a:gd name="connsiteX2" fmla="*/ 371809 w 1995208"/>
              <a:gd name="connsiteY2" fmla="*/ 220601 h 2268357"/>
              <a:gd name="connsiteX3" fmla="*/ 1993903 w 1995208"/>
              <a:gd name="connsiteY3" fmla="*/ 2268357 h 2268357"/>
              <a:gd name="connsiteX4" fmla="*/ 315926 w 1995208"/>
              <a:gd name="connsiteY4" fmla="*/ 405606 h 2268357"/>
              <a:gd name="connsiteX5" fmla="*/ 397668 w 1995208"/>
              <a:gd name="connsiteY5" fmla="*/ 902494 h 2268357"/>
              <a:gd name="connsiteX6" fmla="*/ 0 w 1995208"/>
              <a:gd name="connsiteY6" fmla="*/ 0 h 2268357"/>
              <a:gd name="connsiteX0" fmla="*/ 0 w 1995208"/>
              <a:gd name="connsiteY0" fmla="*/ 0 h 2268357"/>
              <a:gd name="connsiteX1" fmla="*/ 1017403 w 1995208"/>
              <a:gd name="connsiteY1" fmla="*/ 410017 h 2268357"/>
              <a:gd name="connsiteX2" fmla="*/ 371809 w 1995208"/>
              <a:gd name="connsiteY2" fmla="*/ 220601 h 2268357"/>
              <a:gd name="connsiteX3" fmla="*/ 1993903 w 1995208"/>
              <a:gd name="connsiteY3" fmla="*/ 2268357 h 2268357"/>
              <a:gd name="connsiteX4" fmla="*/ 315926 w 1995208"/>
              <a:gd name="connsiteY4" fmla="*/ 405606 h 2268357"/>
              <a:gd name="connsiteX5" fmla="*/ 397668 w 1995208"/>
              <a:gd name="connsiteY5" fmla="*/ 902494 h 2268357"/>
              <a:gd name="connsiteX6" fmla="*/ 0 w 1995208"/>
              <a:gd name="connsiteY6" fmla="*/ 0 h 2268357"/>
              <a:gd name="connsiteX0" fmla="*/ 0 w 1995208"/>
              <a:gd name="connsiteY0" fmla="*/ 0 h 2268357"/>
              <a:gd name="connsiteX1" fmla="*/ 1017403 w 1995208"/>
              <a:gd name="connsiteY1" fmla="*/ 410017 h 2268357"/>
              <a:gd name="connsiteX2" fmla="*/ 371809 w 1995208"/>
              <a:gd name="connsiteY2" fmla="*/ 220601 h 2268357"/>
              <a:gd name="connsiteX3" fmla="*/ 1993903 w 1995208"/>
              <a:gd name="connsiteY3" fmla="*/ 2268357 h 2268357"/>
              <a:gd name="connsiteX4" fmla="*/ 315926 w 1995208"/>
              <a:gd name="connsiteY4" fmla="*/ 405606 h 2268357"/>
              <a:gd name="connsiteX5" fmla="*/ 243171 w 1995208"/>
              <a:gd name="connsiteY5" fmla="*/ 614082 h 2268357"/>
              <a:gd name="connsiteX6" fmla="*/ 0 w 1995208"/>
              <a:gd name="connsiteY6" fmla="*/ 0 h 2268357"/>
              <a:gd name="connsiteX0" fmla="*/ 0 w 1995208"/>
              <a:gd name="connsiteY0" fmla="*/ 82789 h 2351146"/>
              <a:gd name="connsiteX1" fmla="*/ 463279 w 1995208"/>
              <a:gd name="connsiteY1" fmla="*/ 56621 h 2351146"/>
              <a:gd name="connsiteX2" fmla="*/ 371809 w 1995208"/>
              <a:gd name="connsiteY2" fmla="*/ 303390 h 2351146"/>
              <a:gd name="connsiteX3" fmla="*/ 1993903 w 1995208"/>
              <a:gd name="connsiteY3" fmla="*/ 2351146 h 2351146"/>
              <a:gd name="connsiteX4" fmla="*/ 315926 w 1995208"/>
              <a:gd name="connsiteY4" fmla="*/ 488395 h 2351146"/>
              <a:gd name="connsiteX5" fmla="*/ 243171 w 1995208"/>
              <a:gd name="connsiteY5" fmla="*/ 696871 h 2351146"/>
              <a:gd name="connsiteX6" fmla="*/ 0 w 1995208"/>
              <a:gd name="connsiteY6" fmla="*/ 82789 h 2351146"/>
              <a:gd name="connsiteX0" fmla="*/ 0 w 1995208"/>
              <a:gd name="connsiteY0" fmla="*/ 26168 h 2294525"/>
              <a:gd name="connsiteX1" fmla="*/ 463279 w 1995208"/>
              <a:gd name="connsiteY1" fmla="*/ 0 h 2294525"/>
              <a:gd name="connsiteX2" fmla="*/ 371809 w 1995208"/>
              <a:gd name="connsiteY2" fmla="*/ 246769 h 2294525"/>
              <a:gd name="connsiteX3" fmla="*/ 1993903 w 1995208"/>
              <a:gd name="connsiteY3" fmla="*/ 2294525 h 2294525"/>
              <a:gd name="connsiteX4" fmla="*/ 315926 w 1995208"/>
              <a:gd name="connsiteY4" fmla="*/ 431774 h 2294525"/>
              <a:gd name="connsiteX5" fmla="*/ 243171 w 1995208"/>
              <a:gd name="connsiteY5" fmla="*/ 640250 h 2294525"/>
              <a:gd name="connsiteX6" fmla="*/ 0 w 1995208"/>
              <a:gd name="connsiteY6" fmla="*/ 26168 h 2294525"/>
              <a:gd name="connsiteX0" fmla="*/ 0 w 1995208"/>
              <a:gd name="connsiteY0" fmla="*/ 0 h 2268357"/>
              <a:gd name="connsiteX1" fmla="*/ 444774 w 1995208"/>
              <a:gd name="connsiteY1" fmla="*/ 45630 h 2268357"/>
              <a:gd name="connsiteX2" fmla="*/ 371809 w 1995208"/>
              <a:gd name="connsiteY2" fmla="*/ 220601 h 2268357"/>
              <a:gd name="connsiteX3" fmla="*/ 1993903 w 1995208"/>
              <a:gd name="connsiteY3" fmla="*/ 2268357 h 2268357"/>
              <a:gd name="connsiteX4" fmla="*/ 315926 w 1995208"/>
              <a:gd name="connsiteY4" fmla="*/ 405606 h 2268357"/>
              <a:gd name="connsiteX5" fmla="*/ 243171 w 1995208"/>
              <a:gd name="connsiteY5" fmla="*/ 614082 h 2268357"/>
              <a:gd name="connsiteX6" fmla="*/ 0 w 1995208"/>
              <a:gd name="connsiteY6" fmla="*/ 0 h 2268357"/>
              <a:gd name="connsiteX0" fmla="*/ 0 w 1995208"/>
              <a:gd name="connsiteY0" fmla="*/ 0 h 2268357"/>
              <a:gd name="connsiteX1" fmla="*/ 444774 w 1995208"/>
              <a:gd name="connsiteY1" fmla="*/ 45630 h 2268357"/>
              <a:gd name="connsiteX2" fmla="*/ 371809 w 1995208"/>
              <a:gd name="connsiteY2" fmla="*/ 220601 h 2268357"/>
              <a:gd name="connsiteX3" fmla="*/ 1993903 w 1995208"/>
              <a:gd name="connsiteY3" fmla="*/ 2268357 h 2268357"/>
              <a:gd name="connsiteX4" fmla="*/ 315926 w 1995208"/>
              <a:gd name="connsiteY4" fmla="*/ 405606 h 2268357"/>
              <a:gd name="connsiteX5" fmla="*/ 243171 w 1995208"/>
              <a:gd name="connsiteY5" fmla="*/ 614082 h 2268357"/>
              <a:gd name="connsiteX6" fmla="*/ 0 w 1995208"/>
              <a:gd name="connsiteY6" fmla="*/ 0 h 2268357"/>
              <a:gd name="connsiteX0" fmla="*/ 0 w 1995213"/>
              <a:gd name="connsiteY0" fmla="*/ 0 h 2268357"/>
              <a:gd name="connsiteX1" fmla="*/ 444774 w 1995213"/>
              <a:gd name="connsiteY1" fmla="*/ 45630 h 2268357"/>
              <a:gd name="connsiteX2" fmla="*/ 376622 w 1995213"/>
              <a:gd name="connsiteY2" fmla="*/ 142738 h 2268357"/>
              <a:gd name="connsiteX3" fmla="*/ 1993903 w 1995213"/>
              <a:gd name="connsiteY3" fmla="*/ 2268357 h 2268357"/>
              <a:gd name="connsiteX4" fmla="*/ 315926 w 1995213"/>
              <a:gd name="connsiteY4" fmla="*/ 405606 h 2268357"/>
              <a:gd name="connsiteX5" fmla="*/ 243171 w 1995213"/>
              <a:gd name="connsiteY5" fmla="*/ 614082 h 2268357"/>
              <a:gd name="connsiteX6" fmla="*/ 0 w 1995213"/>
              <a:gd name="connsiteY6" fmla="*/ 0 h 2268357"/>
              <a:gd name="connsiteX0" fmla="*/ 0 w 1995213"/>
              <a:gd name="connsiteY0" fmla="*/ 134599 h 2402956"/>
              <a:gd name="connsiteX1" fmla="*/ 503689 w 1995213"/>
              <a:gd name="connsiteY1" fmla="*/ 1724 h 2402956"/>
              <a:gd name="connsiteX2" fmla="*/ 376622 w 1995213"/>
              <a:gd name="connsiteY2" fmla="*/ 277337 h 2402956"/>
              <a:gd name="connsiteX3" fmla="*/ 1993903 w 1995213"/>
              <a:gd name="connsiteY3" fmla="*/ 2402956 h 2402956"/>
              <a:gd name="connsiteX4" fmla="*/ 315926 w 1995213"/>
              <a:gd name="connsiteY4" fmla="*/ 540205 h 2402956"/>
              <a:gd name="connsiteX5" fmla="*/ 243171 w 1995213"/>
              <a:gd name="connsiteY5" fmla="*/ 748681 h 2402956"/>
              <a:gd name="connsiteX6" fmla="*/ 0 w 1995213"/>
              <a:gd name="connsiteY6" fmla="*/ 134599 h 2402956"/>
              <a:gd name="connsiteX0" fmla="*/ 0 w 1995213"/>
              <a:gd name="connsiteY0" fmla="*/ 132875 h 2401232"/>
              <a:gd name="connsiteX1" fmla="*/ 503689 w 1995213"/>
              <a:gd name="connsiteY1" fmla="*/ 0 h 2401232"/>
              <a:gd name="connsiteX2" fmla="*/ 376622 w 1995213"/>
              <a:gd name="connsiteY2" fmla="*/ 275613 h 2401232"/>
              <a:gd name="connsiteX3" fmla="*/ 1993903 w 1995213"/>
              <a:gd name="connsiteY3" fmla="*/ 2401232 h 2401232"/>
              <a:gd name="connsiteX4" fmla="*/ 315926 w 1995213"/>
              <a:gd name="connsiteY4" fmla="*/ 538481 h 2401232"/>
              <a:gd name="connsiteX5" fmla="*/ 243171 w 1995213"/>
              <a:gd name="connsiteY5" fmla="*/ 746957 h 2401232"/>
              <a:gd name="connsiteX6" fmla="*/ 0 w 1995213"/>
              <a:gd name="connsiteY6" fmla="*/ 132875 h 2401232"/>
              <a:gd name="connsiteX0" fmla="*/ 0 w 1995213"/>
              <a:gd name="connsiteY0" fmla="*/ 132875 h 2401232"/>
              <a:gd name="connsiteX1" fmla="*/ 503689 w 1995213"/>
              <a:gd name="connsiteY1" fmla="*/ 0 h 2401232"/>
              <a:gd name="connsiteX2" fmla="*/ 376622 w 1995213"/>
              <a:gd name="connsiteY2" fmla="*/ 275613 h 2401232"/>
              <a:gd name="connsiteX3" fmla="*/ 1993903 w 1995213"/>
              <a:gd name="connsiteY3" fmla="*/ 2401232 h 2401232"/>
              <a:gd name="connsiteX4" fmla="*/ 315926 w 1995213"/>
              <a:gd name="connsiteY4" fmla="*/ 538481 h 2401232"/>
              <a:gd name="connsiteX5" fmla="*/ 243171 w 1995213"/>
              <a:gd name="connsiteY5" fmla="*/ 746957 h 2401232"/>
              <a:gd name="connsiteX6" fmla="*/ 0 w 1995213"/>
              <a:gd name="connsiteY6" fmla="*/ 132875 h 2401232"/>
              <a:gd name="connsiteX0" fmla="*/ 0 w 1995213"/>
              <a:gd name="connsiteY0" fmla="*/ 132875 h 2401232"/>
              <a:gd name="connsiteX1" fmla="*/ 503689 w 1995213"/>
              <a:gd name="connsiteY1" fmla="*/ 0 h 2401232"/>
              <a:gd name="connsiteX2" fmla="*/ 376622 w 1995213"/>
              <a:gd name="connsiteY2" fmla="*/ 275613 h 2401232"/>
              <a:gd name="connsiteX3" fmla="*/ 1993903 w 1995213"/>
              <a:gd name="connsiteY3" fmla="*/ 2401232 h 2401232"/>
              <a:gd name="connsiteX4" fmla="*/ 315926 w 1995213"/>
              <a:gd name="connsiteY4" fmla="*/ 538481 h 2401232"/>
              <a:gd name="connsiteX5" fmla="*/ 243171 w 1995213"/>
              <a:gd name="connsiteY5" fmla="*/ 746957 h 2401232"/>
              <a:gd name="connsiteX6" fmla="*/ 0 w 1995213"/>
              <a:gd name="connsiteY6" fmla="*/ 132875 h 2401232"/>
              <a:gd name="connsiteX0" fmla="*/ 0 w 1995213"/>
              <a:gd name="connsiteY0" fmla="*/ 132875 h 2401232"/>
              <a:gd name="connsiteX1" fmla="*/ 503689 w 1995213"/>
              <a:gd name="connsiteY1" fmla="*/ 0 h 2401232"/>
              <a:gd name="connsiteX2" fmla="*/ 376622 w 1995213"/>
              <a:gd name="connsiteY2" fmla="*/ 275613 h 2401232"/>
              <a:gd name="connsiteX3" fmla="*/ 1993903 w 1995213"/>
              <a:gd name="connsiteY3" fmla="*/ 2401232 h 2401232"/>
              <a:gd name="connsiteX4" fmla="*/ 315926 w 1995213"/>
              <a:gd name="connsiteY4" fmla="*/ 538481 h 2401232"/>
              <a:gd name="connsiteX5" fmla="*/ 243171 w 1995213"/>
              <a:gd name="connsiteY5" fmla="*/ 746957 h 2401232"/>
              <a:gd name="connsiteX6" fmla="*/ 0 w 1995213"/>
              <a:gd name="connsiteY6" fmla="*/ 132875 h 2401232"/>
              <a:gd name="connsiteX0" fmla="*/ 0 w 1995213"/>
              <a:gd name="connsiteY0" fmla="*/ 132875 h 2401232"/>
              <a:gd name="connsiteX1" fmla="*/ 503689 w 1995213"/>
              <a:gd name="connsiteY1" fmla="*/ 0 h 2401232"/>
              <a:gd name="connsiteX2" fmla="*/ 376622 w 1995213"/>
              <a:gd name="connsiteY2" fmla="*/ 275613 h 2401232"/>
              <a:gd name="connsiteX3" fmla="*/ 1993903 w 1995213"/>
              <a:gd name="connsiteY3" fmla="*/ 2401232 h 2401232"/>
              <a:gd name="connsiteX4" fmla="*/ 315926 w 1995213"/>
              <a:gd name="connsiteY4" fmla="*/ 538481 h 2401232"/>
              <a:gd name="connsiteX5" fmla="*/ 243171 w 1995213"/>
              <a:gd name="connsiteY5" fmla="*/ 746957 h 2401232"/>
              <a:gd name="connsiteX6" fmla="*/ 0 w 1995213"/>
              <a:gd name="connsiteY6" fmla="*/ 132875 h 2401232"/>
              <a:gd name="connsiteX0" fmla="*/ 0 w 1993903"/>
              <a:gd name="connsiteY0" fmla="*/ 132875 h 2401232"/>
              <a:gd name="connsiteX1" fmla="*/ 503689 w 1993903"/>
              <a:gd name="connsiteY1" fmla="*/ 0 h 2401232"/>
              <a:gd name="connsiteX2" fmla="*/ 376622 w 1993903"/>
              <a:gd name="connsiteY2" fmla="*/ 275613 h 2401232"/>
              <a:gd name="connsiteX3" fmla="*/ 1993903 w 1993903"/>
              <a:gd name="connsiteY3" fmla="*/ 2401232 h 2401232"/>
              <a:gd name="connsiteX4" fmla="*/ 315926 w 1993903"/>
              <a:gd name="connsiteY4" fmla="*/ 538481 h 2401232"/>
              <a:gd name="connsiteX5" fmla="*/ 243171 w 1993903"/>
              <a:gd name="connsiteY5" fmla="*/ 746957 h 2401232"/>
              <a:gd name="connsiteX6" fmla="*/ 0 w 1993903"/>
              <a:gd name="connsiteY6" fmla="*/ 132875 h 2401232"/>
              <a:gd name="connsiteX0" fmla="*/ 0 w 1993903"/>
              <a:gd name="connsiteY0" fmla="*/ 132875 h 2401232"/>
              <a:gd name="connsiteX1" fmla="*/ 503689 w 1993903"/>
              <a:gd name="connsiteY1" fmla="*/ 0 h 2401232"/>
              <a:gd name="connsiteX2" fmla="*/ 376622 w 1993903"/>
              <a:gd name="connsiteY2" fmla="*/ 275613 h 2401232"/>
              <a:gd name="connsiteX3" fmla="*/ 1993903 w 1993903"/>
              <a:gd name="connsiteY3" fmla="*/ 2401232 h 2401232"/>
              <a:gd name="connsiteX4" fmla="*/ 289678 w 1993903"/>
              <a:gd name="connsiteY4" fmla="*/ 613002 h 2401232"/>
              <a:gd name="connsiteX5" fmla="*/ 243171 w 1993903"/>
              <a:gd name="connsiteY5" fmla="*/ 746957 h 2401232"/>
              <a:gd name="connsiteX6" fmla="*/ 0 w 1993903"/>
              <a:gd name="connsiteY6" fmla="*/ 132875 h 2401232"/>
              <a:gd name="connsiteX0" fmla="*/ 0 w 1993903"/>
              <a:gd name="connsiteY0" fmla="*/ 132875 h 2401232"/>
              <a:gd name="connsiteX1" fmla="*/ 503689 w 1993903"/>
              <a:gd name="connsiteY1" fmla="*/ 0 h 2401232"/>
              <a:gd name="connsiteX2" fmla="*/ 440262 w 1993903"/>
              <a:gd name="connsiteY2" fmla="*/ 160734 h 2401232"/>
              <a:gd name="connsiteX3" fmla="*/ 1993903 w 1993903"/>
              <a:gd name="connsiteY3" fmla="*/ 2401232 h 2401232"/>
              <a:gd name="connsiteX4" fmla="*/ 289678 w 1993903"/>
              <a:gd name="connsiteY4" fmla="*/ 613002 h 2401232"/>
              <a:gd name="connsiteX5" fmla="*/ 243171 w 1993903"/>
              <a:gd name="connsiteY5" fmla="*/ 746957 h 2401232"/>
              <a:gd name="connsiteX6" fmla="*/ 0 w 1993903"/>
              <a:gd name="connsiteY6" fmla="*/ 132875 h 2401232"/>
              <a:gd name="connsiteX0" fmla="*/ 0 w 1993903"/>
              <a:gd name="connsiteY0" fmla="*/ 132875 h 2401232"/>
              <a:gd name="connsiteX1" fmla="*/ 503689 w 1993903"/>
              <a:gd name="connsiteY1" fmla="*/ 0 h 2401232"/>
              <a:gd name="connsiteX2" fmla="*/ 440262 w 1993903"/>
              <a:gd name="connsiteY2" fmla="*/ 160734 h 2401232"/>
              <a:gd name="connsiteX3" fmla="*/ 1993903 w 1993903"/>
              <a:gd name="connsiteY3" fmla="*/ 2401232 h 2401232"/>
              <a:gd name="connsiteX4" fmla="*/ 289678 w 1993903"/>
              <a:gd name="connsiteY4" fmla="*/ 613002 h 2401232"/>
              <a:gd name="connsiteX5" fmla="*/ 243171 w 1993903"/>
              <a:gd name="connsiteY5" fmla="*/ 746957 h 2401232"/>
              <a:gd name="connsiteX6" fmla="*/ 0 w 1993903"/>
              <a:gd name="connsiteY6" fmla="*/ 132875 h 2401232"/>
              <a:gd name="connsiteX0" fmla="*/ 0 w 1993903"/>
              <a:gd name="connsiteY0" fmla="*/ 132875 h 2401232"/>
              <a:gd name="connsiteX1" fmla="*/ 503689 w 1993903"/>
              <a:gd name="connsiteY1" fmla="*/ 0 h 2401232"/>
              <a:gd name="connsiteX2" fmla="*/ 440262 w 1993903"/>
              <a:gd name="connsiteY2" fmla="*/ 160734 h 2401232"/>
              <a:gd name="connsiteX3" fmla="*/ 1993903 w 1993903"/>
              <a:gd name="connsiteY3" fmla="*/ 2401232 h 2401232"/>
              <a:gd name="connsiteX4" fmla="*/ 289678 w 1993903"/>
              <a:gd name="connsiteY4" fmla="*/ 613002 h 2401232"/>
              <a:gd name="connsiteX5" fmla="*/ 243171 w 1993903"/>
              <a:gd name="connsiteY5" fmla="*/ 746957 h 2401232"/>
              <a:gd name="connsiteX6" fmla="*/ 0 w 1993903"/>
              <a:gd name="connsiteY6" fmla="*/ 132875 h 2401232"/>
              <a:gd name="connsiteX0" fmla="*/ 0 w 1993903"/>
              <a:gd name="connsiteY0" fmla="*/ 132875 h 2401232"/>
              <a:gd name="connsiteX1" fmla="*/ 503689 w 1993903"/>
              <a:gd name="connsiteY1" fmla="*/ 0 h 2401232"/>
              <a:gd name="connsiteX2" fmla="*/ 440262 w 1993903"/>
              <a:gd name="connsiteY2" fmla="*/ 160734 h 2401232"/>
              <a:gd name="connsiteX3" fmla="*/ 1993903 w 1993903"/>
              <a:gd name="connsiteY3" fmla="*/ 2401232 h 2401232"/>
              <a:gd name="connsiteX4" fmla="*/ 289678 w 1993903"/>
              <a:gd name="connsiteY4" fmla="*/ 613002 h 2401232"/>
              <a:gd name="connsiteX5" fmla="*/ 243171 w 1993903"/>
              <a:gd name="connsiteY5" fmla="*/ 746957 h 2401232"/>
              <a:gd name="connsiteX6" fmla="*/ 0 w 1993903"/>
              <a:gd name="connsiteY6" fmla="*/ 132875 h 2401232"/>
              <a:gd name="connsiteX0" fmla="*/ 0 w 1993903"/>
              <a:gd name="connsiteY0" fmla="*/ 48459 h 2316816"/>
              <a:gd name="connsiteX1" fmla="*/ 603976 w 1993903"/>
              <a:gd name="connsiteY1" fmla="*/ 0 h 2316816"/>
              <a:gd name="connsiteX2" fmla="*/ 440262 w 1993903"/>
              <a:gd name="connsiteY2" fmla="*/ 76318 h 2316816"/>
              <a:gd name="connsiteX3" fmla="*/ 1993903 w 1993903"/>
              <a:gd name="connsiteY3" fmla="*/ 2316816 h 2316816"/>
              <a:gd name="connsiteX4" fmla="*/ 289678 w 1993903"/>
              <a:gd name="connsiteY4" fmla="*/ 528586 h 2316816"/>
              <a:gd name="connsiteX5" fmla="*/ 243171 w 1993903"/>
              <a:gd name="connsiteY5" fmla="*/ 662541 h 2316816"/>
              <a:gd name="connsiteX6" fmla="*/ 0 w 1993903"/>
              <a:gd name="connsiteY6" fmla="*/ 48459 h 2316816"/>
              <a:gd name="connsiteX0" fmla="*/ 0 w 1993903"/>
              <a:gd name="connsiteY0" fmla="*/ 48459 h 2316816"/>
              <a:gd name="connsiteX1" fmla="*/ 603976 w 1993903"/>
              <a:gd name="connsiteY1" fmla="*/ 0 h 2316816"/>
              <a:gd name="connsiteX2" fmla="*/ 524023 w 1993903"/>
              <a:gd name="connsiteY2" fmla="*/ 161106 h 2316816"/>
              <a:gd name="connsiteX3" fmla="*/ 1993903 w 1993903"/>
              <a:gd name="connsiteY3" fmla="*/ 2316816 h 2316816"/>
              <a:gd name="connsiteX4" fmla="*/ 289678 w 1993903"/>
              <a:gd name="connsiteY4" fmla="*/ 528586 h 2316816"/>
              <a:gd name="connsiteX5" fmla="*/ 243171 w 1993903"/>
              <a:gd name="connsiteY5" fmla="*/ 662541 h 2316816"/>
              <a:gd name="connsiteX6" fmla="*/ 0 w 1993903"/>
              <a:gd name="connsiteY6" fmla="*/ 48459 h 2316816"/>
              <a:gd name="connsiteX0" fmla="*/ 0 w 1993903"/>
              <a:gd name="connsiteY0" fmla="*/ 48459 h 2316816"/>
              <a:gd name="connsiteX1" fmla="*/ 603976 w 1993903"/>
              <a:gd name="connsiteY1" fmla="*/ 0 h 2316816"/>
              <a:gd name="connsiteX2" fmla="*/ 524023 w 1993903"/>
              <a:gd name="connsiteY2" fmla="*/ 161106 h 2316816"/>
              <a:gd name="connsiteX3" fmla="*/ 1993903 w 1993903"/>
              <a:gd name="connsiteY3" fmla="*/ 2316816 h 2316816"/>
              <a:gd name="connsiteX4" fmla="*/ 451154 w 1993903"/>
              <a:gd name="connsiteY4" fmla="*/ 607798 h 2316816"/>
              <a:gd name="connsiteX5" fmla="*/ 243171 w 1993903"/>
              <a:gd name="connsiteY5" fmla="*/ 662541 h 2316816"/>
              <a:gd name="connsiteX6" fmla="*/ 0 w 1993903"/>
              <a:gd name="connsiteY6" fmla="*/ 48459 h 2316816"/>
              <a:gd name="connsiteX0" fmla="*/ 0 w 1993903"/>
              <a:gd name="connsiteY0" fmla="*/ 48459 h 2316816"/>
              <a:gd name="connsiteX1" fmla="*/ 603976 w 1993903"/>
              <a:gd name="connsiteY1" fmla="*/ 0 h 2316816"/>
              <a:gd name="connsiteX2" fmla="*/ 597209 w 1993903"/>
              <a:gd name="connsiteY2" fmla="*/ 255055 h 2316816"/>
              <a:gd name="connsiteX3" fmla="*/ 1993903 w 1993903"/>
              <a:gd name="connsiteY3" fmla="*/ 2316816 h 2316816"/>
              <a:gd name="connsiteX4" fmla="*/ 451154 w 1993903"/>
              <a:gd name="connsiteY4" fmla="*/ 607798 h 2316816"/>
              <a:gd name="connsiteX5" fmla="*/ 243171 w 1993903"/>
              <a:gd name="connsiteY5" fmla="*/ 662541 h 2316816"/>
              <a:gd name="connsiteX6" fmla="*/ 0 w 1993903"/>
              <a:gd name="connsiteY6" fmla="*/ 48459 h 2316816"/>
              <a:gd name="connsiteX0" fmla="*/ 0 w 1993903"/>
              <a:gd name="connsiteY0" fmla="*/ 20454 h 2288811"/>
              <a:gd name="connsiteX1" fmla="*/ 678955 w 1993903"/>
              <a:gd name="connsiteY1" fmla="*/ 54432 h 2288811"/>
              <a:gd name="connsiteX2" fmla="*/ 597209 w 1993903"/>
              <a:gd name="connsiteY2" fmla="*/ 227050 h 2288811"/>
              <a:gd name="connsiteX3" fmla="*/ 1993903 w 1993903"/>
              <a:gd name="connsiteY3" fmla="*/ 2288811 h 2288811"/>
              <a:gd name="connsiteX4" fmla="*/ 451154 w 1993903"/>
              <a:gd name="connsiteY4" fmla="*/ 579793 h 2288811"/>
              <a:gd name="connsiteX5" fmla="*/ 243171 w 1993903"/>
              <a:gd name="connsiteY5" fmla="*/ 634536 h 2288811"/>
              <a:gd name="connsiteX6" fmla="*/ 0 w 1993903"/>
              <a:gd name="connsiteY6" fmla="*/ 20454 h 2288811"/>
              <a:gd name="connsiteX0" fmla="*/ 0 w 1993903"/>
              <a:gd name="connsiteY0" fmla="*/ 20454 h 2288811"/>
              <a:gd name="connsiteX1" fmla="*/ 678955 w 1993903"/>
              <a:gd name="connsiteY1" fmla="*/ 54432 h 2288811"/>
              <a:gd name="connsiteX2" fmla="*/ 597209 w 1993903"/>
              <a:gd name="connsiteY2" fmla="*/ 227050 h 2288811"/>
              <a:gd name="connsiteX3" fmla="*/ 1993903 w 1993903"/>
              <a:gd name="connsiteY3" fmla="*/ 2288811 h 2288811"/>
              <a:gd name="connsiteX4" fmla="*/ 451154 w 1993903"/>
              <a:gd name="connsiteY4" fmla="*/ 579793 h 2288811"/>
              <a:gd name="connsiteX5" fmla="*/ 366784 w 1993903"/>
              <a:gd name="connsiteY5" fmla="*/ 792356 h 2288811"/>
              <a:gd name="connsiteX6" fmla="*/ 0 w 1993903"/>
              <a:gd name="connsiteY6" fmla="*/ 20454 h 2288811"/>
              <a:gd name="connsiteX0" fmla="*/ 0 w 1993903"/>
              <a:gd name="connsiteY0" fmla="*/ 20454 h 2288811"/>
              <a:gd name="connsiteX1" fmla="*/ 678955 w 1993903"/>
              <a:gd name="connsiteY1" fmla="*/ 54432 h 2288811"/>
              <a:gd name="connsiteX2" fmla="*/ 597209 w 1993903"/>
              <a:gd name="connsiteY2" fmla="*/ 227050 h 2288811"/>
              <a:gd name="connsiteX3" fmla="*/ 1993903 w 1993903"/>
              <a:gd name="connsiteY3" fmla="*/ 2288811 h 2288811"/>
              <a:gd name="connsiteX4" fmla="*/ 451154 w 1993903"/>
              <a:gd name="connsiteY4" fmla="*/ 579793 h 2288811"/>
              <a:gd name="connsiteX5" fmla="*/ 366784 w 1993903"/>
              <a:gd name="connsiteY5" fmla="*/ 792356 h 2288811"/>
              <a:gd name="connsiteX6" fmla="*/ 0 w 1993903"/>
              <a:gd name="connsiteY6" fmla="*/ 20454 h 2288811"/>
              <a:gd name="connsiteX0" fmla="*/ 0 w 1993903"/>
              <a:gd name="connsiteY0" fmla="*/ 20454 h 2288811"/>
              <a:gd name="connsiteX1" fmla="*/ 678955 w 1993903"/>
              <a:gd name="connsiteY1" fmla="*/ 54432 h 2288811"/>
              <a:gd name="connsiteX2" fmla="*/ 597209 w 1993903"/>
              <a:gd name="connsiteY2" fmla="*/ 227050 h 2288811"/>
              <a:gd name="connsiteX3" fmla="*/ 1993903 w 1993903"/>
              <a:gd name="connsiteY3" fmla="*/ 2288811 h 2288811"/>
              <a:gd name="connsiteX4" fmla="*/ 451154 w 1993903"/>
              <a:gd name="connsiteY4" fmla="*/ 579793 h 2288811"/>
              <a:gd name="connsiteX5" fmla="*/ 366784 w 1993903"/>
              <a:gd name="connsiteY5" fmla="*/ 792356 h 2288811"/>
              <a:gd name="connsiteX6" fmla="*/ 0 w 1993903"/>
              <a:gd name="connsiteY6" fmla="*/ 20454 h 2288811"/>
              <a:gd name="connsiteX0" fmla="*/ 0 w 1993903"/>
              <a:gd name="connsiteY0" fmla="*/ 62207 h 2330564"/>
              <a:gd name="connsiteX1" fmla="*/ 704919 w 1993903"/>
              <a:gd name="connsiteY1" fmla="*/ 0 h 2330564"/>
              <a:gd name="connsiteX2" fmla="*/ 597209 w 1993903"/>
              <a:gd name="connsiteY2" fmla="*/ 268803 h 2330564"/>
              <a:gd name="connsiteX3" fmla="*/ 1993903 w 1993903"/>
              <a:gd name="connsiteY3" fmla="*/ 2330564 h 2330564"/>
              <a:gd name="connsiteX4" fmla="*/ 451154 w 1993903"/>
              <a:gd name="connsiteY4" fmla="*/ 621546 h 2330564"/>
              <a:gd name="connsiteX5" fmla="*/ 366784 w 1993903"/>
              <a:gd name="connsiteY5" fmla="*/ 834109 h 2330564"/>
              <a:gd name="connsiteX6" fmla="*/ 0 w 1993903"/>
              <a:gd name="connsiteY6" fmla="*/ 62207 h 2330564"/>
              <a:gd name="connsiteX0" fmla="*/ 0 w 1993903"/>
              <a:gd name="connsiteY0" fmla="*/ 62207 h 2330564"/>
              <a:gd name="connsiteX1" fmla="*/ 704919 w 1993903"/>
              <a:gd name="connsiteY1" fmla="*/ 0 h 2330564"/>
              <a:gd name="connsiteX2" fmla="*/ 597209 w 1993903"/>
              <a:gd name="connsiteY2" fmla="*/ 268803 h 2330564"/>
              <a:gd name="connsiteX3" fmla="*/ 1993903 w 1993903"/>
              <a:gd name="connsiteY3" fmla="*/ 2330564 h 2330564"/>
              <a:gd name="connsiteX4" fmla="*/ 451154 w 1993903"/>
              <a:gd name="connsiteY4" fmla="*/ 621546 h 2330564"/>
              <a:gd name="connsiteX5" fmla="*/ 366784 w 1993903"/>
              <a:gd name="connsiteY5" fmla="*/ 834109 h 2330564"/>
              <a:gd name="connsiteX6" fmla="*/ 0 w 1993903"/>
              <a:gd name="connsiteY6" fmla="*/ 62207 h 2330564"/>
              <a:gd name="connsiteX0" fmla="*/ 0 w 1993903"/>
              <a:gd name="connsiteY0" fmla="*/ 62207 h 2330564"/>
              <a:gd name="connsiteX1" fmla="*/ 704919 w 1993903"/>
              <a:gd name="connsiteY1" fmla="*/ 0 h 2330564"/>
              <a:gd name="connsiteX2" fmla="*/ 597209 w 1993903"/>
              <a:gd name="connsiteY2" fmla="*/ 268803 h 2330564"/>
              <a:gd name="connsiteX3" fmla="*/ 1993903 w 1993903"/>
              <a:gd name="connsiteY3" fmla="*/ 2330564 h 2330564"/>
              <a:gd name="connsiteX4" fmla="*/ 451154 w 1993903"/>
              <a:gd name="connsiteY4" fmla="*/ 621546 h 2330564"/>
              <a:gd name="connsiteX5" fmla="*/ 366784 w 1993903"/>
              <a:gd name="connsiteY5" fmla="*/ 834109 h 2330564"/>
              <a:gd name="connsiteX6" fmla="*/ 0 w 1993903"/>
              <a:gd name="connsiteY6" fmla="*/ 62207 h 2330564"/>
              <a:gd name="connsiteX0" fmla="*/ 0 w 2001230"/>
              <a:gd name="connsiteY0" fmla="*/ 84738 h 2330564"/>
              <a:gd name="connsiteX1" fmla="*/ 712246 w 2001230"/>
              <a:gd name="connsiteY1" fmla="*/ 0 h 2330564"/>
              <a:gd name="connsiteX2" fmla="*/ 604536 w 2001230"/>
              <a:gd name="connsiteY2" fmla="*/ 268803 h 2330564"/>
              <a:gd name="connsiteX3" fmla="*/ 2001230 w 2001230"/>
              <a:gd name="connsiteY3" fmla="*/ 2330564 h 2330564"/>
              <a:gd name="connsiteX4" fmla="*/ 458481 w 2001230"/>
              <a:gd name="connsiteY4" fmla="*/ 621546 h 2330564"/>
              <a:gd name="connsiteX5" fmla="*/ 374111 w 2001230"/>
              <a:gd name="connsiteY5" fmla="*/ 834109 h 2330564"/>
              <a:gd name="connsiteX6" fmla="*/ 0 w 2001230"/>
              <a:gd name="connsiteY6" fmla="*/ 84738 h 2330564"/>
              <a:gd name="connsiteX0" fmla="*/ 0 w 2001230"/>
              <a:gd name="connsiteY0" fmla="*/ 16649 h 2262475"/>
              <a:gd name="connsiteX1" fmla="*/ 682713 w 2001230"/>
              <a:gd name="connsiteY1" fmla="*/ 8441 h 2262475"/>
              <a:gd name="connsiteX2" fmla="*/ 604536 w 2001230"/>
              <a:gd name="connsiteY2" fmla="*/ 200714 h 2262475"/>
              <a:gd name="connsiteX3" fmla="*/ 2001230 w 2001230"/>
              <a:gd name="connsiteY3" fmla="*/ 2262475 h 2262475"/>
              <a:gd name="connsiteX4" fmla="*/ 458481 w 2001230"/>
              <a:gd name="connsiteY4" fmla="*/ 553457 h 2262475"/>
              <a:gd name="connsiteX5" fmla="*/ 374111 w 2001230"/>
              <a:gd name="connsiteY5" fmla="*/ 766020 h 2262475"/>
              <a:gd name="connsiteX6" fmla="*/ 0 w 2001230"/>
              <a:gd name="connsiteY6" fmla="*/ 16649 h 2262475"/>
              <a:gd name="connsiteX0" fmla="*/ 0 w 2001230"/>
              <a:gd name="connsiteY0" fmla="*/ 22246 h 2268072"/>
              <a:gd name="connsiteX1" fmla="*/ 682713 w 2001230"/>
              <a:gd name="connsiteY1" fmla="*/ 14038 h 2268072"/>
              <a:gd name="connsiteX2" fmla="*/ 604536 w 2001230"/>
              <a:gd name="connsiteY2" fmla="*/ 206311 h 2268072"/>
              <a:gd name="connsiteX3" fmla="*/ 2001230 w 2001230"/>
              <a:gd name="connsiteY3" fmla="*/ 2268072 h 2268072"/>
              <a:gd name="connsiteX4" fmla="*/ 458481 w 2001230"/>
              <a:gd name="connsiteY4" fmla="*/ 559054 h 2268072"/>
              <a:gd name="connsiteX5" fmla="*/ 374111 w 2001230"/>
              <a:gd name="connsiteY5" fmla="*/ 771617 h 2268072"/>
              <a:gd name="connsiteX6" fmla="*/ 0 w 2001230"/>
              <a:gd name="connsiteY6" fmla="*/ 22246 h 2268072"/>
              <a:gd name="connsiteX0" fmla="*/ 0 w 2001230"/>
              <a:gd name="connsiteY0" fmla="*/ 8208 h 2254034"/>
              <a:gd name="connsiteX1" fmla="*/ 682713 w 2001230"/>
              <a:gd name="connsiteY1" fmla="*/ 0 h 2254034"/>
              <a:gd name="connsiteX2" fmla="*/ 604536 w 2001230"/>
              <a:gd name="connsiteY2" fmla="*/ 192273 h 2254034"/>
              <a:gd name="connsiteX3" fmla="*/ 2001230 w 2001230"/>
              <a:gd name="connsiteY3" fmla="*/ 2254034 h 2254034"/>
              <a:gd name="connsiteX4" fmla="*/ 458481 w 2001230"/>
              <a:gd name="connsiteY4" fmla="*/ 545016 h 2254034"/>
              <a:gd name="connsiteX5" fmla="*/ 374111 w 2001230"/>
              <a:gd name="connsiteY5" fmla="*/ 757579 h 2254034"/>
              <a:gd name="connsiteX6" fmla="*/ 0 w 2001230"/>
              <a:gd name="connsiteY6" fmla="*/ 8208 h 2254034"/>
              <a:gd name="connsiteX0" fmla="*/ 0 w 2001230"/>
              <a:gd name="connsiteY0" fmla="*/ 8208 h 2254034"/>
              <a:gd name="connsiteX1" fmla="*/ 682713 w 2001230"/>
              <a:gd name="connsiteY1" fmla="*/ 0 h 2254034"/>
              <a:gd name="connsiteX2" fmla="*/ 604536 w 2001230"/>
              <a:gd name="connsiteY2" fmla="*/ 192273 h 2254034"/>
              <a:gd name="connsiteX3" fmla="*/ 2001230 w 2001230"/>
              <a:gd name="connsiteY3" fmla="*/ 2254034 h 2254034"/>
              <a:gd name="connsiteX4" fmla="*/ 458481 w 2001230"/>
              <a:gd name="connsiteY4" fmla="*/ 545016 h 2254034"/>
              <a:gd name="connsiteX5" fmla="*/ 374111 w 2001230"/>
              <a:gd name="connsiteY5" fmla="*/ 757579 h 2254034"/>
              <a:gd name="connsiteX6" fmla="*/ 0 w 2001230"/>
              <a:gd name="connsiteY6" fmla="*/ 8208 h 2254034"/>
              <a:gd name="connsiteX0" fmla="*/ 0 w 2001230"/>
              <a:gd name="connsiteY0" fmla="*/ 8208 h 2254034"/>
              <a:gd name="connsiteX1" fmla="*/ 682713 w 2001230"/>
              <a:gd name="connsiteY1" fmla="*/ 0 h 2254034"/>
              <a:gd name="connsiteX2" fmla="*/ 604536 w 2001230"/>
              <a:gd name="connsiteY2" fmla="*/ 192273 h 2254034"/>
              <a:gd name="connsiteX3" fmla="*/ 2001230 w 2001230"/>
              <a:gd name="connsiteY3" fmla="*/ 2254034 h 2254034"/>
              <a:gd name="connsiteX4" fmla="*/ 458481 w 2001230"/>
              <a:gd name="connsiteY4" fmla="*/ 545016 h 2254034"/>
              <a:gd name="connsiteX5" fmla="*/ 374111 w 2001230"/>
              <a:gd name="connsiteY5" fmla="*/ 757579 h 2254034"/>
              <a:gd name="connsiteX6" fmla="*/ 0 w 2001230"/>
              <a:gd name="connsiteY6" fmla="*/ 8208 h 2254034"/>
              <a:gd name="connsiteX0" fmla="*/ 0 w 2012741"/>
              <a:gd name="connsiteY0" fmla="*/ 103617 h 2254034"/>
              <a:gd name="connsiteX1" fmla="*/ 694224 w 2012741"/>
              <a:gd name="connsiteY1" fmla="*/ 0 h 2254034"/>
              <a:gd name="connsiteX2" fmla="*/ 616047 w 2012741"/>
              <a:gd name="connsiteY2" fmla="*/ 192273 h 2254034"/>
              <a:gd name="connsiteX3" fmla="*/ 2012741 w 2012741"/>
              <a:gd name="connsiteY3" fmla="*/ 2254034 h 2254034"/>
              <a:gd name="connsiteX4" fmla="*/ 469992 w 2012741"/>
              <a:gd name="connsiteY4" fmla="*/ 545016 h 2254034"/>
              <a:gd name="connsiteX5" fmla="*/ 385622 w 2012741"/>
              <a:gd name="connsiteY5" fmla="*/ 757579 h 2254034"/>
              <a:gd name="connsiteX6" fmla="*/ 0 w 2012741"/>
              <a:gd name="connsiteY6" fmla="*/ 103617 h 2254034"/>
              <a:gd name="connsiteX0" fmla="*/ 0 w 2012741"/>
              <a:gd name="connsiteY0" fmla="*/ 103617 h 2254034"/>
              <a:gd name="connsiteX1" fmla="*/ 694224 w 2012741"/>
              <a:gd name="connsiteY1" fmla="*/ 0 h 2254034"/>
              <a:gd name="connsiteX2" fmla="*/ 616047 w 2012741"/>
              <a:gd name="connsiteY2" fmla="*/ 192273 h 2254034"/>
              <a:gd name="connsiteX3" fmla="*/ 2012741 w 2012741"/>
              <a:gd name="connsiteY3" fmla="*/ 2254034 h 2254034"/>
              <a:gd name="connsiteX4" fmla="*/ 469992 w 2012741"/>
              <a:gd name="connsiteY4" fmla="*/ 545016 h 2254034"/>
              <a:gd name="connsiteX5" fmla="*/ 385622 w 2012741"/>
              <a:gd name="connsiteY5" fmla="*/ 757579 h 2254034"/>
              <a:gd name="connsiteX6" fmla="*/ 0 w 2012741"/>
              <a:gd name="connsiteY6" fmla="*/ 103617 h 2254034"/>
              <a:gd name="connsiteX0" fmla="*/ 0 w 2012741"/>
              <a:gd name="connsiteY0" fmla="*/ 103617 h 2254034"/>
              <a:gd name="connsiteX1" fmla="*/ 694224 w 2012741"/>
              <a:gd name="connsiteY1" fmla="*/ 0 h 2254034"/>
              <a:gd name="connsiteX2" fmla="*/ 616047 w 2012741"/>
              <a:gd name="connsiteY2" fmla="*/ 192273 h 2254034"/>
              <a:gd name="connsiteX3" fmla="*/ 2012741 w 2012741"/>
              <a:gd name="connsiteY3" fmla="*/ 2254034 h 2254034"/>
              <a:gd name="connsiteX4" fmla="*/ 469992 w 2012741"/>
              <a:gd name="connsiteY4" fmla="*/ 545016 h 2254034"/>
              <a:gd name="connsiteX5" fmla="*/ 385622 w 2012741"/>
              <a:gd name="connsiteY5" fmla="*/ 757579 h 2254034"/>
              <a:gd name="connsiteX6" fmla="*/ 0 w 2012741"/>
              <a:gd name="connsiteY6" fmla="*/ 103617 h 2254034"/>
              <a:gd name="connsiteX0" fmla="*/ 0 w 2012741"/>
              <a:gd name="connsiteY0" fmla="*/ 103617 h 2254034"/>
              <a:gd name="connsiteX1" fmla="*/ 694224 w 2012741"/>
              <a:gd name="connsiteY1" fmla="*/ 0 h 2254034"/>
              <a:gd name="connsiteX2" fmla="*/ 616047 w 2012741"/>
              <a:gd name="connsiteY2" fmla="*/ 192273 h 2254034"/>
              <a:gd name="connsiteX3" fmla="*/ 2012741 w 2012741"/>
              <a:gd name="connsiteY3" fmla="*/ 2254034 h 2254034"/>
              <a:gd name="connsiteX4" fmla="*/ 469992 w 2012741"/>
              <a:gd name="connsiteY4" fmla="*/ 545016 h 2254034"/>
              <a:gd name="connsiteX5" fmla="*/ 385622 w 2012741"/>
              <a:gd name="connsiteY5" fmla="*/ 757579 h 2254034"/>
              <a:gd name="connsiteX6" fmla="*/ 0 w 2012741"/>
              <a:gd name="connsiteY6" fmla="*/ 103617 h 2254034"/>
              <a:gd name="connsiteX0" fmla="*/ 0 w 2012741"/>
              <a:gd name="connsiteY0" fmla="*/ 103617 h 2254034"/>
              <a:gd name="connsiteX1" fmla="*/ 694224 w 2012741"/>
              <a:gd name="connsiteY1" fmla="*/ 0 h 2254034"/>
              <a:gd name="connsiteX2" fmla="*/ 616047 w 2012741"/>
              <a:gd name="connsiteY2" fmla="*/ 192273 h 2254034"/>
              <a:gd name="connsiteX3" fmla="*/ 2012741 w 2012741"/>
              <a:gd name="connsiteY3" fmla="*/ 2254034 h 2254034"/>
              <a:gd name="connsiteX4" fmla="*/ 469992 w 2012741"/>
              <a:gd name="connsiteY4" fmla="*/ 545016 h 2254034"/>
              <a:gd name="connsiteX5" fmla="*/ 385622 w 2012741"/>
              <a:gd name="connsiteY5" fmla="*/ 757579 h 2254034"/>
              <a:gd name="connsiteX6" fmla="*/ 0 w 2012741"/>
              <a:gd name="connsiteY6" fmla="*/ 103617 h 2254034"/>
              <a:gd name="connsiteX0" fmla="*/ 0 w 2012741"/>
              <a:gd name="connsiteY0" fmla="*/ 103617 h 2254034"/>
              <a:gd name="connsiteX1" fmla="*/ 694224 w 2012741"/>
              <a:gd name="connsiteY1" fmla="*/ 0 h 2254034"/>
              <a:gd name="connsiteX2" fmla="*/ 616047 w 2012741"/>
              <a:gd name="connsiteY2" fmla="*/ 192273 h 2254034"/>
              <a:gd name="connsiteX3" fmla="*/ 2012741 w 2012741"/>
              <a:gd name="connsiteY3" fmla="*/ 2254034 h 2254034"/>
              <a:gd name="connsiteX4" fmla="*/ 469992 w 2012741"/>
              <a:gd name="connsiteY4" fmla="*/ 545016 h 2254034"/>
              <a:gd name="connsiteX5" fmla="*/ 385622 w 2012741"/>
              <a:gd name="connsiteY5" fmla="*/ 757579 h 2254034"/>
              <a:gd name="connsiteX6" fmla="*/ 0 w 2012741"/>
              <a:gd name="connsiteY6" fmla="*/ 103617 h 2254034"/>
              <a:gd name="connsiteX0" fmla="*/ 0 w 2022637"/>
              <a:gd name="connsiteY0" fmla="*/ 103617 h 2145276"/>
              <a:gd name="connsiteX1" fmla="*/ 694224 w 2022637"/>
              <a:gd name="connsiteY1" fmla="*/ 0 h 2145276"/>
              <a:gd name="connsiteX2" fmla="*/ 616047 w 2022637"/>
              <a:gd name="connsiteY2" fmla="*/ 192273 h 2145276"/>
              <a:gd name="connsiteX3" fmla="*/ 2022637 w 2022637"/>
              <a:gd name="connsiteY3" fmla="*/ 2145276 h 2145276"/>
              <a:gd name="connsiteX4" fmla="*/ 469992 w 2022637"/>
              <a:gd name="connsiteY4" fmla="*/ 545016 h 2145276"/>
              <a:gd name="connsiteX5" fmla="*/ 385622 w 2022637"/>
              <a:gd name="connsiteY5" fmla="*/ 757579 h 2145276"/>
              <a:gd name="connsiteX6" fmla="*/ 0 w 2022637"/>
              <a:gd name="connsiteY6" fmla="*/ 103617 h 214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2637" h="2145276">
                <a:moveTo>
                  <a:pt x="0" y="103617"/>
                </a:moveTo>
                <a:lnTo>
                  <a:pt x="694224" y="0"/>
                </a:lnTo>
                <a:lnTo>
                  <a:pt x="616047" y="192273"/>
                </a:lnTo>
                <a:cubicBezTo>
                  <a:pt x="1020066" y="524060"/>
                  <a:pt x="1829971" y="1188670"/>
                  <a:pt x="2022637" y="2145276"/>
                </a:cubicBezTo>
                <a:cubicBezTo>
                  <a:pt x="1838572" y="1491727"/>
                  <a:pt x="1055780" y="879185"/>
                  <a:pt x="469992" y="545016"/>
                </a:cubicBezTo>
                <a:lnTo>
                  <a:pt x="385622" y="757579"/>
                </a:lnTo>
                <a:cubicBezTo>
                  <a:pt x="46711" y="196899"/>
                  <a:pt x="359521" y="706876"/>
                  <a:pt x="0" y="103617"/>
                </a:cubicBezTo>
                <a:close/>
              </a:path>
            </a:pathLst>
          </a:custGeom>
          <a:gradFill>
            <a:gsLst>
              <a:gs pos="0">
                <a:srgbClr val="008000">
                  <a:alpha val="70000"/>
                </a:srgbClr>
              </a:gs>
              <a:gs pos="100000">
                <a:srgbClr val="97FF97">
                  <a:alpha val="70000"/>
                </a:srgbClr>
              </a:gs>
            </a:gsLst>
            <a:lin ang="5400000" scaled="0"/>
          </a:gradFill>
          <a:ln>
            <a:noFill/>
          </a:ln>
          <a:effectLst>
            <a:outerShdw sx="1000" sy="1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15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6A52AB1-7626-4248-B5E8-C6862E067F74}"/>
              </a:ext>
            </a:extLst>
          </p:cNvPr>
          <p:cNvSpPr/>
          <p:nvPr/>
        </p:nvSpPr>
        <p:spPr>
          <a:xfrm>
            <a:off x="4642288" y="4187895"/>
            <a:ext cx="4047586" cy="109274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8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442"/>
            <a:ext cx="5961336" cy="765547"/>
          </a:xfrm>
        </p:spPr>
        <p:txBody>
          <a:bodyPr/>
          <a:lstStyle/>
          <a:p>
            <a:r>
              <a:rPr lang="en-US" dirty="0" smtClean="0"/>
              <a:t>Target of Installed Capacity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 smtClean="0"/>
              <a:t>06/03/2017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14</a:t>
            </a:fld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69" y="1046117"/>
            <a:ext cx="7264375" cy="510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3"/>
          <p:cNvPicPr>
            <a:picLocks noChangeAspect="1" noChangeArrowheads="1"/>
          </p:cNvPicPr>
          <p:nvPr/>
        </p:nvPicPr>
        <p:blipFill>
          <a:blip r:embed="rId2" cstate="print"/>
          <a:srcRect b="10278"/>
          <a:stretch>
            <a:fillRect/>
          </a:stretch>
        </p:blipFill>
        <p:spPr bwMode="auto">
          <a:xfrm>
            <a:off x="323860" y="1125541"/>
            <a:ext cx="8496617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65100" y="266703"/>
            <a:ext cx="6400800" cy="473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Cambria" panose="02040503050406030204" pitchFamily="18" charset="0"/>
                <a:ea typeface="MS PGothic" pitchFamily="34" charset="-128"/>
              </a:rPr>
              <a:t>FOSIL ENERGY RESOURCES</a:t>
            </a:r>
            <a:endParaRPr lang="en-US" sz="3200" b="1" dirty="0">
              <a:solidFill>
                <a:prstClr val="black"/>
              </a:solidFill>
              <a:latin typeface="Cambria" panose="02040503050406030204" pitchFamily="18" charset="0"/>
              <a:ea typeface="MS PGothic" pitchFamily="34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544209"/>
              </p:ext>
            </p:extLst>
          </p:nvPr>
        </p:nvGraphicFramePr>
        <p:xfrm>
          <a:off x="412753" y="2420939"/>
          <a:ext cx="2341564" cy="1097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135"/>
                <a:gridCol w="1298429"/>
              </a:tblGrid>
              <a:tr h="2742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SUMATERA</a:t>
                      </a:r>
                      <a:endParaRPr lang="en-US" sz="1200" b="1" dirty="0"/>
                    </a:p>
                  </a:txBody>
                  <a:tcPr marL="91399" marR="91399" marT="45699" marB="4569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7427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Coal</a:t>
                      </a:r>
                      <a:endParaRPr lang="en-US" sz="1200" b="1" dirty="0"/>
                    </a:p>
                  </a:txBody>
                  <a:tcPr marL="91399" marR="91399" marT="45699" marB="45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52.483,20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err="1" smtClean="0"/>
                        <a:t>JTon</a:t>
                      </a:r>
                      <a:endParaRPr lang="en-US" sz="1200" b="1" dirty="0"/>
                    </a:p>
                  </a:txBody>
                  <a:tcPr marL="91399" marR="91399" marT="45699" marB="45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27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Oil</a:t>
                      </a:r>
                      <a:endParaRPr lang="en-US" sz="1200" b="1" dirty="0"/>
                    </a:p>
                  </a:txBody>
                  <a:tcPr marL="91399" marR="91399" marT="45699" marB="45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5.299,47 MMSTB</a:t>
                      </a:r>
                      <a:endParaRPr lang="en-US" sz="1200" b="1" dirty="0"/>
                    </a:p>
                  </a:txBody>
                  <a:tcPr marL="91399" marR="91399" marT="45699" marB="45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27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Gas</a:t>
                      </a:r>
                      <a:endParaRPr lang="en-US" sz="1200" b="1" dirty="0"/>
                    </a:p>
                  </a:txBody>
                  <a:tcPr marL="91399" marR="91399" marT="45699" marB="45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133,55 TSCF</a:t>
                      </a:r>
                      <a:endParaRPr lang="en-US" sz="1200" b="1" dirty="0"/>
                    </a:p>
                  </a:txBody>
                  <a:tcPr marL="91399" marR="91399" marT="45699" marB="45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16022" y="4149725"/>
          <a:ext cx="2397125" cy="1097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977"/>
                <a:gridCol w="1299148"/>
              </a:tblGrid>
              <a:tr h="2742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JAWA</a:t>
                      </a:r>
                      <a:endParaRPr lang="en-US" sz="1200" b="1" dirty="0"/>
                    </a:p>
                  </a:txBody>
                  <a:tcPr marL="91449" marR="91449" marT="45699" marB="4569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7427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Coal</a:t>
                      </a:r>
                      <a:endParaRPr lang="en-US" sz="1200" b="1" dirty="0"/>
                    </a:p>
                  </a:txBody>
                  <a:tcPr marL="91399" marR="91399" marT="45699" marB="45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14,21 </a:t>
                      </a:r>
                      <a:r>
                        <a:rPr lang="en-US" sz="1200" b="1" dirty="0" err="1" smtClean="0"/>
                        <a:t>JTon</a:t>
                      </a:r>
                      <a:endParaRPr lang="en-US" sz="1200" b="1" dirty="0"/>
                    </a:p>
                  </a:txBody>
                  <a:tcPr marL="91449" marR="91449" marT="45699" marB="45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27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Oil</a:t>
                      </a:r>
                      <a:endParaRPr lang="en-US" sz="1200" b="1" dirty="0"/>
                    </a:p>
                  </a:txBody>
                  <a:tcPr marL="91399" marR="91399" marT="45699" marB="45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1.631,34 MMSTB</a:t>
                      </a:r>
                      <a:endParaRPr lang="en-US" sz="1200" b="1" dirty="0"/>
                    </a:p>
                  </a:txBody>
                  <a:tcPr marL="91449" marR="91449" marT="45699" marB="45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27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Gas</a:t>
                      </a:r>
                      <a:endParaRPr lang="en-US" sz="1200" b="1" dirty="0"/>
                    </a:p>
                  </a:txBody>
                  <a:tcPr marL="91399" marR="91399" marT="45699" marB="45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9,97 TSCF</a:t>
                      </a:r>
                      <a:endParaRPr lang="en-US" sz="1200" b="1" dirty="0"/>
                    </a:p>
                  </a:txBody>
                  <a:tcPr marL="91449" marR="91449" marT="45699" marB="45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573464" y="3294063"/>
          <a:ext cx="2290762" cy="1097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371"/>
                <a:gridCol w="1102391"/>
              </a:tblGrid>
              <a:tr h="2742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SULAWESI</a:t>
                      </a:r>
                      <a:endParaRPr lang="en-US" sz="1200" b="1" dirty="0"/>
                    </a:p>
                  </a:txBody>
                  <a:tcPr marL="91459" marR="91459" marT="45699" marB="4569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7427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Coal</a:t>
                      </a:r>
                      <a:endParaRPr lang="en-US" sz="1200" b="1" dirty="0"/>
                    </a:p>
                  </a:txBody>
                  <a:tcPr marL="91399" marR="91399" marT="45699" marB="45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233,10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err="1" smtClean="0"/>
                        <a:t>JTon</a:t>
                      </a:r>
                      <a:endParaRPr lang="en-US" sz="1200" b="1" dirty="0"/>
                    </a:p>
                  </a:txBody>
                  <a:tcPr marL="91459" marR="91459" marT="45699" marB="45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27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Oil</a:t>
                      </a:r>
                      <a:endParaRPr lang="en-US" sz="1200" b="1" dirty="0"/>
                    </a:p>
                  </a:txBody>
                  <a:tcPr marL="91399" marR="91399" marT="45699" marB="45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49,11 MMSTB</a:t>
                      </a:r>
                      <a:endParaRPr lang="en-US" sz="1200" b="1" dirty="0"/>
                    </a:p>
                  </a:txBody>
                  <a:tcPr marL="91459" marR="91459" marT="45699" marB="45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27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Gas</a:t>
                      </a:r>
                      <a:endParaRPr lang="en-US" sz="1200" b="1" dirty="0"/>
                    </a:p>
                  </a:txBody>
                  <a:tcPr marL="91399" marR="91399" marT="45699" marB="45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3,88 TSCF</a:t>
                      </a:r>
                      <a:endParaRPr lang="en-US" sz="1200" b="1" dirty="0"/>
                    </a:p>
                  </a:txBody>
                  <a:tcPr marL="91459" marR="91459" marT="45699" marB="45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435601" y="1934703"/>
          <a:ext cx="2195514" cy="1097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757"/>
                <a:gridCol w="1097757"/>
              </a:tblGrid>
              <a:tr h="2742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MALUKU</a:t>
                      </a:r>
                      <a:endParaRPr lang="en-US" sz="1200" b="1" dirty="0"/>
                    </a:p>
                  </a:txBody>
                  <a:tcPr marL="91431" marR="91431" marT="45699" marB="4569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7427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Coal</a:t>
                      </a:r>
                      <a:endParaRPr lang="en-US" sz="1200" b="1" dirty="0"/>
                    </a:p>
                  </a:txBody>
                  <a:tcPr marL="91399" marR="91399" marT="45699" marB="45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2,13 </a:t>
                      </a:r>
                      <a:r>
                        <a:rPr lang="en-US" sz="1200" b="1" dirty="0" err="1" smtClean="0"/>
                        <a:t>JTon</a:t>
                      </a:r>
                      <a:endParaRPr lang="en-US" sz="1200" b="1" dirty="0"/>
                    </a:p>
                  </a:txBody>
                  <a:tcPr marL="91431" marR="91431" marT="45699" marB="45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27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Oil</a:t>
                      </a:r>
                      <a:endParaRPr lang="en-US" sz="1200" b="1" dirty="0"/>
                    </a:p>
                  </a:txBody>
                  <a:tcPr marL="91399" marR="91399" marT="45699" marB="45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37,92 MMSTB</a:t>
                      </a:r>
                      <a:endParaRPr lang="en-US" sz="1200" b="1" dirty="0"/>
                    </a:p>
                  </a:txBody>
                  <a:tcPr marL="91431" marR="91431" marT="45699" marB="45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27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Gas</a:t>
                      </a:r>
                      <a:endParaRPr lang="en-US" sz="1200" b="1" dirty="0"/>
                    </a:p>
                  </a:txBody>
                  <a:tcPr marL="91399" marR="91399" marT="45699" marB="45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15,22 TSCF</a:t>
                      </a:r>
                      <a:endParaRPr lang="en-US" sz="1200" b="1" dirty="0"/>
                    </a:p>
                  </a:txBody>
                  <a:tcPr marL="91431" marR="91431" marT="45699" marB="45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596064" y="3214687"/>
          <a:ext cx="2152650" cy="1097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741"/>
                <a:gridCol w="1101909"/>
              </a:tblGrid>
              <a:tr h="2742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PAPUA</a:t>
                      </a:r>
                      <a:endParaRPr lang="en-US" sz="1200" b="1" dirty="0"/>
                    </a:p>
                  </a:txBody>
                  <a:tcPr marL="91419" marR="91419" marT="45699" marB="4569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7427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Coal</a:t>
                      </a:r>
                      <a:endParaRPr lang="en-US" sz="1200" b="1" dirty="0"/>
                    </a:p>
                  </a:txBody>
                  <a:tcPr marL="91399" marR="91399" marT="45699" marB="45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128,57 </a:t>
                      </a:r>
                      <a:r>
                        <a:rPr lang="en-US" sz="1200" b="1" dirty="0" err="1" smtClean="0"/>
                        <a:t>JTon</a:t>
                      </a:r>
                      <a:endParaRPr lang="en-US" sz="1200" b="1" dirty="0"/>
                    </a:p>
                  </a:txBody>
                  <a:tcPr marL="91419" marR="91419" marT="45699" marB="45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27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Oil</a:t>
                      </a:r>
                      <a:endParaRPr lang="en-US" sz="1200" b="1" dirty="0"/>
                    </a:p>
                  </a:txBody>
                  <a:tcPr marL="91399" marR="91399" marT="45699" marB="45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65,73 MMSTB</a:t>
                      </a:r>
                      <a:endParaRPr lang="en-US" sz="1200" b="1" dirty="0"/>
                    </a:p>
                  </a:txBody>
                  <a:tcPr marL="91419" marR="91419" marT="45699" marB="45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27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Gas</a:t>
                      </a:r>
                      <a:endParaRPr lang="en-US" sz="1200" b="1" dirty="0"/>
                    </a:p>
                  </a:txBody>
                  <a:tcPr marL="91399" marR="91399" marT="45699" marB="45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23,91 TSCF</a:t>
                      </a:r>
                      <a:endParaRPr lang="en-US" sz="1200" b="1" dirty="0"/>
                    </a:p>
                  </a:txBody>
                  <a:tcPr marL="91419" marR="91419" marT="45699" marB="45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049589" y="1341439"/>
          <a:ext cx="2208212" cy="1097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019"/>
                <a:gridCol w="1157193"/>
              </a:tblGrid>
              <a:tr h="2742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KALIMANTAN</a:t>
                      </a:r>
                      <a:endParaRPr lang="en-US" sz="1200" b="1" dirty="0"/>
                    </a:p>
                  </a:txBody>
                  <a:tcPr marL="91443" marR="91443" marT="45699" marB="4569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7427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Coal</a:t>
                      </a:r>
                      <a:endParaRPr lang="en-US" sz="1200" b="1" dirty="0"/>
                    </a:p>
                  </a:txBody>
                  <a:tcPr marL="91399" marR="91399" marT="45699" marB="45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52.326,23 </a:t>
                      </a:r>
                      <a:r>
                        <a:rPr lang="en-US" sz="1200" b="1" dirty="0" err="1" smtClean="0"/>
                        <a:t>JTon</a:t>
                      </a:r>
                      <a:endParaRPr lang="en-US" sz="1200" b="1" dirty="0"/>
                    </a:p>
                  </a:txBody>
                  <a:tcPr marL="91443" marR="91443" marT="45699" marB="45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27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Oil</a:t>
                      </a:r>
                      <a:endParaRPr lang="en-US" sz="1200" b="1" dirty="0"/>
                    </a:p>
                  </a:txBody>
                  <a:tcPr marL="91399" marR="91399" marT="45699" marB="45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669,24 MMSTB</a:t>
                      </a:r>
                      <a:endParaRPr lang="en-US" sz="1200" b="1" dirty="0"/>
                    </a:p>
                  </a:txBody>
                  <a:tcPr marL="91443" marR="91443" marT="45699" marB="45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27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Gas</a:t>
                      </a:r>
                      <a:endParaRPr lang="en-US" sz="1200" b="1" dirty="0"/>
                    </a:p>
                  </a:txBody>
                  <a:tcPr marL="91399" marR="91399" marT="45699" marB="45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17,36 TSCF</a:t>
                      </a:r>
                      <a:endParaRPr lang="en-US" sz="1200" b="1" dirty="0"/>
                    </a:p>
                  </a:txBody>
                  <a:tcPr marL="91443" marR="91443" marT="45699" marB="45699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1660" y="5630869"/>
            <a:ext cx="8424863" cy="3248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/>
                <a:ea typeface="MS PGothic" pitchFamily="34" charset="-128"/>
              </a:rPr>
              <a:t>COAL ~ </a:t>
            </a:r>
            <a:r>
              <a:rPr lang="en-US" sz="2400" dirty="0">
                <a:solidFill>
                  <a:schemeClr val="bg1"/>
                </a:solidFill>
                <a:latin typeface="Calibri"/>
                <a:ea typeface="MS PGothic" pitchFamily="34" charset="-128"/>
              </a:rPr>
              <a:t>50 </a:t>
            </a:r>
            <a:r>
              <a:rPr lang="en-US" sz="2400" dirty="0" smtClean="0">
                <a:solidFill>
                  <a:schemeClr val="bg1"/>
                </a:solidFill>
                <a:latin typeface="Calibri"/>
                <a:ea typeface="MS PGothic" pitchFamily="34" charset="-128"/>
              </a:rPr>
              <a:t>years, OIL ~ 10</a:t>
            </a:r>
            <a:r>
              <a:rPr lang="en-US" sz="2400" dirty="0">
                <a:solidFill>
                  <a:schemeClr val="bg1"/>
                </a:solidFill>
                <a:latin typeface="Calibri"/>
                <a:ea typeface="MS PGothic" pitchFamily="34" charset="-128"/>
              </a:rPr>
              <a:t>-13 </a:t>
            </a:r>
            <a:r>
              <a:rPr lang="en-US" sz="2400" dirty="0" smtClean="0">
                <a:solidFill>
                  <a:schemeClr val="bg1"/>
                </a:solidFill>
                <a:latin typeface="Calibri"/>
                <a:ea typeface="MS PGothic" pitchFamily="34" charset="-128"/>
              </a:rPr>
              <a:t>years, </a:t>
            </a:r>
            <a:r>
              <a:rPr lang="id-ID" sz="2400" dirty="0" smtClean="0">
                <a:solidFill>
                  <a:schemeClr val="bg1"/>
                </a:solidFill>
                <a:latin typeface="Calibri"/>
                <a:ea typeface="MS PGothic" pitchFamily="34" charset="-128"/>
              </a:rPr>
              <a:t>GAS ~ 30 years</a:t>
            </a:r>
            <a:endParaRPr lang="en-US" sz="2400" dirty="0">
              <a:solidFill>
                <a:schemeClr val="bg1"/>
              </a:solidFill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81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8812" y="173420"/>
            <a:ext cx="8229600" cy="769673"/>
          </a:xfrm>
        </p:spPr>
        <p:txBody>
          <a:bodyPr rtlCol="0">
            <a:normAutofit/>
          </a:bodyPr>
          <a:lstStyle/>
          <a:p>
            <a:pPr marL="484632" algn="l" eaLnBrk="1" fontAlgn="auto" hangingPunct="1">
              <a:spcAft>
                <a:spcPts val="0"/>
              </a:spcAft>
              <a:defRPr/>
            </a:pPr>
            <a:r>
              <a:rPr lang="en-US" sz="4200" b="0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</a:rPr>
              <a:t>POTENTIAL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47675" indent="-382588" eaLnBrk="1" hangingPunct="1"/>
            <a:r>
              <a:rPr lang="en-US" sz="3600" dirty="0" smtClean="0">
                <a:effectLst/>
                <a:latin typeface="Garamond" charset="0"/>
              </a:rPr>
              <a:t>Indonesia </a:t>
            </a:r>
            <a:r>
              <a:rPr lang="en-US" sz="3600" dirty="0">
                <a:effectLst/>
                <a:latin typeface="Garamond" charset="0"/>
              </a:rPr>
              <a:t>has experiences in build and operate conventional power plants as well as nuclear research reactors:</a:t>
            </a:r>
          </a:p>
          <a:p>
            <a:pPr marL="822325" lvl="1" eaLnBrk="1" hangingPunct="1"/>
            <a:r>
              <a:rPr lang="en-US" sz="3200" dirty="0">
                <a:effectLst/>
                <a:latin typeface="Garamond" charset="0"/>
              </a:rPr>
              <a:t>technical </a:t>
            </a:r>
            <a:r>
              <a:rPr lang="en-US" sz="3200" dirty="0" smtClean="0">
                <a:effectLst/>
                <a:latin typeface="Garamond" charset="0"/>
              </a:rPr>
              <a:t>personnel,</a:t>
            </a:r>
            <a:endParaRPr lang="en-US" sz="3200" dirty="0">
              <a:effectLst/>
              <a:latin typeface="Garamond" charset="0"/>
            </a:endParaRPr>
          </a:p>
          <a:p>
            <a:pPr marL="822325" lvl="1" eaLnBrk="1" hangingPunct="1"/>
            <a:r>
              <a:rPr lang="en-US" sz="3200" dirty="0">
                <a:effectLst/>
                <a:latin typeface="Garamond" charset="0"/>
              </a:rPr>
              <a:t>education, training and personnel </a:t>
            </a:r>
            <a:r>
              <a:rPr lang="en-US" sz="3200" dirty="0" smtClean="0">
                <a:effectLst/>
                <a:latin typeface="Garamond" charset="0"/>
              </a:rPr>
              <a:t>certifications </a:t>
            </a:r>
            <a:r>
              <a:rPr lang="en-US" sz="3200" dirty="0">
                <a:effectLst/>
                <a:latin typeface="Garamond" charset="0"/>
              </a:rPr>
              <a:t>system,</a:t>
            </a:r>
          </a:p>
          <a:p>
            <a:pPr marL="822325" lvl="1" eaLnBrk="1" hangingPunct="1"/>
            <a:r>
              <a:rPr lang="en-US" sz="3200" dirty="0">
                <a:latin typeface="Garamond" charset="0"/>
              </a:rPr>
              <a:t>R</a:t>
            </a:r>
            <a:r>
              <a:rPr lang="en-US" sz="3200" dirty="0" smtClean="0">
                <a:effectLst/>
                <a:latin typeface="Garamond" charset="0"/>
              </a:rPr>
              <a:t>egulations</a:t>
            </a:r>
            <a:endParaRPr lang="en-US" sz="3200" dirty="0">
              <a:effectLst/>
              <a:latin typeface="Garamond" charset="0"/>
            </a:endParaRPr>
          </a:p>
          <a:p>
            <a:pPr marL="447675" indent="-382588" eaLnBrk="1" hangingPunct="1"/>
            <a:r>
              <a:rPr lang="en-US" sz="3600" dirty="0" smtClean="0">
                <a:latin typeface="Garamond" charset="0"/>
              </a:rPr>
              <a:t>National industry capabilities</a:t>
            </a:r>
            <a:endParaRPr lang="en-US" sz="3600" dirty="0">
              <a:effectLst/>
              <a:latin typeface="Garamond" charset="0"/>
            </a:endParaRPr>
          </a:p>
          <a:p>
            <a:pPr marL="447675" indent="-382588" eaLnBrk="1" hangingPunct="1"/>
            <a:endParaRPr lang="en-US" sz="3600" dirty="0">
              <a:effectLst/>
              <a:latin typeface="Garamond" charset="0"/>
            </a:endParaRPr>
          </a:p>
          <a:p>
            <a:pPr marL="447675" indent="-382588" eaLnBrk="1" hangingPunct="1"/>
            <a:endParaRPr lang="en-US" sz="3600" dirty="0">
              <a:effectLst/>
              <a:latin typeface="Garamond" charset="0"/>
            </a:endParaRPr>
          </a:p>
          <a:p>
            <a:pPr marL="447675" indent="-382588" eaLnBrk="1" hangingPunct="1"/>
            <a:endParaRPr lang="en-US" sz="3600" dirty="0">
              <a:effectLst/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8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86784" y="5"/>
            <a:ext cx="8229600" cy="1026583"/>
          </a:xfrm>
        </p:spPr>
        <p:txBody>
          <a:bodyPr>
            <a:normAutofit/>
          </a:bodyPr>
          <a:lstStyle/>
          <a:p>
            <a:pPr marL="484632" algn="l" eaLnBrk="1" fontAlgn="auto" hangingPunct="1">
              <a:spcAft>
                <a:spcPts val="0"/>
              </a:spcAft>
              <a:defRPr/>
            </a:pPr>
            <a:r>
              <a:rPr lang="en-US" sz="3200" b="0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ea typeface="+mj-ea"/>
              </a:rPr>
              <a:t>Existing Infrastructure of HRD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447675" indent="-382588" eaLnBrk="1" hangingPunct="1">
              <a:lnSpc>
                <a:spcPct val="80000"/>
              </a:lnSpc>
            </a:pPr>
            <a:r>
              <a:rPr lang="en-US" sz="3200" dirty="0" smtClean="0">
                <a:effectLst/>
                <a:latin typeface="Garamond" charset="0"/>
              </a:rPr>
              <a:t>Department </a:t>
            </a:r>
            <a:r>
              <a:rPr lang="en-US" sz="3200" dirty="0">
                <a:effectLst/>
                <a:latin typeface="Garamond" charset="0"/>
              </a:rPr>
              <a:t>of Engineering Physics – </a:t>
            </a:r>
            <a:r>
              <a:rPr lang="en-US" sz="3200" dirty="0" err="1">
                <a:effectLst/>
                <a:latin typeface="Garamond" charset="0"/>
              </a:rPr>
              <a:t>Gadjah</a:t>
            </a:r>
            <a:r>
              <a:rPr lang="en-US" sz="3200" dirty="0">
                <a:effectLst/>
                <a:latin typeface="Garamond" charset="0"/>
              </a:rPr>
              <a:t> </a:t>
            </a:r>
            <a:r>
              <a:rPr lang="en-US" sz="3200" dirty="0" err="1">
                <a:effectLst/>
                <a:latin typeface="Garamond" charset="0"/>
              </a:rPr>
              <a:t>Mada</a:t>
            </a:r>
            <a:r>
              <a:rPr lang="en-US" sz="3200" dirty="0">
                <a:effectLst/>
                <a:latin typeface="Garamond" charset="0"/>
              </a:rPr>
              <a:t> University: nuclear engineering as major.</a:t>
            </a:r>
          </a:p>
          <a:p>
            <a:pPr marL="447675" indent="-382588" eaLnBrk="1" hangingPunct="1">
              <a:lnSpc>
                <a:spcPct val="80000"/>
              </a:lnSpc>
            </a:pPr>
            <a:r>
              <a:rPr lang="en-US" sz="3200" dirty="0">
                <a:effectLst/>
                <a:latin typeface="Garamond" charset="0"/>
              </a:rPr>
              <a:t>Department of Physics – Bandung Institute of Technology: nuclear engineering as major.</a:t>
            </a:r>
          </a:p>
          <a:p>
            <a:pPr marL="447675" indent="-382588" eaLnBrk="1" hangingPunct="1">
              <a:lnSpc>
                <a:spcPct val="80000"/>
              </a:lnSpc>
            </a:pPr>
            <a:r>
              <a:rPr lang="en-US" sz="3200" dirty="0">
                <a:effectLst/>
                <a:latin typeface="Garamond" charset="0"/>
              </a:rPr>
              <a:t>Nuclear Medical Physics, Department of Physics – University of </a:t>
            </a:r>
            <a:r>
              <a:rPr lang="en-US" sz="3200" dirty="0" smtClean="0">
                <a:effectLst/>
                <a:latin typeface="Garamond" charset="0"/>
              </a:rPr>
              <a:t>Indonesia, and other </a:t>
            </a:r>
            <a:r>
              <a:rPr lang="en-US" sz="3200" dirty="0">
                <a:effectLst/>
                <a:latin typeface="Garamond" charset="0"/>
              </a:rPr>
              <a:t>universities.</a:t>
            </a:r>
          </a:p>
          <a:p>
            <a:pPr marL="447675" indent="-382588" eaLnBrk="1" hangingPunct="1">
              <a:lnSpc>
                <a:spcPct val="80000"/>
              </a:lnSpc>
            </a:pPr>
            <a:r>
              <a:rPr lang="en-US" sz="3200" dirty="0" err="1" smtClean="0">
                <a:effectLst/>
                <a:latin typeface="Garamond" charset="0"/>
              </a:rPr>
              <a:t>Polytechnique</a:t>
            </a:r>
            <a:r>
              <a:rPr lang="en-US" sz="3200" dirty="0" smtClean="0">
                <a:effectLst/>
                <a:latin typeface="Garamond" charset="0"/>
              </a:rPr>
              <a:t> </a:t>
            </a:r>
            <a:r>
              <a:rPr lang="en-US" sz="3200" dirty="0">
                <a:effectLst/>
                <a:latin typeface="Garamond" charset="0"/>
              </a:rPr>
              <a:t>Institute of Nuclear Technology – STTN, BATAN.</a:t>
            </a:r>
          </a:p>
          <a:p>
            <a:pPr marL="447675" indent="-382588" eaLnBrk="1" hangingPunct="1">
              <a:lnSpc>
                <a:spcPct val="80000"/>
              </a:lnSpc>
            </a:pPr>
            <a:endParaRPr lang="en-US" sz="3200" dirty="0">
              <a:effectLst/>
              <a:latin typeface="Garamond" charset="0"/>
            </a:endParaRPr>
          </a:p>
          <a:p>
            <a:pPr marL="447675" indent="-382588" eaLnBrk="1" hangingPunct="1">
              <a:lnSpc>
                <a:spcPct val="80000"/>
              </a:lnSpc>
            </a:pPr>
            <a:endParaRPr lang="en-US" sz="3200" dirty="0">
              <a:effectLst/>
              <a:latin typeface="Garamond" charset="0"/>
            </a:endParaRPr>
          </a:p>
          <a:p>
            <a:pPr marL="447675" indent="-382588" eaLnBrk="1" hangingPunct="1">
              <a:lnSpc>
                <a:spcPct val="80000"/>
              </a:lnSpc>
            </a:pPr>
            <a:endParaRPr lang="en-US" sz="3200" dirty="0">
              <a:effectLst/>
              <a:latin typeface="Garamond" charset="0"/>
            </a:endParaRPr>
          </a:p>
          <a:p>
            <a:pPr marL="447675" indent="-382588" eaLnBrk="1" hangingPunct="1">
              <a:lnSpc>
                <a:spcPct val="80000"/>
              </a:lnSpc>
            </a:pPr>
            <a:endParaRPr lang="en-US" sz="3200" b="1" dirty="0">
              <a:effectLst/>
              <a:latin typeface="Garamond" charset="0"/>
            </a:endParaRPr>
          </a:p>
          <a:p>
            <a:pPr marL="447675" indent="-382588" eaLnBrk="1" hangingPunct="1">
              <a:lnSpc>
                <a:spcPct val="80000"/>
              </a:lnSpc>
            </a:pPr>
            <a:endParaRPr lang="en-US" sz="3200" dirty="0">
              <a:effectLst/>
              <a:latin typeface="Garamond" charset="0"/>
            </a:endParaRPr>
          </a:p>
          <a:p>
            <a:pPr marL="447675" indent="-382588" eaLnBrk="1" hangingPunct="1">
              <a:lnSpc>
                <a:spcPct val="80000"/>
              </a:lnSpc>
            </a:pPr>
            <a:endParaRPr lang="en-US" sz="3200" dirty="0">
              <a:effectLst/>
              <a:latin typeface="Garamond" charset="0"/>
            </a:endParaRPr>
          </a:p>
          <a:p>
            <a:pPr marL="447675" indent="-382588" eaLnBrk="1" hangingPunct="1">
              <a:lnSpc>
                <a:spcPct val="80000"/>
              </a:lnSpc>
            </a:pPr>
            <a:endParaRPr lang="en-US" sz="3200" dirty="0">
              <a:effectLst/>
              <a:latin typeface="Garamond" charset="0"/>
            </a:endParaRPr>
          </a:p>
          <a:p>
            <a:pPr marL="447675" indent="-382588" eaLnBrk="1" hangingPunct="1">
              <a:lnSpc>
                <a:spcPct val="80000"/>
              </a:lnSpc>
            </a:pPr>
            <a:endParaRPr lang="en-US" sz="3200" dirty="0">
              <a:effectLst/>
              <a:latin typeface="Garamond" charset="0"/>
            </a:endParaRPr>
          </a:p>
        </p:txBody>
      </p:sp>
      <p:sp>
        <p:nvSpPr>
          <p:cNvPr id="25604" name="Rectangle 1"/>
          <p:cNvSpPr>
            <a:spLocks noChangeArrowheads="1"/>
          </p:cNvSpPr>
          <p:nvPr/>
        </p:nvSpPr>
        <p:spPr bwMode="auto">
          <a:xfrm>
            <a:off x="0" y="-106"/>
            <a:ext cx="1846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80969"/>
            <a:ext cx="5873750" cy="765175"/>
          </a:xfrm>
          <a:noFill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  <a:t>NATIONAL CAPABILITY</a:t>
            </a:r>
            <a:endParaRPr lang="en-AU" sz="3200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3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943377"/>
              </p:ext>
            </p:extLst>
          </p:nvPr>
        </p:nvGraphicFramePr>
        <p:xfrm>
          <a:off x="497059" y="1720845"/>
          <a:ext cx="8058394" cy="3325355"/>
        </p:xfrm>
        <a:graphic>
          <a:graphicData uri="http://schemas.openxmlformats.org/drawingml/2006/table">
            <a:tbl>
              <a:tblPr/>
              <a:tblGrid>
                <a:gridCol w="1133418"/>
                <a:gridCol w="783884"/>
                <a:gridCol w="1022866"/>
                <a:gridCol w="964589"/>
                <a:gridCol w="1063016"/>
                <a:gridCol w="999741"/>
                <a:gridCol w="994117"/>
                <a:gridCol w="1096763"/>
              </a:tblGrid>
              <a:tr h="3803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Consultant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Year</a:t>
                      </a:r>
                      <a:endParaRPr kumimoji="1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NPP type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Local</a:t>
                      </a:r>
                      <a:r>
                        <a:rPr kumimoji="1" lang="sv-S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sv-SE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Conten</a:t>
                      </a:r>
                      <a:r>
                        <a:rPr kumimoji="1" lang="sv-S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 (%)</a:t>
                      </a:r>
                      <a:endParaRPr kumimoji="1" lang="sv-S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3528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Unit 1&amp;2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Unit 3&amp;4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Unit 5&amp;6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Unit 7&amp;8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Unit 9&amp;10</a:t>
                      </a:r>
                      <a:endParaRPr kumimoji="1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NewJec</a:t>
                      </a:r>
                      <a:endParaRPr kumimoji="1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1994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PWR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25</a:t>
                      </a:r>
                      <a:endParaRPr kumimoji="1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30</a:t>
                      </a:r>
                      <a:endParaRPr kumimoji="1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35</a:t>
                      </a:r>
                      <a:endParaRPr kumimoji="1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60</a:t>
                      </a:r>
                      <a:endParaRPr kumimoji="1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Optimum</a:t>
                      </a:r>
                      <a:endParaRPr kumimoji="1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MHI-WH</a:t>
                      </a:r>
                      <a:endParaRPr kumimoji="1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1996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AP600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31</a:t>
                      </a:r>
                      <a:endParaRPr kumimoji="1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60</a:t>
                      </a:r>
                      <a:endParaRPr kumimoji="1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34" charset="-127"/>
                        </a:rPr>
                        <a:t>-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34" charset="-127"/>
                        </a:rPr>
                        <a:t>-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GE</a:t>
                      </a:r>
                      <a:endParaRPr kumimoji="1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1996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ABWR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26,1</a:t>
                      </a:r>
                      <a:endParaRPr kumimoji="1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31,4</a:t>
                      </a:r>
                      <a:endParaRPr kumimoji="1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37,5</a:t>
                      </a:r>
                      <a:endParaRPr kumimoji="1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60</a:t>
                      </a:r>
                      <a:endParaRPr kumimoji="1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Optimum</a:t>
                      </a:r>
                      <a:endParaRPr kumimoji="1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KEPCO</a:t>
                      </a:r>
                      <a:endParaRPr kumimoji="1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1997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KSNP1000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25</a:t>
                      </a:r>
                      <a:endParaRPr kumimoji="1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40</a:t>
                      </a:r>
                      <a:endParaRPr kumimoji="1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60</a:t>
                      </a:r>
                      <a:endParaRPr kumimoji="1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34" charset="-127"/>
                        </a:rPr>
                        <a:t>-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UGM</a:t>
                      </a:r>
                      <a:endParaRPr kumimoji="1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2004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OPR1000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25</a:t>
                      </a:r>
                      <a:endParaRPr kumimoji="1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34" charset="-127"/>
                        </a:rPr>
                        <a:t>-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34" charset="-127"/>
                        </a:rPr>
                        <a:t>-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34" charset="-127"/>
                        </a:rPr>
                        <a:t>-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34" charset="-127"/>
                        </a:rPr>
                        <a:t>-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KHNP</a:t>
                      </a:r>
                      <a:endParaRPr kumimoji="1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2006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OPR1000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20</a:t>
                      </a:r>
                      <a:endParaRPr kumimoji="1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50</a:t>
                      </a:r>
                      <a:endParaRPr kumimoji="1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Batang" pitchFamily="18" charset="-127"/>
                          <a:cs typeface="Times New Roman" pitchFamily="18" charset="0"/>
                        </a:rPr>
                        <a:t>70</a:t>
                      </a:r>
                      <a:endParaRPr kumimoji="1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24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85888"/>
            <a:ext cx="7620000" cy="417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3732" name="Text Box 3"/>
          <p:cNvSpPr txBox="1">
            <a:spLocks noChangeArrowheads="1"/>
          </p:cNvSpPr>
          <p:nvPr/>
        </p:nvSpPr>
        <p:spPr bwMode="auto">
          <a:xfrm>
            <a:off x="485584" y="5632206"/>
            <a:ext cx="31242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</a:pPr>
            <a:r>
              <a:rPr lang="en-US" sz="1400" b="1" dirty="0" smtClean="0">
                <a:solidFill>
                  <a:srgbClr val="000000"/>
                </a:solidFill>
                <a:cs typeface="DejaVu Sans" pitchFamily="34" charset="0"/>
              </a:rPr>
              <a:t>Source </a:t>
            </a:r>
            <a:r>
              <a:rPr lang="en-US" sz="1400" b="1" dirty="0">
                <a:solidFill>
                  <a:srgbClr val="000000"/>
                </a:solidFill>
                <a:cs typeface="DejaVu Sans" pitchFamily="34" charset="0"/>
              </a:rPr>
              <a:t>: 	PT. Siemens Indonesia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</a:pPr>
            <a:r>
              <a:rPr lang="en-US" sz="1400" b="1" dirty="0">
                <a:solidFill>
                  <a:srgbClr val="000000"/>
                </a:solidFill>
                <a:cs typeface="DejaVu Sans" pitchFamily="34" charset="0"/>
              </a:rPr>
              <a:t>	</a:t>
            </a:r>
            <a:r>
              <a:rPr lang="en-US" sz="1400" b="1" dirty="0" err="1">
                <a:solidFill>
                  <a:srgbClr val="000000"/>
                </a:solidFill>
                <a:cs typeface="DejaVu Sans" pitchFamily="34" charset="0"/>
              </a:rPr>
              <a:t>Cilegon</a:t>
            </a:r>
            <a:r>
              <a:rPr lang="en-US" sz="1400" b="1" dirty="0">
                <a:solidFill>
                  <a:srgbClr val="000000"/>
                </a:solidFill>
                <a:cs typeface="DejaVu Sans" pitchFamily="34" charset="0"/>
              </a:rPr>
              <a:t> Factory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909" y="80969"/>
            <a:ext cx="6427844" cy="765175"/>
          </a:xfrm>
        </p:spPr>
        <p:txBody>
          <a:bodyPr/>
          <a:lstStyle/>
          <a:p>
            <a:r>
              <a:rPr lang="en-US" dirty="0" smtClean="0"/>
              <a:t>National Industry Capability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56706" y="5644767"/>
            <a:ext cx="4330520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This component for </a:t>
            </a:r>
            <a:r>
              <a:rPr lang="en-US" dirty="0" err="1" smtClean="0"/>
              <a:t>Olkiluoto</a:t>
            </a:r>
            <a:r>
              <a:rPr lang="en-US" dirty="0" smtClean="0"/>
              <a:t> NPP, </a:t>
            </a:r>
            <a:r>
              <a:rPr lang="en-US" dirty="0" err="1" smtClean="0"/>
              <a:t>Finlandia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0276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STATUS OF NPP IN THE WORLD</a:t>
            </a:r>
          </a:p>
          <a:p>
            <a:r>
              <a:rPr lang="en-US" dirty="0" smtClean="0"/>
              <a:t>PROSPECT AND POTENTIAL OF NUCLEAR ENERGY</a:t>
            </a:r>
          </a:p>
          <a:p>
            <a:r>
              <a:rPr lang="en-US" dirty="0" smtClean="0"/>
              <a:t>STATUS OF NUCLEAR POWER PROGRAM</a:t>
            </a:r>
          </a:p>
          <a:p>
            <a:r>
              <a:rPr lang="en-US" dirty="0" smtClean="0"/>
              <a:t>CHALLENGES</a:t>
            </a:r>
          </a:p>
          <a:p>
            <a:r>
              <a:rPr lang="en-US" dirty="0" smtClean="0"/>
              <a:t>POLICY AND STRATEGY</a:t>
            </a:r>
          </a:p>
          <a:p>
            <a:r>
              <a:rPr lang="en-US" dirty="0" smtClean="0"/>
              <a:t>FUTURE PLAN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Badan Tenaga Nuklir Nasional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E4317A-F6DB-4A2D-A039-AF41900EC225}" type="slidenum">
              <a:rPr lang="id-ID" altLang="id-ID" smtClean="0"/>
              <a:pPr>
                <a:defRPr/>
              </a:pPr>
              <a:t>2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34488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45533" y="3"/>
            <a:ext cx="6633634" cy="95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/>
              <a:t>Status of National Nuclear Power Infrastructure Development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57200" y="1663703"/>
            <a:ext cx="8229600" cy="42576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just">
              <a:lnSpc>
                <a:spcPct val="80000"/>
              </a:lnSpc>
              <a:spcBef>
                <a:spcPts val="7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dirty="0"/>
              <a:t>BATAN requested the IAEA to perform an </a:t>
            </a:r>
            <a:r>
              <a:rPr lang="en-GB" sz="2600" b="1" dirty="0"/>
              <a:t>Integrated Nuclear Infrastructure Review (INIR) Mission </a:t>
            </a:r>
            <a:r>
              <a:rPr lang="en-GB" sz="2600" dirty="0"/>
              <a:t>under the framework of TC programme (INS/4/037) in a letter dated on 5 August 2009. </a:t>
            </a:r>
          </a:p>
          <a:p>
            <a:pPr marL="341313" indent="-341313" algn="just">
              <a:lnSpc>
                <a:spcPct val="80000"/>
              </a:lnSpc>
              <a:spcBef>
                <a:spcPts val="7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 dirty="0"/>
              <a:t>An INIR mission provides an </a:t>
            </a:r>
            <a:r>
              <a:rPr lang="en-GB" sz="2600" b="1" dirty="0"/>
              <a:t>external peer reviews conducted by the IAEA</a:t>
            </a:r>
            <a:r>
              <a:rPr lang="en-GB" sz="2600" dirty="0"/>
              <a:t> in November 23 – 27, 2009</a:t>
            </a:r>
          </a:p>
          <a:p>
            <a:pPr marL="341313" indent="-341313" algn="just"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600" dirty="0"/>
              <a:t>INIR mission shows that </a:t>
            </a:r>
            <a:r>
              <a:rPr lang="en-US" sz="2600" b="1" dirty="0"/>
              <a:t>Indonesia has done extensive preparatory work on most infrastructure issues </a:t>
            </a:r>
            <a:r>
              <a:rPr lang="en-US" sz="2600" dirty="0"/>
              <a:t>that would allow the country to make decision to further consider introduction of nuclear power, i.e. to go from phase 1 to phase 2 in Milestone methodology. </a:t>
            </a:r>
            <a:endParaRPr lang="en-GB" sz="2600" dirty="0"/>
          </a:p>
          <a:p>
            <a:pPr marL="341313" indent="-341313" algn="just">
              <a:lnSpc>
                <a:spcPct val="80000"/>
              </a:lnSpc>
              <a:spcBef>
                <a:spcPts val="25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600" dirty="0"/>
          </a:p>
          <a:p>
            <a:pPr marL="341313" indent="-341313" algn="just">
              <a:lnSpc>
                <a:spcPct val="80000"/>
              </a:lnSpc>
              <a:spcBef>
                <a:spcPts val="25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9113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infrastructure status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21</a:t>
            </a:fld>
            <a:endParaRPr lang="id-ID"/>
          </a:p>
        </p:txBody>
      </p:sp>
      <p:pic>
        <p:nvPicPr>
          <p:cNvPr id="4" name="Picture 3" descr="Infrastructure_Development_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87" y="934953"/>
            <a:ext cx="8286777" cy="53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nuclear infrastructure</a:t>
            </a:r>
            <a:endParaRPr lang="id-ID" dirty="0"/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7" b="3198"/>
          <a:stretch>
            <a:fillRect/>
          </a:stretch>
        </p:blipFill>
        <p:spPr bwMode="auto">
          <a:xfrm>
            <a:off x="673769" y="943382"/>
            <a:ext cx="7700210" cy="532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82490" y="2792937"/>
            <a:ext cx="1743074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NEPIO not yet</a:t>
            </a:r>
          </a:p>
          <a:p>
            <a:r>
              <a:rPr lang="en-US" dirty="0">
                <a:solidFill>
                  <a:schemeClr val="bg1"/>
                </a:solidFill>
              </a:rPr>
              <a:t>established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18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Study for NPP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23</a:t>
            </a:fld>
            <a:endParaRPr lang="id-ID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8588" t="37964" r="13186" b="12632"/>
          <a:stretch/>
        </p:blipFill>
        <p:spPr bwMode="auto">
          <a:xfrm>
            <a:off x="628655" y="1108543"/>
            <a:ext cx="6880857" cy="38380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8651" y="5024044"/>
            <a:ext cx="73863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Associated with the preparation of NPP site, there are several locations in Indonesia, which has been </a:t>
            </a:r>
            <a:r>
              <a:rPr lang="en-US" dirty="0" smtClean="0"/>
              <a:t>identified. </a:t>
            </a:r>
            <a:r>
              <a:rPr lang="en-US" dirty="0"/>
              <a:t>The sites are located in the </a:t>
            </a:r>
            <a:r>
              <a:rPr lang="en-US" dirty="0" err="1"/>
              <a:t>Muria</a:t>
            </a:r>
            <a:r>
              <a:rPr lang="en-US" dirty="0"/>
              <a:t> peninsula, </a:t>
            </a:r>
            <a:r>
              <a:rPr lang="en-US" dirty="0" err="1"/>
              <a:t>Banten</a:t>
            </a:r>
            <a:r>
              <a:rPr lang="en-US" dirty="0"/>
              <a:t>, Bangka Island, East Kalimantan, West Kalimantan, </a:t>
            </a:r>
            <a:r>
              <a:rPr lang="en-US" dirty="0" err="1"/>
              <a:t>Batam</a:t>
            </a:r>
            <a:r>
              <a:rPr lang="en-US" dirty="0"/>
              <a:t> and Nusa Tenggara Barat. Bangka candidate site is most ready to be built NPP. </a:t>
            </a:r>
          </a:p>
        </p:txBody>
      </p:sp>
    </p:spTree>
    <p:extLst>
      <p:ext uri="{BB962C8B-B14F-4D97-AF65-F5344CB8AC3E}">
        <p14:creationId xmlns:p14="http://schemas.microsoft.com/office/powerpoint/2010/main" val="19905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0"/>
          <a:stretch>
            <a:fillRect/>
          </a:stretch>
        </p:blipFill>
        <p:spPr bwMode="auto">
          <a:xfrm>
            <a:off x="1095381" y="914405"/>
            <a:ext cx="754856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1103"/>
            <a:ext cx="7967662" cy="913300"/>
          </a:xfrm>
        </p:spPr>
        <p:txBody>
          <a:bodyPr>
            <a:normAutofit/>
          </a:bodyPr>
          <a:lstStyle/>
          <a:p>
            <a:r>
              <a:rPr lang="en-US" dirty="0" smtClean="0"/>
              <a:t>EARTHQUAKE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92F8C4-5179-45F3-8733-4F766DC5B022}" type="slidenum">
              <a:rPr lang="id-ID" altLang="id-ID" smtClean="0"/>
              <a:pPr>
                <a:defRPr/>
              </a:pPr>
              <a:t>24</a:t>
            </a:fld>
            <a:endParaRPr lang="id-ID" alt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Badan Tenaga Nuklir Nasional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70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-2228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Calibri" charset="0"/>
            </a:endParaRP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 t="10826" r="1680" b="2257"/>
          <a:stretch>
            <a:fillRect/>
          </a:stretch>
        </p:blipFill>
        <p:spPr bwMode="auto">
          <a:xfrm>
            <a:off x="1143000" y="1143003"/>
            <a:ext cx="7715250" cy="5143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585" y="-10562"/>
            <a:ext cx="8229600" cy="935523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VULCANO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92F8C4-5179-45F3-8733-4F766DC5B022}" type="slidenum">
              <a:rPr lang="id-ID" altLang="id-ID" smtClean="0"/>
              <a:pPr>
                <a:defRPr/>
              </a:pPr>
              <a:t>25</a:t>
            </a:fld>
            <a:endParaRPr lang="id-ID" alt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Badan Tenaga Nuklir Nasional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818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0" y="-23082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>
              <a:latin typeface="Calibri" charset="0"/>
            </a:endParaRP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" t="21051" b="4108"/>
          <a:stretch>
            <a:fillRect/>
          </a:stretch>
        </p:blipFill>
        <p:spPr bwMode="auto">
          <a:xfrm>
            <a:off x="749105" y="969829"/>
            <a:ext cx="7643813" cy="48577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205862"/>
            <a:ext cx="8229600" cy="719663"/>
          </a:xfrm>
        </p:spPr>
        <p:txBody>
          <a:bodyPr>
            <a:no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</a:rPr>
              <a:t>PEAK GROUND ACCELERATION (PGA)</a:t>
            </a:r>
            <a:endParaRPr lang="en-US" sz="28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4898" y="5783271"/>
            <a:ext cx="2513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</a:rPr>
              <a:t>(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" pitchFamily="34" charset="0"/>
                <a:cs typeface="Candara" pitchFamily="34" charset="0"/>
              </a:rPr>
              <a:t>Ma</a:t>
            </a:r>
            <a:r>
              <a:rPr lang="id-ID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" pitchFamily="34" charset="0"/>
                <a:cs typeface="Candara" pitchFamily="34" charset="0"/>
              </a:rPr>
              <a:t>syh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" pitchFamily="34" charset="0"/>
                <a:cs typeface="Candara" pitchFamily="34" charset="0"/>
              </a:rPr>
              <a:t>ur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" pitchFamily="34" charset="0"/>
                <a:cs typeface="Candara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" pitchFamily="34" charset="0"/>
                <a:cs typeface="Candara" pitchFamily="34" charset="0"/>
              </a:rPr>
              <a:t>Irsyam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" pitchFamily="34" charset="0"/>
                <a:cs typeface="Candara" pitchFamily="34" charset="0"/>
              </a:rPr>
              <a:t>, 2010)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92F8C4-5179-45F3-8733-4F766DC5B022}" type="slidenum">
              <a:rPr lang="id-ID" altLang="id-ID" smtClean="0"/>
              <a:pPr>
                <a:defRPr/>
              </a:pPr>
              <a:t>26</a:t>
            </a:fld>
            <a:endParaRPr lang="id-ID" alt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Badan Tenaga Nuklir Nasional</a:t>
            </a:r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1003371" y="4186536"/>
            <a:ext cx="109469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PGA ≤ 0.6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EE29D-1EA1-48ED-9B5D-BFC4AC156D0A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4302" y="989942"/>
            <a:ext cx="8064896" cy="42627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marR="0" indent="0" algn="l" defTabSz="102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2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tabLst/>
              <a:defRPr lang="ru-RU" sz="20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22552" marR="0" indent="0" algn="l" defTabSz="102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2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tabLst/>
              <a:defRPr lang="ru-RU" sz="20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45104" marR="0" indent="0" algn="l" defTabSz="102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2"/>
              </a:spcAft>
              <a:buClrTx/>
              <a:buSzTx/>
              <a:buFont typeface="Arial" pitchFamily="34" charset="0"/>
              <a:buNone/>
              <a:tabLst/>
              <a:defRPr lang="ru-RU" sz="20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792179" indent="-256025" algn="l" defTabSz="102410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304230" indent="-256025" algn="l" defTabSz="102410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816281" indent="-256025" algn="l" defTabSz="10241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328333" indent="-256025" algn="l" defTabSz="10241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840384" indent="-256025" algn="l" defTabSz="10241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352435" indent="-256025" algn="l" defTabSz="10241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High capital cost of nuclear </a:t>
            </a:r>
            <a:r>
              <a:rPr lang="en-US" sz="3200" dirty="0">
                <a:solidFill>
                  <a:schemeClr val="tx1"/>
                </a:solidFill>
              </a:rPr>
              <a:t>power </a:t>
            </a:r>
            <a:r>
              <a:rPr lang="en-US" sz="3200" dirty="0" smtClean="0">
                <a:solidFill>
                  <a:schemeClr val="tx1"/>
                </a:solidFill>
              </a:rPr>
              <a:t>plant, less competitive compare conventional power plant 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NPP </a:t>
            </a:r>
            <a:r>
              <a:rPr lang="en-US" sz="3200" dirty="0">
                <a:solidFill>
                  <a:schemeClr val="tx1"/>
                </a:solidFill>
              </a:rPr>
              <a:t>is </a:t>
            </a:r>
            <a:r>
              <a:rPr lang="en-US" sz="3200" b="1" dirty="0">
                <a:solidFill>
                  <a:srgbClr val="FF0000"/>
                </a:solidFill>
              </a:rPr>
              <a:t>the last option </a:t>
            </a:r>
            <a:r>
              <a:rPr lang="en-US" sz="3200" dirty="0">
                <a:solidFill>
                  <a:schemeClr val="tx1"/>
                </a:solidFill>
              </a:rPr>
              <a:t>(Gov. Reg. 79/14) 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d-ID" sz="3200" dirty="0" smtClean="0">
                <a:solidFill>
                  <a:schemeClr val="tx1"/>
                </a:solidFill>
              </a:rPr>
              <a:t>NIMBY, NOT IN MY BACKYARD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d-ID" sz="3200" dirty="0" smtClean="0">
                <a:solidFill>
                  <a:schemeClr val="tx1"/>
                </a:solidFill>
              </a:rPr>
              <a:t>NIMET</a:t>
            </a:r>
            <a:r>
              <a:rPr lang="en-US" sz="3200" dirty="0">
                <a:solidFill>
                  <a:schemeClr val="tx1"/>
                </a:solidFill>
              </a:rPr>
              <a:t>, not in my election </a:t>
            </a:r>
            <a:r>
              <a:rPr lang="en-US" sz="3200" dirty="0" smtClean="0">
                <a:solidFill>
                  <a:schemeClr val="tx1"/>
                </a:solidFill>
              </a:rPr>
              <a:t>territory</a:t>
            </a:r>
            <a:endParaRPr lang="en-US" sz="3200" i="1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4538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Based on </a:t>
            </a:r>
            <a:r>
              <a:rPr lang="en-US" dirty="0"/>
              <a:t>the National Energy General </a:t>
            </a:r>
            <a:r>
              <a:rPr lang="en-US" dirty="0" smtClean="0"/>
              <a:t>Plan, nuclear can be utilized with some criteria such as: </a:t>
            </a:r>
          </a:p>
          <a:p>
            <a:pPr lvl="1"/>
            <a:r>
              <a:rPr lang="en-GB" sz="2800" dirty="0" smtClean="0"/>
              <a:t>For </a:t>
            </a:r>
            <a:r>
              <a:rPr lang="en-GB" sz="2800" dirty="0"/>
              <a:t>fulfilling the needs of </a:t>
            </a:r>
            <a:r>
              <a:rPr lang="en-GB" sz="2800" dirty="0" smtClean="0"/>
              <a:t> </a:t>
            </a:r>
            <a:r>
              <a:rPr lang="en-GB" sz="2800" dirty="0"/>
              <a:t>growing energy demand by supplying national energy in a large scale </a:t>
            </a:r>
            <a:endParaRPr lang="en-GB" sz="2800" dirty="0" smtClean="0"/>
          </a:p>
          <a:p>
            <a:pPr lvl="1"/>
            <a:r>
              <a:rPr lang="en-GB" sz="2800" dirty="0" smtClean="0"/>
              <a:t>Reducing </a:t>
            </a:r>
            <a:r>
              <a:rPr lang="en-GB" sz="2800" dirty="0"/>
              <a:t>carbon </a:t>
            </a:r>
            <a:r>
              <a:rPr lang="en-GB" sz="2800" dirty="0" smtClean="0"/>
              <a:t>emissions</a:t>
            </a:r>
          </a:p>
          <a:p>
            <a:pPr lvl="1"/>
            <a:r>
              <a:rPr lang="en-US" sz="2800" dirty="0" smtClean="0"/>
              <a:t>Economic competitiveness (NPP electricity selling price ≤ 7 cent/kWh - </a:t>
            </a:r>
            <a:r>
              <a:rPr lang="en-US" sz="2800" dirty="0"/>
              <a:t>the Amount of Cost of Generation </a:t>
            </a:r>
            <a:r>
              <a:rPr lang="en-US" sz="2800" dirty="0" smtClean="0"/>
              <a:t>Provision </a:t>
            </a:r>
            <a:r>
              <a:rPr lang="en-US" sz="2800" smtClean="0"/>
              <a:t>(BPP) as </a:t>
            </a:r>
            <a:r>
              <a:rPr lang="en-US" sz="2800" dirty="0" smtClean="0"/>
              <a:t>basis for Power Purchase Agreement)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Nuclear Energy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d-ID" smtClean="0"/>
              <a:t>06/03/2017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31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219" y="4573588"/>
            <a:ext cx="9056687" cy="210314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342900" indent="-342900" algn="just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•"/>
              <a:defRPr/>
            </a:pPr>
            <a:r>
              <a:rPr lang="en-US" sz="2400" b="1" spc="10" dirty="0">
                <a:solidFill>
                  <a:srgbClr val="1C08AC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Annual public opinion</a:t>
            </a:r>
            <a:r>
              <a:rPr lang="en-US" sz="2400" spc="10" dirty="0">
                <a:solidFill>
                  <a:srgbClr val="1C08AC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is conducted to measure public acceptance on NPP program; </a:t>
            </a:r>
          </a:p>
          <a:p>
            <a:pPr marL="342900" indent="-342900" algn="just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•"/>
              <a:defRPr/>
            </a:pPr>
            <a:r>
              <a:rPr lang="en-US" sz="2400" spc="10" dirty="0">
                <a:solidFill>
                  <a:srgbClr val="1C08AC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The results within </a:t>
            </a:r>
            <a:r>
              <a:rPr lang="en-US" sz="2400" b="1" spc="10" dirty="0">
                <a:solidFill>
                  <a:srgbClr val="1C08AC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6 years </a:t>
            </a:r>
            <a:r>
              <a:rPr lang="en-US" sz="2400" spc="10" dirty="0">
                <a:solidFill>
                  <a:srgbClr val="1C08AC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show </a:t>
            </a:r>
            <a:r>
              <a:rPr lang="en-US" sz="2400" b="1" spc="10" dirty="0">
                <a:solidFill>
                  <a:srgbClr val="1C08AC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dynamics of acceptance</a:t>
            </a:r>
            <a:r>
              <a:rPr lang="en-US" sz="2400" spc="10" dirty="0">
                <a:solidFill>
                  <a:srgbClr val="1C08AC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, especially effected by Fukushima Daiichi accident in </a:t>
            </a:r>
            <a:r>
              <a:rPr lang="en-US" sz="2400" b="1" spc="10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</a:rPr>
              <a:t>2011</a:t>
            </a:r>
            <a:r>
              <a:rPr lang="en-US" sz="2400" spc="10" dirty="0">
                <a:solidFill>
                  <a:srgbClr val="1C08AC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•"/>
              <a:defRPr/>
            </a:pPr>
            <a:r>
              <a:rPr lang="en-US" sz="2400" spc="10" dirty="0">
                <a:solidFill>
                  <a:srgbClr val="1C08AC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2016 result showed public confident tends to show </a:t>
            </a:r>
            <a:r>
              <a:rPr lang="en-US" sz="2400" b="1" spc="10" dirty="0">
                <a:solidFill>
                  <a:srgbClr val="1C08AC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increasing trends </a:t>
            </a:r>
            <a:r>
              <a:rPr lang="en-US" sz="2400" spc="10" dirty="0">
                <a:solidFill>
                  <a:srgbClr val="1C08AC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for the last 4 years.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3934" y="1"/>
            <a:ext cx="6646334" cy="5238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0" cap="all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PUBLIC ACCEPTANCE ON </a:t>
            </a:r>
            <a:r>
              <a:rPr lang="en-US" sz="2400" b="0" cap="all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NPP</a:t>
            </a:r>
            <a:endParaRPr lang="id-ID" sz="2400" b="0" cap="all" dirty="0">
              <a:ln w="18000">
                <a:solidFill>
                  <a:srgbClr val="002060"/>
                </a:solidFill>
                <a:prstDash val="solid"/>
                <a:miter lim="800000"/>
              </a:ln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5604" name="Group 3"/>
          <p:cNvGrpSpPr>
            <a:grpSpLocks/>
          </p:cNvGrpSpPr>
          <p:nvPr/>
        </p:nvGrpSpPr>
        <p:grpSpPr bwMode="auto">
          <a:xfrm>
            <a:off x="122238" y="692152"/>
            <a:ext cx="8913812" cy="3844925"/>
            <a:chOff x="122683" y="692696"/>
            <a:chExt cx="8913813" cy="3843857"/>
          </a:xfrm>
        </p:grpSpPr>
        <p:graphicFrame>
          <p:nvGraphicFramePr>
            <p:cNvPr id="8" name="Chart 7">
              <a:extLst/>
            </p:cNvPr>
            <p:cNvGraphicFramePr/>
            <p:nvPr/>
          </p:nvGraphicFramePr>
          <p:xfrm>
            <a:off x="122683" y="692696"/>
            <a:ext cx="8913813" cy="38438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" name="Oval 1"/>
            <p:cNvSpPr/>
            <p:nvPr/>
          </p:nvSpPr>
          <p:spPr>
            <a:xfrm>
              <a:off x="1619695" y="2349586"/>
              <a:ext cx="1223963" cy="64752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D"/>
            </a:p>
          </p:txBody>
        </p:sp>
        <p:sp>
          <p:nvSpPr>
            <p:cNvPr id="7" name="Oval 6"/>
            <p:cNvSpPr/>
            <p:nvPr/>
          </p:nvSpPr>
          <p:spPr>
            <a:xfrm>
              <a:off x="1800670" y="4087416"/>
              <a:ext cx="760413" cy="442789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D"/>
            </a:p>
          </p:txBody>
        </p:sp>
      </p:grpSp>
      <p:sp>
        <p:nvSpPr>
          <p:cNvPr id="9" name="Oval 8"/>
          <p:cNvSpPr/>
          <p:nvPr/>
        </p:nvSpPr>
        <p:spPr>
          <a:xfrm>
            <a:off x="7812088" y="1047751"/>
            <a:ext cx="1223962" cy="622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D"/>
          </a:p>
        </p:txBody>
      </p:sp>
      <p:sp>
        <p:nvSpPr>
          <p:cNvPr id="25606" name="Slide Number Placeholder 5"/>
          <p:cNvSpPr txBox="1">
            <a:spLocks/>
          </p:cNvSpPr>
          <p:nvPr/>
        </p:nvSpPr>
        <p:spPr bwMode="auto">
          <a:xfrm>
            <a:off x="8458200" y="6477001"/>
            <a:ext cx="6858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D69600B-AEB0-4F64-9DED-075A2921BED2}" type="slidenum">
              <a:rPr lang="en-US" sz="2000" b="1">
                <a:solidFill>
                  <a:srgbClr val="448111"/>
                </a:solidFill>
              </a:rPr>
              <a:pPr algn="r" eaLnBrk="1" hangingPunct="1"/>
              <a:t>29</a:t>
            </a:fld>
            <a:endParaRPr lang="en-US" sz="2000" b="1">
              <a:solidFill>
                <a:srgbClr val="448111"/>
              </a:solidFill>
            </a:endParaRPr>
          </a:p>
        </p:txBody>
      </p:sp>
      <p:sp>
        <p:nvSpPr>
          <p:cNvPr id="11" name="Right Arrow Callout 10"/>
          <p:cNvSpPr/>
          <p:nvPr/>
        </p:nvSpPr>
        <p:spPr>
          <a:xfrm rot="5400000">
            <a:off x="1290641" y="923925"/>
            <a:ext cx="1943100" cy="9525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Fukushima NPP </a:t>
            </a:r>
            <a:r>
              <a:rPr lang="en-US" sz="1600" dirty="0" err="1"/>
              <a:t>Acc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0601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dirty="0"/>
              <a:t>WORLD NPP HISTORY</a:t>
            </a:r>
            <a:endParaRPr lang="id-ID" altLang="id-ID" dirty="0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9" y="1112839"/>
            <a:ext cx="86645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/>
              <a:t>Badan Tenaga Nuklir Nasional</a:t>
            </a:r>
          </a:p>
        </p:txBody>
      </p:sp>
      <p:sp>
        <p:nvSpPr>
          <p:cNvPr id="18437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4425EDF3-DF56-4106-9A6B-065069CFA053}" type="slidenum">
              <a:rPr lang="id-ID" altLang="id-ID">
                <a:solidFill>
                  <a:srgbClr val="1F4E79"/>
                </a:solidFill>
              </a:rPr>
              <a:pPr/>
              <a:t>3</a:t>
            </a:fld>
            <a:endParaRPr lang="id-ID" altLang="id-ID">
              <a:solidFill>
                <a:srgbClr val="1F4E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1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165101"/>
            <a:ext cx="9144000" cy="6467475"/>
            <a:chOff x="0" y="165792"/>
            <a:chExt cx="9144000" cy="6467475"/>
          </a:xfrm>
        </p:grpSpPr>
        <p:pic>
          <p:nvPicPr>
            <p:cNvPr id="2662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5792"/>
              <a:ext cx="9144000" cy="646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29" name="TextBox 1"/>
            <p:cNvSpPr txBox="1">
              <a:spLocks noChangeArrowheads="1"/>
            </p:cNvSpPr>
            <p:nvPr/>
          </p:nvSpPr>
          <p:spPr bwMode="auto">
            <a:xfrm>
              <a:off x="5208458" y="1257409"/>
              <a:ext cx="3677208" cy="718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2400"/>
                </a:lnSpc>
              </a:pPr>
              <a:r>
                <a:rPr lang="en-US" sz="2400" b="1">
                  <a:solidFill>
                    <a:srgbClr val="FFFF00"/>
                  </a:solidFill>
                  <a:latin typeface="Arial Narrow" panose="020B0606020202030204" pitchFamily="34" charset="0"/>
                </a:rPr>
                <a:t>Survey period: Nov-Dec 2016</a:t>
              </a:r>
            </a:p>
            <a:p>
              <a:pPr eaLnBrk="1" hangingPunct="1">
                <a:lnSpc>
                  <a:spcPts val="2400"/>
                </a:lnSpc>
              </a:pPr>
              <a:r>
                <a:rPr lang="en-US" sz="2400" b="1">
                  <a:solidFill>
                    <a:schemeClr val="bg1"/>
                  </a:solidFill>
                  <a:latin typeface="Arial Narrow" panose="020B0606020202030204" pitchFamily="34" charset="0"/>
                </a:rPr>
                <a:t>4,000 respondents</a:t>
              </a:r>
              <a:endParaRPr lang="en-ID" sz="2400" b="1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6627" name="Slide Number Placeholder 5"/>
          <p:cNvSpPr txBox="1">
            <a:spLocks/>
          </p:cNvSpPr>
          <p:nvPr/>
        </p:nvSpPr>
        <p:spPr bwMode="auto">
          <a:xfrm>
            <a:off x="8458200" y="6477001"/>
            <a:ext cx="6858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CCEC2A5-C8EB-4932-97C0-568B6B99F77A}" type="slidenum">
              <a:rPr lang="en-US" sz="2000" b="1">
                <a:solidFill>
                  <a:srgbClr val="00B050"/>
                </a:solidFill>
              </a:rPr>
              <a:pPr algn="r" eaLnBrk="1" hangingPunct="1"/>
              <a:t>30</a:t>
            </a:fld>
            <a:endParaRPr lang="en-US" sz="2000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75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915" y="80969"/>
            <a:ext cx="5973341" cy="765175"/>
          </a:xfrm>
        </p:spPr>
        <p:txBody>
          <a:bodyPr/>
          <a:lstStyle/>
          <a:p>
            <a:r>
              <a:rPr lang="en-US" sz="2800" dirty="0" smtClean="0"/>
              <a:t>NOT IN MY BACK YARD (NYMBY)</a:t>
            </a:r>
            <a:endParaRPr lang="en-US" sz="2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3139670"/>
              </p:ext>
            </p:extLst>
          </p:nvPr>
        </p:nvGraphicFramePr>
        <p:xfrm>
          <a:off x="566339" y="1253613"/>
          <a:ext cx="6019800" cy="4489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258175"/>
              </p:ext>
            </p:extLst>
          </p:nvPr>
        </p:nvGraphicFramePr>
        <p:xfrm>
          <a:off x="6517219" y="2767879"/>
          <a:ext cx="2343575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15900"/>
                <a:gridCol w="1327675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bg1"/>
                          </a:solidFill>
                        </a:rPr>
                        <a:t>Year</a:t>
                      </a:r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bg1"/>
                          </a:solidFill>
                        </a:rPr>
                        <a:t>Agree (%)</a:t>
                      </a:r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bg1"/>
                          </a:solidFill>
                        </a:rPr>
                        <a:t>2011</a:t>
                      </a:r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bg1"/>
                          </a:solidFill>
                        </a:rPr>
                        <a:t>35</a:t>
                      </a:r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bg1"/>
                          </a:solidFill>
                        </a:rPr>
                        <a:t>42.3</a:t>
                      </a:r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bg1"/>
                          </a:solidFill>
                        </a:rPr>
                        <a:t>56.5</a:t>
                      </a:r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45103" y="2114949"/>
            <a:ext cx="1693305" cy="646331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Site Candidate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Bangka Belitung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3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Policy and Strategy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To encourage the local Government </a:t>
            </a:r>
            <a:r>
              <a:rPr lang="en-US" dirty="0">
                <a:solidFill>
                  <a:srgbClr val="FF0000"/>
                </a:solidFill>
              </a:rPr>
              <a:t>to speak out </a:t>
            </a:r>
            <a:r>
              <a:rPr lang="en-US" dirty="0">
                <a:solidFill>
                  <a:srgbClr val="000000"/>
                </a:solidFill>
              </a:rPr>
              <a:t>more strongly on the need of nuclear energy.  </a:t>
            </a:r>
          </a:p>
          <a:p>
            <a:pPr marL="857250" lvl="1" indent="-457200"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East Kalimantan</a:t>
            </a:r>
          </a:p>
          <a:p>
            <a:pPr marL="857250" lvl="1" indent="-457200">
              <a:buFont typeface="Wingdings" charset="2"/>
              <a:buChar char="§"/>
            </a:pPr>
            <a:r>
              <a:rPr lang="en-US" sz="2400" b="1" dirty="0">
                <a:solidFill>
                  <a:srgbClr val="000000"/>
                </a:solidFill>
              </a:rPr>
              <a:t>West Kalimantan</a:t>
            </a:r>
          </a:p>
          <a:p>
            <a:pPr marL="857250" lvl="1" indent="-457200"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Bangka-Belitung</a:t>
            </a:r>
          </a:p>
          <a:p>
            <a:pPr marL="857250" lvl="1" indent="-457200">
              <a:buFont typeface="Wingdings" charset="2"/>
              <a:buChar char="§"/>
            </a:pPr>
            <a:r>
              <a:rPr lang="en-US" sz="2400" dirty="0" err="1">
                <a:solidFill>
                  <a:srgbClr val="000000"/>
                </a:solidFill>
              </a:rPr>
              <a:t>Batam</a:t>
            </a:r>
            <a:r>
              <a:rPr lang="en-US" sz="2400" dirty="0">
                <a:solidFill>
                  <a:srgbClr val="000000"/>
                </a:solidFill>
              </a:rPr>
              <a:t> island</a:t>
            </a:r>
          </a:p>
          <a:p>
            <a:pPr marL="857250" lvl="1" indent="-457200">
              <a:buFont typeface="Wingdings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West Nusa Tenggara</a:t>
            </a:r>
            <a:endParaRPr lang="en-US" sz="2400" dirty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To support the Ministry of Energy and Mineral Resources on the </a:t>
            </a:r>
            <a:r>
              <a:rPr lang="en-US" sz="2400" b="1" dirty="0">
                <a:solidFill>
                  <a:srgbClr val="FF0000"/>
                </a:solidFill>
              </a:rPr>
              <a:t>establishment of nuclear energy roadmap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  <a:p>
            <a:pPr marL="857250" lvl="1" indent="-457200">
              <a:buFont typeface="Wingdings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  <a:p>
            <a:pPr marL="857250" lvl="1" indent="-457200">
              <a:buFont typeface="Wingdings" charset="2"/>
              <a:buChar char="§"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6937-2D27-4E79-8EC5-DCB3BFD36DFE}" type="datetime1">
              <a:rPr lang="en-US" smtClean="0"/>
              <a:pPr/>
              <a:t>02/26/2020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43286" y="6356352"/>
            <a:ext cx="561975" cy="365125"/>
          </a:xfrm>
          <a:prstGeom prst="rect">
            <a:avLst/>
          </a:prstGeom>
        </p:spPr>
        <p:txBody>
          <a:bodyPr/>
          <a:lstStyle/>
          <a:p>
            <a:fld id="{E4B34A6B-285B-4CF9-B996-E3E22EEF7FD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1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Policy and Strategy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665" y="1502053"/>
            <a:ext cx="8229600" cy="33409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buAutoNum type="arabicPeriod" startAt="3"/>
            </a:pPr>
            <a:r>
              <a:rPr lang="en-US" dirty="0">
                <a:solidFill>
                  <a:srgbClr val="000000"/>
                </a:solidFill>
              </a:rPr>
              <a:t>BATAN’s role as promoting organization, </a:t>
            </a:r>
            <a:r>
              <a:rPr lang="en-US" dirty="0">
                <a:solidFill>
                  <a:srgbClr val="FF0000"/>
                </a:solidFill>
              </a:rPr>
              <a:t>technical supporting organization (TSO),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rgbClr val="FF0000"/>
                </a:solidFill>
              </a:rPr>
              <a:t> clearing house.</a:t>
            </a:r>
          </a:p>
          <a:p>
            <a:pPr marL="457200" indent="-457200">
              <a:buAutoNum type="arabicPeriod" startAt="3"/>
            </a:pPr>
            <a:r>
              <a:rPr lang="en-US" dirty="0">
                <a:solidFill>
                  <a:srgbClr val="000000"/>
                </a:solidFill>
              </a:rPr>
              <a:t>In cooperation with other </a:t>
            </a:r>
            <a:r>
              <a:rPr lang="en-US" dirty="0" smtClean="0">
                <a:solidFill>
                  <a:srgbClr val="000000"/>
                </a:solidFill>
              </a:rPr>
              <a:t>stakeholders </a:t>
            </a:r>
            <a:r>
              <a:rPr lang="en-US" dirty="0">
                <a:solidFill>
                  <a:srgbClr val="000000"/>
                </a:solidFill>
              </a:rPr>
              <a:t>to initiate the action program on the social, culture, and politics issues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6937-2D27-4E79-8EC5-DCB3BFD36DFE}" type="datetime1">
              <a:rPr lang="en-US" smtClean="0"/>
              <a:pPr/>
              <a:t>02/26/2020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43286" y="6356352"/>
            <a:ext cx="561975" cy="365125"/>
          </a:xfrm>
          <a:prstGeom prst="rect">
            <a:avLst/>
          </a:prstGeom>
        </p:spPr>
        <p:txBody>
          <a:bodyPr/>
          <a:lstStyle/>
          <a:p>
            <a:fld id="{E4B34A6B-285B-4CF9-B996-E3E22EEF7FD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930227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9E96476-D1C1-43BB-9183-EA1248C6BC6B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14419" y="2805113"/>
            <a:ext cx="7119937" cy="12192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marL="457200" indent="-457200"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FUTURE PLAN</a:t>
            </a:r>
            <a:endParaRPr lang="en-US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8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</a:t>
            </a:r>
            <a:r>
              <a:rPr lang="en-US" dirty="0"/>
              <a:t>Priority Research </a:t>
            </a:r>
            <a:r>
              <a:rPr lang="en-US" dirty="0" smtClean="0"/>
              <a:t>Grant, title: PROTITYPE OF COMMERCIAL SCALE SMR </a:t>
            </a:r>
          </a:p>
          <a:p>
            <a:r>
              <a:rPr lang="en-US" dirty="0" smtClean="0"/>
              <a:t>Site: West Kalimantan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3553" y="80969"/>
            <a:ext cx="6004697" cy="765175"/>
          </a:xfrm>
        </p:spPr>
        <p:txBody>
          <a:bodyPr/>
          <a:lstStyle/>
          <a:p>
            <a:r>
              <a:rPr lang="en-US" dirty="0" smtClean="0"/>
              <a:t>Feasibility Study (2020-2022)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35</a:t>
            </a:fld>
            <a:endParaRPr lang="id-ID"/>
          </a:p>
        </p:txBody>
      </p:sp>
      <p:pic>
        <p:nvPicPr>
          <p:cNvPr id="8" name="Picture 7" descr="WhatsApp Image 2019-07-09 at 12.45.06.jpe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45" y="2775343"/>
            <a:ext cx="3872097" cy="334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190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COLABORATION </a:t>
            </a:r>
            <a:r>
              <a:rPr lang="en-US" sz="2400" dirty="0"/>
              <a:t>SCHEME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z="900" smtClean="0"/>
              <a:t>36</a:t>
            </a:fld>
            <a:endParaRPr lang="id-ID" sz="90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07760456"/>
              </p:ext>
            </p:extLst>
          </p:nvPr>
        </p:nvGraphicFramePr>
        <p:xfrm>
          <a:off x="1957747" y="87777"/>
          <a:ext cx="4449019" cy="6682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6" name="Text Box 1"/>
          <p:cNvSpPr txBox="1">
            <a:spLocks noChangeArrowheads="1"/>
          </p:cNvSpPr>
          <p:nvPr/>
        </p:nvSpPr>
        <p:spPr bwMode="auto">
          <a:xfrm>
            <a:off x="4979124" y="84604"/>
            <a:ext cx="2470449" cy="1964269"/>
          </a:xfrm>
          <a:prstGeom prst="rect">
            <a:avLst/>
          </a:prstGeom>
          <a:noFill/>
          <a:ln w="12700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marL="116205" marR="0" lvl="1" indent="-1162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BATAN: PKSEN, PTKRN, PTKMR, PPIKSN</a:t>
            </a:r>
          </a:p>
          <a:p>
            <a:pPr marL="116205" marR="0" lvl="1" indent="-1162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en-US" sz="1100" dirty="0">
                <a:latin typeface="Times New Roman" panose="02020603050405020304" pitchFamily="18" charset="0"/>
              </a:rPr>
              <a:t>BAPETEN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116205" marR="0" lvl="0" indent="-1162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BMKG</a:t>
            </a:r>
          </a:p>
          <a:p>
            <a:pPr marL="116205" marR="0" lvl="0" indent="-1162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PSG </a:t>
            </a: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– MEMR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116205" lvl="0" indent="-116205" fontAlgn="base">
              <a:spcBef>
                <a:spcPct val="0"/>
              </a:spcBef>
              <a:buFont typeface="Symbol" panose="05050102010706020507" pitchFamily="18" charset="2"/>
              <a:buChar char="·"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PVMBG </a:t>
            </a: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sz="1100">
                <a:latin typeface="Times New Roman" panose="02020603050405020304" pitchFamily="18" charset="0"/>
                <a:cs typeface="Arial" panose="020B0604020202020204" pitchFamily="34" charset="0"/>
              </a:rPr>
              <a:t>MEMR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116205" lvl="0" indent="-116205" fontAlgn="base">
              <a:spcBef>
                <a:spcPct val="0"/>
              </a:spcBef>
              <a:buFont typeface="Symbol" panose="05050102010706020507" pitchFamily="18" charset="2"/>
              <a:buChar char="·"/>
            </a:pPr>
            <a:r>
              <a:rPr lang="en-US" sz="1100" dirty="0">
                <a:latin typeface="Times New Roman" panose="02020603050405020304" pitchFamily="18" charset="0"/>
                <a:cs typeface="Arial" panose="020B0604020202020204" pitchFamily="34" charset="0"/>
              </a:rPr>
              <a:t>P3GL </a:t>
            </a:r>
            <a:r>
              <a:rPr lang="en-US" sz="1100">
                <a:latin typeface="Times New Roman" panose="02020603050405020304" pitchFamily="18" charset="0"/>
                <a:cs typeface="Arial" panose="020B0604020202020204" pitchFamily="34" charset="0"/>
              </a:rPr>
              <a:t>- MEMR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6627453" y="1825716"/>
            <a:ext cx="1258491" cy="1864481"/>
          </a:xfrm>
          <a:prstGeom prst="rect">
            <a:avLst/>
          </a:prstGeom>
          <a:noFill/>
          <a:ln w="12700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marL="116205" marR="0" lvl="1" indent="-1162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BATAN: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Pusdiklat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, STTN, BSDMO</a:t>
            </a:r>
          </a:p>
          <a:p>
            <a:pPr marL="116205" marR="0" lvl="0" indent="-1162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UGM, ITB, UNTAN</a:t>
            </a:r>
          </a:p>
          <a:p>
            <a:pPr marL="3175" lvl="1" fontAlgn="base">
              <a:spcBef>
                <a:spcPct val="0"/>
              </a:spcBef>
              <a:buFont typeface="Symbol" panose="05050102010706020507" pitchFamily="18" charset="2"/>
              <a:buChar char="·"/>
            </a:pPr>
            <a:r>
              <a:rPr lang="en-US" sz="1100">
                <a:latin typeface="Times New Roman" panose="02020603050405020304" pitchFamily="18" charset="0"/>
                <a:cs typeface="Arial" panose="020B0604020202020204" pitchFamily="34" charset="0"/>
              </a:rPr>
              <a:t>West Kalimantan Government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632098" y="3804824"/>
            <a:ext cx="1284446" cy="1821489"/>
          </a:xfrm>
          <a:prstGeom prst="rect">
            <a:avLst/>
          </a:prstGeom>
          <a:noFill/>
          <a:ln w="12700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marL="116205" marR="0" lvl="1" indent="-1162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BATAN: PTKRN, PRFN, PTBBN, PTBGN, PTLR, PSMN</a:t>
            </a:r>
          </a:p>
          <a:p>
            <a:pPr marL="116205" marR="0" lvl="0" indent="-1162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BPPT</a:t>
            </a:r>
          </a:p>
          <a:p>
            <a:pPr marL="116205" marR="0" lvl="0" indent="-1162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en-US" sz="1100" dirty="0">
                <a:latin typeface="Times New Roman" panose="02020603050405020304" pitchFamily="18" charset="0"/>
              </a:rPr>
              <a:t>BAPETEN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116205" marR="0" lvl="0" indent="-1162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INDUSTRY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6580826" y="4100050"/>
            <a:ext cx="1210865" cy="1418167"/>
          </a:xfrm>
          <a:prstGeom prst="rect">
            <a:avLst/>
          </a:prstGeom>
          <a:noFill/>
          <a:ln w="12700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marL="3175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BATAN: PDK</a:t>
            </a:r>
          </a:p>
          <a:p>
            <a:pPr fontAlgn="base">
              <a:spcBef>
                <a:spcPct val="0"/>
              </a:spcBef>
              <a:buFont typeface="Symbol" panose="05050102010706020507" pitchFamily="18" charset="2"/>
              <a:buChar char="·"/>
            </a:pPr>
            <a:r>
              <a:rPr lang="en-US" sz="1100">
                <a:latin typeface="Times New Roman" panose="02020603050405020304" pitchFamily="18" charset="0"/>
                <a:cs typeface="Arial" panose="020B0604020202020204" pitchFamily="34" charset="0"/>
              </a:rPr>
              <a:t>West Kalimantan Government</a:t>
            </a: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UNTAN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LIPI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4979124" y="5636903"/>
            <a:ext cx="2277575" cy="1041860"/>
          </a:xfrm>
          <a:prstGeom prst="rect">
            <a:avLst/>
          </a:prstGeom>
          <a:noFill/>
          <a:ln w="12700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marL="3175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BATAN: PKSEN, PTKRN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PT Indonesia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Power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UGM, ITB, UNTAN</a:t>
            </a:r>
          </a:p>
          <a:p>
            <a:pPr marL="3175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West Kalimantan Government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xmlns="" id="{FEE37F75-6D9F-4612-91A0-B707E5A3D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098" y="2024371"/>
            <a:ext cx="1284446" cy="1155700"/>
          </a:xfrm>
          <a:prstGeom prst="rect">
            <a:avLst/>
          </a:prstGeom>
          <a:noFill/>
          <a:ln w="12700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marL="116205" marR="0" lvl="1" indent="-1162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BATAN: BHHK</a:t>
            </a:r>
          </a:p>
          <a:p>
            <a:pPr marL="116205" marR="0" lvl="1" indent="-1162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en-US" sz="1100" dirty="0">
                <a:latin typeface="Times New Roman" panose="02020603050405020304" pitchFamily="18" charset="0"/>
              </a:rPr>
              <a:t>BAPETEN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1663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id-ID" sz="2000" dirty="0" smtClean="0"/>
              <a:t>To asses NPP technology development on economic and safety aspects</a:t>
            </a:r>
          </a:p>
          <a:p>
            <a:pPr marL="0" indent="0">
              <a:buNone/>
            </a:pPr>
            <a:endParaRPr lang="id-ID" sz="2000" dirty="0"/>
          </a:p>
          <a:p>
            <a:pPr marL="342900" indent="-342900" algn="just">
              <a:buFont typeface="+mj-lt"/>
              <a:buAutoNum type="alphaLcParenR"/>
            </a:pPr>
            <a:r>
              <a:rPr lang="en-US" sz="2000" dirty="0"/>
              <a:t>Encouraging mastery of nuclear power technology in line with the latest developments in nuclear power technology developments in the </a:t>
            </a:r>
            <a:r>
              <a:rPr lang="en-US" sz="2000" dirty="0" smtClean="0"/>
              <a:t>world</a:t>
            </a:r>
          </a:p>
          <a:p>
            <a:pPr marL="342900" indent="-342900" algn="just">
              <a:buFont typeface="+mj-lt"/>
              <a:buAutoNum type="alphaLcParenR"/>
            </a:pPr>
            <a:endParaRPr lang="en-US" sz="2000" dirty="0" smtClean="0"/>
          </a:p>
          <a:p>
            <a:pPr marL="342900" indent="-342900" algn="just">
              <a:buFont typeface="+mj-lt"/>
              <a:buAutoNum type="alphaLcParenR"/>
            </a:pPr>
            <a:r>
              <a:rPr lang="en-US" sz="2000" dirty="0"/>
              <a:t>Building international cooperation related to the study of nuclear power plant </a:t>
            </a:r>
            <a:r>
              <a:rPr lang="en-US" sz="2000" dirty="0" smtClean="0"/>
              <a:t>development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/>
              <a:t>Ministry of Research, Technology and Higher </a:t>
            </a:r>
            <a:r>
              <a:rPr lang="en-US" sz="2000" dirty="0" smtClean="0"/>
              <a:t>Education/BATAN</a:t>
            </a:r>
            <a:endParaRPr lang="en-US" sz="2000" dirty="0"/>
          </a:p>
          <a:p>
            <a:pPr lvl="0"/>
            <a:endParaRPr lang="en-US" sz="2000" dirty="0" smtClean="0"/>
          </a:p>
          <a:p>
            <a:pPr lvl="0"/>
            <a:endParaRPr lang="en-US" sz="2000" dirty="0"/>
          </a:p>
          <a:p>
            <a:pPr lvl="0"/>
            <a:r>
              <a:rPr lang="en-US" sz="2000" dirty="0" smtClean="0"/>
              <a:t>Ministry </a:t>
            </a:r>
            <a:r>
              <a:rPr lang="en-US" sz="2000" dirty="0"/>
              <a:t>of Research, Technology and Higher </a:t>
            </a:r>
            <a:r>
              <a:rPr lang="en-US" sz="2000" dirty="0" smtClean="0"/>
              <a:t>Education/BATAN</a:t>
            </a:r>
            <a:endParaRPr lang="en-US" sz="2000" dirty="0"/>
          </a:p>
          <a:p>
            <a:endParaRPr lang="en-US" sz="2000" dirty="0" smtClean="0"/>
          </a:p>
          <a:p>
            <a:pPr lvl="0"/>
            <a:endParaRPr lang="en-US" sz="2000" dirty="0" smtClean="0"/>
          </a:p>
          <a:p>
            <a:pPr lvl="0"/>
            <a:endParaRPr lang="en-US" sz="2000" dirty="0"/>
          </a:p>
          <a:p>
            <a:pPr lvl="0"/>
            <a:r>
              <a:rPr lang="en-US" sz="2000" dirty="0" smtClean="0"/>
              <a:t>Ministry </a:t>
            </a:r>
            <a:r>
              <a:rPr lang="en-US" sz="2000" dirty="0"/>
              <a:t>of Energy and Mineral Resources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BE51E99-431A-454D-944A-145FAB5CD6F3}" type="datetime1">
              <a:rPr lang="id-ID" smtClean="0"/>
              <a:pPr/>
              <a:t>26/02/2020</a:t>
            </a:fld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432552"/>
            <a:ext cx="2057400" cy="365125"/>
          </a:xfrm>
          <a:prstGeom prst="rect">
            <a:avLst/>
          </a:prstGeom>
        </p:spPr>
        <p:txBody>
          <a:bodyPr/>
          <a:lstStyle/>
          <a:p>
            <a:fld id="{9E0E0167-63BD-46DD-9C26-622BA394704C}" type="slidenum">
              <a:rPr lang="id-ID" smtClean="0"/>
              <a:pPr/>
              <a:t>37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801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342900" indent="-342900" algn="just">
              <a:buFont typeface="+mj-lt"/>
              <a:buAutoNum type="alphaLcParenR"/>
            </a:pPr>
            <a:r>
              <a:rPr lang="en-US" sz="1800" dirty="0" smtClean="0"/>
              <a:t>Conduct </a:t>
            </a:r>
            <a:r>
              <a:rPr lang="en-US" sz="1800" dirty="0"/>
              <a:t>a multi-criteria analysis of nuclear power plant implementation </a:t>
            </a:r>
            <a:r>
              <a:rPr lang="en-US" sz="1800" dirty="0" smtClean="0"/>
              <a:t>including: balance </a:t>
            </a:r>
            <a:r>
              <a:rPr lang="en-US" sz="1800" dirty="0"/>
              <a:t>of energy supply, reduction of carbon emissions, safety factors and economical </a:t>
            </a:r>
            <a:r>
              <a:rPr lang="en-US" sz="1800" dirty="0" smtClean="0"/>
              <a:t>aspects </a:t>
            </a:r>
            <a:r>
              <a:rPr lang="en-US" sz="1800" dirty="0"/>
              <a:t>by involving various </a:t>
            </a:r>
            <a:r>
              <a:rPr lang="en-US" sz="1800" dirty="0" smtClean="0"/>
              <a:t>stakeholders</a:t>
            </a:r>
          </a:p>
          <a:p>
            <a:pPr marL="342900" indent="-342900" algn="just">
              <a:buFont typeface="+mj-lt"/>
              <a:buAutoNum type="alphaLcParenR"/>
            </a:pPr>
            <a:endParaRPr lang="en-US" sz="1800" dirty="0" smtClean="0"/>
          </a:p>
          <a:p>
            <a:pPr marL="342900" indent="-342900" algn="just">
              <a:buFont typeface="+mj-lt"/>
              <a:buAutoNum type="alphaLcParenR"/>
            </a:pPr>
            <a:r>
              <a:rPr lang="en-US" sz="1800" dirty="0" smtClean="0"/>
              <a:t>Prepare </a:t>
            </a:r>
            <a:r>
              <a:rPr lang="en-US" sz="1800" dirty="0"/>
              <a:t>a roadmap for nuclear power plant implementation as the last </a:t>
            </a:r>
            <a:r>
              <a:rPr lang="en-US" sz="1800" dirty="0" smtClean="0"/>
              <a:t>option </a:t>
            </a:r>
            <a:r>
              <a:rPr lang="en-US" sz="1800" dirty="0"/>
              <a:t>in national energy development priorities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/>
              <a:t>Ministry of Energy and Mineral Resources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lvl="0"/>
            <a:r>
              <a:rPr lang="en-US" sz="2000" dirty="0"/>
              <a:t>Ministry of Energy and Mineral Resources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BE51E99-431A-454D-944A-145FAB5CD6F3}" type="datetime1">
              <a:rPr lang="id-ID" smtClean="0"/>
              <a:pPr/>
              <a:t>26/02/2020</a:t>
            </a:fld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457950" y="6432552"/>
            <a:ext cx="2057400" cy="365125"/>
          </a:xfrm>
          <a:prstGeom prst="rect">
            <a:avLst/>
          </a:prstGeom>
        </p:spPr>
        <p:txBody>
          <a:bodyPr/>
          <a:lstStyle/>
          <a:p>
            <a:fld id="{9E0E0167-63BD-46DD-9C26-622BA394704C}" type="slidenum">
              <a:rPr lang="id-ID" smtClean="0"/>
              <a:pPr/>
              <a:t>38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850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5" descr="PLTN plu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>
          <a:xfrm>
            <a:off x="2794000" y="3570538"/>
            <a:ext cx="5334000" cy="75999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82080" tIns="41040" rIns="82080" bIns="4104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>
              <a:lnSpc>
                <a:spcPct val="100000"/>
              </a:lnSpc>
              <a:spcBef>
                <a:spcPts val="5375"/>
              </a:spcBef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en-US" altLang="id-ID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Handwriting" panose="03010101010101010101" pitchFamily="66" charset="0"/>
                <a:ea typeface="Lucida Sans Unicode" panose="020B0602030504020204" pitchFamily="34" charset="0"/>
                <a:cs typeface="Tahoma" panose="020B0604030504040204" pitchFamily="34" charset="0"/>
              </a:rPr>
              <a:t>T</a:t>
            </a:r>
            <a:r>
              <a:rPr lang="id-ID" altLang="id-ID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Handwriting" panose="03010101010101010101" pitchFamily="66" charset="0"/>
                <a:ea typeface="Lucida Sans Unicode" panose="020B0602030504020204" pitchFamily="34" charset="0"/>
                <a:cs typeface="Tahoma" panose="020B0604030504040204" pitchFamily="34" charset="0"/>
              </a:rPr>
              <a:t>erimakasih</a:t>
            </a:r>
            <a:endParaRPr lang="en-US" altLang="id-ID" sz="44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Handwriting" panose="03010101010101010101" pitchFamily="66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41990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7C354667-DA5D-4BF3-A901-F782D85B34F8}" type="slidenum">
              <a:rPr lang="id-ID" altLang="id-ID">
                <a:solidFill>
                  <a:srgbClr val="1F4E79"/>
                </a:solidFill>
              </a:rPr>
              <a:pPr/>
              <a:t>39</a:t>
            </a:fld>
            <a:endParaRPr lang="id-ID" altLang="id-ID">
              <a:solidFill>
                <a:srgbClr val="1F4E7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/>
              <a:t>Badan Tenaga Nuklir Nasional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666750" y="1971677"/>
            <a:ext cx="7969250" cy="3013075"/>
          </a:xfrm>
          <a:prstGeom prst="roundRect">
            <a:avLst>
              <a:gd name="adj" fmla="val 2648"/>
            </a:avLst>
          </a:prstGeom>
          <a:solidFill>
            <a:schemeClr val="bg1"/>
          </a:solidFill>
          <a:ln w="28575">
            <a:solidFill>
              <a:srgbClr val="336699"/>
            </a:solidFill>
            <a:rou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r">
              <a:defRPr/>
            </a:pPr>
            <a:endParaRPr lang="en-AU" sz="2400">
              <a:solidFill>
                <a:srgbClr val="000066"/>
              </a:solidFill>
            </a:endParaRPr>
          </a:p>
        </p:txBody>
      </p:sp>
      <p:pic>
        <p:nvPicPr>
          <p:cNvPr id="76803" name="Picture 3" descr="Untitled-3-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" y="1679581"/>
            <a:ext cx="8605838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Line 4"/>
          <p:cNvSpPr>
            <a:spLocks noChangeShapeType="1"/>
          </p:cNvSpPr>
          <p:nvPr/>
        </p:nvSpPr>
        <p:spPr bwMode="auto">
          <a:xfrm>
            <a:off x="4548196" y="2755900"/>
            <a:ext cx="3175" cy="205740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66"/>
              </a:solidFill>
            </a:endParaRPr>
          </a:p>
        </p:txBody>
      </p:sp>
      <p:grpSp>
        <p:nvGrpSpPr>
          <p:cNvPr id="2" name="Group 18"/>
          <p:cNvGrpSpPr/>
          <p:nvPr/>
        </p:nvGrpSpPr>
        <p:grpSpPr bwMode="auto">
          <a:xfrm>
            <a:off x="6823077" y="1839913"/>
            <a:ext cx="1381125" cy="654051"/>
            <a:chOff x="7326314" y="1690688"/>
            <a:chExt cx="1584325" cy="762000"/>
          </a:xfrm>
        </p:grpSpPr>
        <p:pic>
          <p:nvPicPr>
            <p:cNvPr id="20" name="Picture 6" descr="Untitled-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326314" y="1690688"/>
              <a:ext cx="158432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33" name="Rectangle 7"/>
            <p:cNvSpPr>
              <a:spLocks noChangeArrowheads="1"/>
            </p:cNvSpPr>
            <p:nvPr/>
          </p:nvSpPr>
          <p:spPr bwMode="auto">
            <a:xfrm>
              <a:off x="7435944" y="1906073"/>
              <a:ext cx="1365066" cy="330372"/>
            </a:xfrm>
            <a:prstGeom prst="rect">
              <a:avLst/>
            </a:prstGeom>
            <a:solidFill>
              <a:srgbClr val="FFC000"/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400">
                  <a:solidFill>
                    <a:srgbClr val="000066"/>
                  </a:solidFill>
                  <a:latin typeface="Tahoma" panose="020B0604030504040204" pitchFamily="34" charset="0"/>
                  <a:ea typeface="HY견고딕"/>
                  <a:cs typeface="HY견고딕"/>
                </a:rPr>
                <a:t>2000s</a:t>
              </a:r>
            </a:p>
          </p:txBody>
        </p:sp>
      </p:grpSp>
      <p:grpSp>
        <p:nvGrpSpPr>
          <p:cNvPr id="3" name="Group 21"/>
          <p:cNvGrpSpPr/>
          <p:nvPr/>
        </p:nvGrpSpPr>
        <p:grpSpPr bwMode="auto">
          <a:xfrm>
            <a:off x="2867025" y="1838325"/>
            <a:ext cx="1385888" cy="654051"/>
            <a:chOff x="2790826" y="1689100"/>
            <a:chExt cx="1587500" cy="762000"/>
          </a:xfrm>
        </p:grpSpPr>
        <p:pic>
          <p:nvPicPr>
            <p:cNvPr id="23" name="Picture 9" descr="Untitled-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790826" y="1689100"/>
              <a:ext cx="15875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31" name="Rectangle 10"/>
            <p:cNvSpPr>
              <a:spLocks noChangeArrowheads="1"/>
            </p:cNvSpPr>
            <p:nvPr/>
          </p:nvSpPr>
          <p:spPr bwMode="auto">
            <a:xfrm>
              <a:off x="2900675" y="1904485"/>
              <a:ext cx="1367801" cy="330372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 fontAlgn="base" latinLnBrk="1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r>
                <a:rPr kumimoji="1" lang="ko-KR" altLang="en-US" sz="2400">
                  <a:solidFill>
                    <a:srgbClr val="000066"/>
                  </a:solidFill>
                  <a:latin typeface="Tahoma" panose="020B0604030504040204" pitchFamily="34" charset="0"/>
                  <a:ea typeface="HY견고딕"/>
                  <a:cs typeface="HY견고딕"/>
                </a:rPr>
                <a:t>19</a:t>
              </a:r>
              <a:r>
                <a:rPr kumimoji="1" lang="en-US" altLang="ko-KR" sz="2400">
                  <a:solidFill>
                    <a:srgbClr val="000066"/>
                  </a:solidFill>
                  <a:latin typeface="Tahoma" panose="020B0604030504040204" pitchFamily="34" charset="0"/>
                  <a:ea typeface="HY견고딕"/>
                  <a:cs typeface="HY견고딕"/>
                </a:rPr>
                <a:t>80s</a:t>
              </a:r>
            </a:p>
          </p:txBody>
        </p:sp>
      </p:grpSp>
      <p:sp>
        <p:nvSpPr>
          <p:cNvPr id="76807" name="Text Box 11"/>
          <p:cNvSpPr txBox="1">
            <a:spLocks noChangeArrowheads="1"/>
          </p:cNvSpPr>
          <p:nvPr/>
        </p:nvSpPr>
        <p:spPr bwMode="auto">
          <a:xfrm>
            <a:off x="817069" y="4419606"/>
            <a:ext cx="177900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>
                <a:solidFill>
                  <a:srgbClr val="000066"/>
                </a:solidFill>
                <a:latin typeface="Tahoma" panose="020B0604030504040204" pitchFamily="34" charset="0"/>
                <a:ea typeface="HY견고딕"/>
                <a:cs typeface="HY견고딕"/>
              </a:rPr>
              <a:t>Construction</a:t>
            </a: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>
                <a:solidFill>
                  <a:srgbClr val="000066"/>
                </a:solidFill>
                <a:latin typeface="Tahoma" panose="020B0604030504040204" pitchFamily="34" charset="0"/>
                <a:ea typeface="HY견고딕"/>
                <a:cs typeface="HY견고딕"/>
              </a:rPr>
              <a:t>of </a:t>
            </a:r>
            <a:r>
              <a:rPr kumimoji="1" lang="en-US" altLang="ko-KR" sz="1200" b="1" dirty="0" err="1">
                <a:solidFill>
                  <a:srgbClr val="000066"/>
                </a:solidFill>
                <a:latin typeface="Tahoma" panose="020B0604030504040204" pitchFamily="34" charset="0"/>
                <a:ea typeface="HY견고딕"/>
                <a:cs typeface="HY견고딕"/>
              </a:rPr>
              <a:t>Kori</a:t>
            </a:r>
            <a:r>
              <a:rPr kumimoji="1" lang="en-US" altLang="ko-KR" sz="1200" b="1" dirty="0">
                <a:solidFill>
                  <a:srgbClr val="000066"/>
                </a:solidFill>
                <a:latin typeface="Tahoma" panose="020B0604030504040204" pitchFamily="34" charset="0"/>
                <a:ea typeface="HY견고딕"/>
                <a:cs typeface="HY견고딕"/>
              </a:rPr>
              <a:t> #1 (`71-`78)</a:t>
            </a:r>
          </a:p>
        </p:txBody>
      </p:sp>
      <p:grpSp>
        <p:nvGrpSpPr>
          <p:cNvPr id="4" name="Group 25"/>
          <p:cNvGrpSpPr/>
          <p:nvPr/>
        </p:nvGrpSpPr>
        <p:grpSpPr bwMode="auto">
          <a:xfrm>
            <a:off x="4870458" y="1839913"/>
            <a:ext cx="1382713" cy="654051"/>
            <a:chOff x="5087939" y="1690688"/>
            <a:chExt cx="1584325" cy="762000"/>
          </a:xfrm>
        </p:grpSpPr>
        <p:pic>
          <p:nvPicPr>
            <p:cNvPr id="27" name="Picture 13" descr="Untitled-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087939" y="1690688"/>
              <a:ext cx="158432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29" name="Rectangle 14"/>
            <p:cNvSpPr>
              <a:spLocks noChangeArrowheads="1"/>
            </p:cNvSpPr>
            <p:nvPr/>
          </p:nvSpPr>
          <p:spPr bwMode="auto">
            <a:xfrm>
              <a:off x="5197569" y="1906073"/>
              <a:ext cx="1365066" cy="330372"/>
            </a:xfrm>
            <a:prstGeom prst="rect">
              <a:avLst/>
            </a:prstGeom>
            <a:solidFill>
              <a:srgbClr val="FFC000"/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400">
                  <a:solidFill>
                    <a:srgbClr val="000066"/>
                  </a:solidFill>
                  <a:latin typeface="Tahoma" panose="020B0604030504040204" pitchFamily="34" charset="0"/>
                  <a:ea typeface="HY견고딕"/>
                  <a:cs typeface="HY견고딕"/>
                </a:rPr>
                <a:t>19</a:t>
              </a:r>
              <a:r>
                <a:rPr kumimoji="1" lang="en-US" altLang="ko-KR" sz="2400">
                  <a:solidFill>
                    <a:srgbClr val="000066"/>
                  </a:solidFill>
                  <a:latin typeface="Tahoma" panose="020B0604030504040204" pitchFamily="34" charset="0"/>
                  <a:ea typeface="HY견고딕"/>
                  <a:cs typeface="HY견고딕"/>
                </a:rPr>
                <a:t>90s</a:t>
              </a:r>
            </a:p>
          </p:txBody>
        </p:sp>
      </p:grpSp>
      <p:sp>
        <p:nvSpPr>
          <p:cNvPr id="76809" name="Text Box 15"/>
          <p:cNvSpPr txBox="1">
            <a:spLocks noChangeArrowheads="1"/>
          </p:cNvSpPr>
          <p:nvPr/>
        </p:nvSpPr>
        <p:spPr bwMode="auto">
          <a:xfrm>
            <a:off x="2631254" y="4419606"/>
            <a:ext cx="194791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>
                <a:solidFill>
                  <a:srgbClr val="000066"/>
                </a:solidFill>
                <a:latin typeface="Tahoma" panose="020B0604030504040204" pitchFamily="34" charset="0"/>
                <a:ea typeface="HY견고딕"/>
                <a:cs typeface="HY견고딕"/>
              </a:rPr>
              <a:t>Establishment of</a:t>
            </a: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>
                <a:solidFill>
                  <a:srgbClr val="000066"/>
                </a:solidFill>
                <a:latin typeface="Tahoma" panose="020B0604030504040204" pitchFamily="34" charset="0"/>
                <a:ea typeface="HY견고딕"/>
                <a:cs typeface="HY견고딕"/>
              </a:rPr>
              <a:t>Localization Plan (`84</a:t>
            </a:r>
            <a:r>
              <a:rPr kumimoji="1" lang="en-US" altLang="ko-KR" sz="1200" dirty="0">
                <a:solidFill>
                  <a:srgbClr val="000066"/>
                </a:solidFill>
                <a:latin typeface="Tahoma" panose="020B0604030504040204" pitchFamily="34" charset="0"/>
                <a:ea typeface="HY견고딕"/>
                <a:cs typeface="HY견고딕"/>
              </a:rPr>
              <a:t>)</a:t>
            </a:r>
          </a:p>
        </p:txBody>
      </p:sp>
      <p:grpSp>
        <p:nvGrpSpPr>
          <p:cNvPr id="5" name="Group 29"/>
          <p:cNvGrpSpPr/>
          <p:nvPr/>
        </p:nvGrpSpPr>
        <p:grpSpPr bwMode="auto">
          <a:xfrm>
            <a:off x="788988" y="1839913"/>
            <a:ext cx="1377950" cy="654051"/>
            <a:chOff x="406401" y="1690688"/>
            <a:chExt cx="1581150" cy="762000"/>
          </a:xfrm>
        </p:grpSpPr>
        <p:pic>
          <p:nvPicPr>
            <p:cNvPr id="31" name="Picture 17" descr="Untitled-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06401" y="1690688"/>
              <a:ext cx="1581150" cy="7620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76827" name="Rectangle 18"/>
            <p:cNvSpPr>
              <a:spLocks noChangeArrowheads="1"/>
            </p:cNvSpPr>
            <p:nvPr/>
          </p:nvSpPr>
          <p:spPr bwMode="auto">
            <a:xfrm>
              <a:off x="515811" y="1906931"/>
              <a:ext cx="1362330" cy="330372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400" dirty="0">
                  <a:solidFill>
                    <a:srgbClr val="FFFFFF"/>
                  </a:solidFill>
                  <a:latin typeface="Tahoma" panose="020B0604030504040204" pitchFamily="34" charset="0"/>
                  <a:ea typeface="HY견고딕"/>
                  <a:cs typeface="HY견고딕"/>
                </a:rPr>
                <a:t>19</a:t>
              </a:r>
              <a:r>
                <a:rPr kumimoji="1" lang="en-US" altLang="ko-KR" sz="2400" dirty="0">
                  <a:solidFill>
                    <a:srgbClr val="FFFFFF"/>
                  </a:solidFill>
                  <a:latin typeface="Tahoma" panose="020B0604030504040204" pitchFamily="34" charset="0"/>
                  <a:ea typeface="HY견고딕"/>
                  <a:cs typeface="HY견고딕"/>
                </a:rPr>
                <a:t>70s</a:t>
              </a:r>
            </a:p>
          </p:txBody>
        </p:sp>
      </p:grpSp>
      <p:sp>
        <p:nvSpPr>
          <p:cNvPr id="76811" name="Text Box 20"/>
          <p:cNvSpPr txBox="1">
            <a:spLocks noChangeArrowheads="1"/>
          </p:cNvSpPr>
          <p:nvPr/>
        </p:nvSpPr>
        <p:spPr bwMode="auto">
          <a:xfrm>
            <a:off x="5000732" y="2686051"/>
            <a:ext cx="1484100" cy="5847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>
                <a:solidFill>
                  <a:srgbClr val="65ABDD"/>
                </a:solidFill>
                <a:latin typeface="Tahoma" panose="020B0604030504040204" pitchFamily="34" charset="0"/>
                <a:ea typeface="HY견고딕"/>
                <a:cs typeface="HY견고딕"/>
              </a:rPr>
              <a:t>Technology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>
                <a:solidFill>
                  <a:srgbClr val="65ABDD"/>
                </a:solidFill>
                <a:latin typeface="Tahoma" panose="020B0604030504040204" pitchFamily="34" charset="0"/>
                <a:ea typeface="HY견고딕"/>
                <a:cs typeface="HY견고딕"/>
              </a:rPr>
              <a:t>Self-reliance</a:t>
            </a:r>
          </a:p>
        </p:txBody>
      </p:sp>
      <p:sp>
        <p:nvSpPr>
          <p:cNvPr id="76812" name="Text Box 21"/>
          <p:cNvSpPr txBox="1">
            <a:spLocks noChangeArrowheads="1"/>
          </p:cNvSpPr>
          <p:nvPr/>
        </p:nvSpPr>
        <p:spPr bwMode="auto">
          <a:xfrm>
            <a:off x="823612" y="2686051"/>
            <a:ext cx="1957988" cy="5847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>
                <a:solidFill>
                  <a:srgbClr val="65ABDD"/>
                </a:solidFill>
                <a:latin typeface="Tahoma" panose="020B0604030504040204" pitchFamily="34" charset="0"/>
                <a:ea typeface="HY견고딕"/>
                <a:cs typeface="HY견고딕"/>
              </a:rPr>
              <a:t>Introduction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>
                <a:solidFill>
                  <a:srgbClr val="65ABDD"/>
                </a:solidFill>
                <a:latin typeface="Tahoma" panose="020B0604030504040204" pitchFamily="34" charset="0"/>
                <a:ea typeface="HY견고딕"/>
                <a:cs typeface="HY견고딕"/>
              </a:rPr>
              <a:t>of Nuclear Power</a:t>
            </a:r>
          </a:p>
        </p:txBody>
      </p:sp>
      <p:sp>
        <p:nvSpPr>
          <p:cNvPr id="76813" name="Text Box 22"/>
          <p:cNvSpPr txBox="1">
            <a:spLocks noChangeArrowheads="1"/>
          </p:cNvSpPr>
          <p:nvPr/>
        </p:nvSpPr>
        <p:spPr bwMode="auto">
          <a:xfrm>
            <a:off x="2990431" y="2686051"/>
            <a:ext cx="1531188" cy="5847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>
                <a:solidFill>
                  <a:srgbClr val="65ABDD"/>
                </a:solidFill>
                <a:latin typeface="Tahoma" panose="020B0604030504040204" pitchFamily="34" charset="0"/>
                <a:ea typeface="HY견고딕"/>
                <a:cs typeface="HY견고딕"/>
              </a:rPr>
              <a:t>Promotion of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>
                <a:solidFill>
                  <a:srgbClr val="65ABDD"/>
                </a:solidFill>
                <a:latin typeface="Tahoma" panose="020B0604030504040204" pitchFamily="34" charset="0"/>
                <a:ea typeface="HY견고딕"/>
                <a:cs typeface="HY견고딕"/>
              </a:rPr>
              <a:t>Localization</a:t>
            </a:r>
          </a:p>
        </p:txBody>
      </p:sp>
      <p:sp>
        <p:nvSpPr>
          <p:cNvPr id="76814" name="Text Box 23"/>
          <p:cNvSpPr txBox="1">
            <a:spLocks noChangeArrowheads="1"/>
          </p:cNvSpPr>
          <p:nvPr/>
        </p:nvSpPr>
        <p:spPr bwMode="auto">
          <a:xfrm>
            <a:off x="4789360" y="4419606"/>
            <a:ext cx="167666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>
                <a:solidFill>
                  <a:srgbClr val="000066"/>
                </a:solidFill>
                <a:latin typeface="Tahoma" panose="020B0604030504040204" pitchFamily="34" charset="0"/>
                <a:ea typeface="HY견고딕"/>
                <a:cs typeface="HY견고딕"/>
              </a:rPr>
              <a:t>OPR</a:t>
            </a:r>
            <a:r>
              <a:rPr kumimoji="1" lang="en-US" altLang="ko-KR" sz="1100" b="1">
                <a:solidFill>
                  <a:srgbClr val="000066"/>
                </a:solidFill>
                <a:latin typeface="Tahoma" panose="020B0604030504040204" pitchFamily="34" charset="0"/>
                <a:ea typeface="HY견고딕"/>
                <a:cs typeface="HY견고딕"/>
              </a:rPr>
              <a:t>1000</a:t>
            </a:r>
            <a:r>
              <a:rPr kumimoji="1" lang="en-US" altLang="ko-KR" sz="1200" b="1">
                <a:solidFill>
                  <a:srgbClr val="000066"/>
                </a:solidFill>
                <a:latin typeface="Tahoma" panose="020B0604030504040204" pitchFamily="34" charset="0"/>
                <a:ea typeface="HY견고딕"/>
                <a:cs typeface="HY견고딕"/>
              </a:rPr>
              <a:t> </a:t>
            </a: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>
                <a:solidFill>
                  <a:srgbClr val="000066"/>
                </a:solidFill>
                <a:latin typeface="Tahoma" panose="020B0604030504040204" pitchFamily="34" charset="0"/>
                <a:ea typeface="HY견고딕"/>
                <a:cs typeface="HY견고딕"/>
              </a:rPr>
              <a:t>Development (`95)</a:t>
            </a:r>
          </a:p>
        </p:txBody>
      </p:sp>
      <p:pic>
        <p:nvPicPr>
          <p:cNvPr id="37" name="Picture 24" descr="발전소부지전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1404" y="3360744"/>
            <a:ext cx="12160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hlink">
                <a:alpha val="50000"/>
              </a:schemeClr>
            </a:outerShdw>
          </a:effectLst>
        </p:spPr>
      </p:pic>
      <p:pic>
        <p:nvPicPr>
          <p:cNvPr id="76816" name="Picture 25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83" y="3360743"/>
            <a:ext cx="1350963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6" descr="영광3,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3950" y="3360744"/>
            <a:ext cx="1352550" cy="896937"/>
          </a:xfrm>
          <a:prstGeom prst="rect">
            <a:avLst/>
          </a:prstGeom>
          <a:noFill/>
          <a:effectLst>
            <a:outerShdw dist="107763" dir="2700000" algn="ctr" rotWithShape="0">
              <a:schemeClr val="hlink">
                <a:alpha val="50000"/>
              </a:schemeClr>
            </a:outerShdw>
          </a:effectLst>
        </p:spPr>
      </p:pic>
      <p:sp>
        <p:nvSpPr>
          <p:cNvPr id="76818" name="Line 27"/>
          <p:cNvSpPr>
            <a:spLocks noChangeShapeType="1"/>
          </p:cNvSpPr>
          <p:nvPr/>
        </p:nvSpPr>
        <p:spPr bwMode="auto">
          <a:xfrm>
            <a:off x="2622550" y="2755900"/>
            <a:ext cx="4763" cy="205740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66"/>
              </a:solidFill>
            </a:endParaRPr>
          </a:p>
        </p:txBody>
      </p:sp>
      <p:sp>
        <p:nvSpPr>
          <p:cNvPr id="76819" name="Line 28"/>
          <p:cNvSpPr>
            <a:spLocks noChangeShapeType="1"/>
          </p:cNvSpPr>
          <p:nvPr/>
        </p:nvSpPr>
        <p:spPr bwMode="auto">
          <a:xfrm>
            <a:off x="6610350" y="2730500"/>
            <a:ext cx="6350" cy="205740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66"/>
              </a:solidFill>
            </a:endParaRPr>
          </a:p>
        </p:txBody>
      </p:sp>
      <p:sp>
        <p:nvSpPr>
          <p:cNvPr id="76820" name="Text Box 29"/>
          <p:cNvSpPr txBox="1">
            <a:spLocks noChangeArrowheads="1"/>
          </p:cNvSpPr>
          <p:nvPr/>
        </p:nvSpPr>
        <p:spPr bwMode="auto">
          <a:xfrm>
            <a:off x="6696173" y="2686051"/>
            <a:ext cx="2061983" cy="5847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>
                <a:solidFill>
                  <a:srgbClr val="65ABDD"/>
                </a:solidFill>
                <a:latin typeface="Tahoma" panose="020B0604030504040204" pitchFamily="34" charset="0"/>
                <a:ea typeface="HY견고딕"/>
                <a:cs typeface="HY견고딕"/>
              </a:rPr>
              <a:t>Development of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600" b="1">
                <a:solidFill>
                  <a:srgbClr val="65ABDD"/>
                </a:solidFill>
                <a:latin typeface="Tahoma" panose="020B0604030504040204" pitchFamily="34" charset="0"/>
                <a:ea typeface="HY견고딕"/>
                <a:cs typeface="HY견고딕"/>
              </a:rPr>
              <a:t>Advanced Reactor</a:t>
            </a:r>
          </a:p>
        </p:txBody>
      </p:sp>
      <p:sp>
        <p:nvSpPr>
          <p:cNvPr id="76821" name="Text Box 30"/>
          <p:cNvSpPr txBox="1">
            <a:spLocks noChangeArrowheads="1"/>
          </p:cNvSpPr>
          <p:nvPr/>
        </p:nvSpPr>
        <p:spPr bwMode="auto">
          <a:xfrm>
            <a:off x="6864227" y="4406906"/>
            <a:ext cx="167666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>
                <a:solidFill>
                  <a:srgbClr val="000066"/>
                </a:solidFill>
                <a:latin typeface="Tahoma" panose="020B0604030504040204" pitchFamily="34" charset="0"/>
                <a:ea typeface="HY견고딕"/>
                <a:cs typeface="HY견고딕"/>
              </a:rPr>
              <a:t>APR</a:t>
            </a:r>
            <a:r>
              <a:rPr kumimoji="1" lang="en-US" altLang="ko-KR" sz="1100" b="1">
                <a:solidFill>
                  <a:srgbClr val="000066"/>
                </a:solidFill>
                <a:latin typeface="Tahoma" panose="020B0604030504040204" pitchFamily="34" charset="0"/>
                <a:ea typeface="HY견고딕"/>
                <a:cs typeface="HY견고딕"/>
              </a:rPr>
              <a:t>1400</a:t>
            </a:r>
            <a:r>
              <a:rPr kumimoji="1" lang="en-US" altLang="ko-KR" sz="1200" b="1">
                <a:solidFill>
                  <a:srgbClr val="000066"/>
                </a:solidFill>
                <a:latin typeface="Tahoma" panose="020B0604030504040204" pitchFamily="34" charset="0"/>
                <a:ea typeface="HY견고딕"/>
                <a:cs typeface="HY견고딕"/>
              </a:rPr>
              <a:t> </a:t>
            </a:r>
          </a:p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>
                <a:solidFill>
                  <a:srgbClr val="000066"/>
                </a:solidFill>
                <a:latin typeface="Tahoma" panose="020B0604030504040204" pitchFamily="34" charset="0"/>
                <a:ea typeface="HY견고딕"/>
                <a:cs typeface="HY견고딕"/>
              </a:rPr>
              <a:t>Development (`01)</a:t>
            </a:r>
          </a:p>
        </p:txBody>
      </p:sp>
      <p:pic>
        <p:nvPicPr>
          <p:cNvPr id="76822" name="Picture 31" descr="원산-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05628" y="3357565"/>
            <a:ext cx="1452563" cy="90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23" name="Rectangle 32"/>
          <p:cNvSpPr>
            <a:spLocks noChangeArrowheads="1"/>
          </p:cNvSpPr>
          <p:nvPr/>
        </p:nvSpPr>
        <p:spPr bwMode="auto">
          <a:xfrm>
            <a:off x="1111258" y="5170489"/>
            <a:ext cx="7472363" cy="287258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90488" tIns="44450" rIns="90488" bIns="44450">
            <a:spAutoFit/>
          </a:bodyPr>
          <a:lstStyle/>
          <a:p>
            <a:pPr algn="r" defTabSz="762000" fontAlgn="base" latin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kumimoji="1" lang="en-US" altLang="ko-KR" sz="1400" b="1">
                <a:solidFill>
                  <a:srgbClr val="000066"/>
                </a:solidFill>
                <a:latin typeface="Tahoma" panose="020B0604030504040204" pitchFamily="34" charset="0"/>
                <a:ea typeface="Gulim" pitchFamily="34" charset="-127"/>
              </a:rPr>
              <a:t> * OPR</a:t>
            </a:r>
            <a:r>
              <a:rPr kumimoji="1" lang="en-US" altLang="ko-KR" sz="1200" b="1">
                <a:solidFill>
                  <a:srgbClr val="000066"/>
                </a:solidFill>
                <a:latin typeface="Tahoma" panose="020B0604030504040204" pitchFamily="34" charset="0"/>
                <a:ea typeface="Gulim" pitchFamily="34" charset="-127"/>
              </a:rPr>
              <a:t>1000</a:t>
            </a:r>
            <a:r>
              <a:rPr kumimoji="1" lang="en-US" altLang="ko-KR" sz="1400" b="1">
                <a:solidFill>
                  <a:srgbClr val="000066"/>
                </a:solidFill>
                <a:latin typeface="Tahoma" panose="020B0604030504040204" pitchFamily="34" charset="0"/>
                <a:ea typeface="Gulim" pitchFamily="34" charset="-127"/>
              </a:rPr>
              <a:t> (Optimized Power Reactor 1,000) is renamed from the former KSNP.</a:t>
            </a:r>
          </a:p>
        </p:txBody>
      </p:sp>
      <p:sp>
        <p:nvSpPr>
          <p:cNvPr id="76824" name="Text Box 34"/>
          <p:cNvSpPr txBox="1">
            <a:spLocks noChangeArrowheads="1"/>
          </p:cNvSpPr>
          <p:nvPr/>
        </p:nvSpPr>
        <p:spPr bwMode="auto">
          <a:xfrm>
            <a:off x="698506" y="5583243"/>
            <a:ext cx="1673225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i="1">
                <a:solidFill>
                  <a:srgbClr val="000066"/>
                </a:solidFill>
                <a:latin typeface="Times New Roman" panose="02020603050405020304" pitchFamily="18" charset="0"/>
              </a:rPr>
              <a:t>Proprietary DOOSAN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KOREA NPP HISTORY </a:t>
            </a:r>
          </a:p>
        </p:txBody>
      </p:sp>
    </p:spTree>
    <p:extLst>
      <p:ext uri="{BB962C8B-B14F-4D97-AF65-F5344CB8AC3E}">
        <p14:creationId xmlns:p14="http://schemas.microsoft.com/office/powerpoint/2010/main" val="222652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sz="4000" dirty="0"/>
              <a:t>INDONESIA NPP </a:t>
            </a:r>
            <a:r>
              <a:rPr lang="en-US" sz="4000" dirty="0" smtClean="0"/>
              <a:t>HISTORY</a:t>
            </a:r>
            <a:endParaRPr lang="en-US" sz="4000" dirty="0">
              <a:solidFill>
                <a:schemeClr val="tx1"/>
              </a:solidFill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572825" y="1111602"/>
            <a:ext cx="7776864" cy="4986705"/>
            <a:chOff x="323528" y="1412776"/>
            <a:chExt cx="7776864" cy="4986703"/>
          </a:xfrm>
        </p:grpSpPr>
        <p:sp>
          <p:nvSpPr>
            <p:cNvPr id="12" name="Rectangle 11"/>
            <p:cNvSpPr/>
            <p:nvPr/>
          </p:nvSpPr>
          <p:spPr>
            <a:xfrm>
              <a:off x="3419872" y="1484784"/>
              <a:ext cx="4608512" cy="43204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00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7544" y="1484784"/>
              <a:ext cx="2952328" cy="43204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id-ID">
                <a:solidFill>
                  <a:srgbClr val="000000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611560" y="3789040"/>
              <a:ext cx="936104" cy="216024"/>
            </a:xfrm>
            <a:prstGeom prst="line">
              <a:avLst/>
            </a:prstGeom>
            <a:ln w="5715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23528" y="5805264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id-ID" sz="1200" dirty="0" smtClean="0">
                  <a:solidFill>
                    <a:srgbClr val="000000"/>
                  </a:solidFill>
                  <a:latin typeface="Calibri"/>
                  <a:cs typeface="+mn-cs"/>
                </a:rPr>
                <a:t>1970</a:t>
              </a:r>
              <a:endParaRPr lang="id-ID" sz="1200" dirty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59632" y="5805264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id-ID" sz="1200" dirty="0" smtClean="0">
                  <a:solidFill>
                    <a:srgbClr val="000000"/>
                  </a:solidFill>
                  <a:latin typeface="Calibri"/>
                  <a:cs typeface="+mn-cs"/>
                </a:rPr>
                <a:t>1980</a:t>
              </a:r>
              <a:endParaRPr lang="id-ID" sz="1200" dirty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1547664" y="3717032"/>
              <a:ext cx="432048" cy="72008"/>
            </a:xfrm>
            <a:prstGeom prst="line">
              <a:avLst/>
            </a:prstGeom>
            <a:ln w="5715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339752" y="5805264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id-ID" sz="1200" dirty="0" smtClean="0">
                  <a:solidFill>
                    <a:srgbClr val="000000"/>
                  </a:solidFill>
                  <a:latin typeface="Calibri"/>
                  <a:cs typeface="+mn-cs"/>
                </a:rPr>
                <a:t>1990</a:t>
              </a:r>
              <a:endParaRPr lang="id-ID" sz="1200" dirty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2771800" y="2924944"/>
              <a:ext cx="360040" cy="936104"/>
            </a:xfrm>
            <a:prstGeom prst="line">
              <a:avLst/>
            </a:prstGeom>
            <a:ln w="5715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843808" y="3068960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id-ID" sz="1200" dirty="0" smtClean="0">
                  <a:solidFill>
                    <a:srgbClr val="000000"/>
                  </a:solidFill>
                  <a:latin typeface="Calibri"/>
                  <a:cs typeface="+mn-cs"/>
                </a:rPr>
                <a:t>1996</a:t>
              </a:r>
              <a:endParaRPr lang="id-ID" sz="1200" dirty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131840" y="2924944"/>
              <a:ext cx="792088" cy="936104"/>
            </a:xfrm>
            <a:prstGeom prst="line">
              <a:avLst/>
            </a:prstGeom>
            <a:ln w="5715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707904" y="5805264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id-ID" sz="1200" dirty="0" smtClean="0">
                  <a:solidFill>
                    <a:srgbClr val="000000"/>
                  </a:solidFill>
                  <a:latin typeface="Calibri"/>
                  <a:cs typeface="+mn-cs"/>
                </a:rPr>
                <a:t>2000</a:t>
              </a:r>
              <a:endParaRPr lang="id-ID" sz="1200" dirty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3923928" y="3593018"/>
              <a:ext cx="1394455" cy="268030"/>
            </a:xfrm>
            <a:prstGeom prst="line">
              <a:avLst/>
            </a:prstGeom>
            <a:ln w="5715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419872" y="2420888"/>
              <a:ext cx="0" cy="86409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771800" y="2636912"/>
              <a:ext cx="0" cy="115212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300863" y="2475414"/>
              <a:ext cx="820817" cy="415498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id-ID" sz="1050" dirty="0" smtClean="0">
                  <a:solidFill>
                    <a:srgbClr val="FFFFFF"/>
                  </a:solidFill>
                  <a:latin typeface="Calibri"/>
                  <a:cs typeface="+mn-cs"/>
                </a:rPr>
                <a:t>Muria FS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id-ID" sz="1050" dirty="0" smtClean="0">
                  <a:solidFill>
                    <a:srgbClr val="FFFFFF"/>
                  </a:solidFill>
                  <a:latin typeface="Calibri"/>
                </a:rPr>
                <a:t>1992-1995</a:t>
              </a:r>
              <a:endParaRPr lang="id-ID" sz="1050" dirty="0">
                <a:solidFill>
                  <a:srgbClr val="FFFFFF"/>
                </a:solidFill>
                <a:latin typeface="Calibri"/>
                <a:cs typeface="+mn-cs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2483768" y="3861048"/>
              <a:ext cx="288032" cy="216024"/>
            </a:xfrm>
            <a:prstGeom prst="line">
              <a:avLst/>
            </a:prstGeom>
            <a:ln w="5715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691680" y="3356991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id-ID" sz="1200" dirty="0" smtClean="0">
                  <a:solidFill>
                    <a:srgbClr val="000000"/>
                  </a:solidFill>
                  <a:latin typeface="Calibri"/>
                  <a:cs typeface="+mn-cs"/>
                </a:rPr>
                <a:t>1986</a:t>
              </a:r>
              <a:endParaRPr lang="id-ID" sz="1200" dirty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2011080" y="3861048"/>
              <a:ext cx="0" cy="86409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691680" y="4724126"/>
              <a:ext cx="720080" cy="2308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id-ID" sz="900" dirty="0" smtClean="0">
                  <a:solidFill>
                    <a:srgbClr val="000000"/>
                  </a:solidFill>
                  <a:latin typeface="Calibri"/>
                  <a:cs typeface="+mn-cs"/>
                </a:rPr>
                <a:t>Chernobyl</a:t>
              </a:r>
              <a:endParaRPr lang="id-ID" sz="1050" dirty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93008" y="3933057"/>
              <a:ext cx="720080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 smtClean="0">
                  <a:solidFill>
                    <a:srgbClr val="000000"/>
                  </a:solidFill>
                  <a:latin typeface="Calibri"/>
                  <a:cs typeface="+mn-cs"/>
                </a:rPr>
                <a:t>Economic Crisis</a:t>
              </a:r>
              <a:endParaRPr lang="id-ID" sz="1050" dirty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3203848" y="3284984"/>
              <a:ext cx="0" cy="64807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979712" y="3717032"/>
              <a:ext cx="504056" cy="360040"/>
            </a:xfrm>
            <a:prstGeom prst="line">
              <a:avLst/>
            </a:prstGeom>
            <a:ln w="5715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338703" y="3593018"/>
              <a:ext cx="579120" cy="91440"/>
            </a:xfrm>
            <a:prstGeom prst="line">
              <a:avLst/>
            </a:prstGeom>
            <a:ln w="5715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419872" y="1412776"/>
              <a:ext cx="0" cy="4608512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323528" y="5805264"/>
              <a:ext cx="3096344" cy="0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3419872" y="5805264"/>
              <a:ext cx="4680520" cy="0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95536" y="6049292"/>
              <a:ext cx="2808312" cy="26161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srgbClr val="000000"/>
                  </a:solidFill>
                  <a:latin typeface="Calibri"/>
                  <a:cs typeface="+mn-cs"/>
                </a:rPr>
                <a:t>Befor</a:t>
              </a:r>
              <a:r>
                <a:rPr lang="en-US" sz="1100" dirty="0" smtClean="0">
                  <a:solidFill>
                    <a:srgbClr val="000000"/>
                  </a:solidFill>
                  <a:latin typeface="Calibri"/>
                </a:rPr>
                <a:t>e NUCLEAR LAW</a:t>
              </a:r>
              <a:endParaRPr lang="id-ID" sz="1100" dirty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131840" y="4653136"/>
              <a:ext cx="936104" cy="2308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 smtClean="0">
                  <a:solidFill>
                    <a:srgbClr val="000000"/>
                  </a:solidFill>
                  <a:latin typeface="Calibri"/>
                  <a:cs typeface="+mn-cs"/>
                </a:rPr>
                <a:t>Reformation</a:t>
              </a:r>
              <a:endParaRPr lang="id-ID" sz="1050" dirty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3491880" y="3429000"/>
              <a:ext cx="0" cy="12241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491880" y="2852936"/>
              <a:ext cx="792088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id-ID" sz="800" dirty="0" smtClean="0">
                  <a:solidFill>
                    <a:srgbClr val="000000"/>
                  </a:solidFill>
                  <a:latin typeface="Calibri"/>
                  <a:cs typeface="+mn-cs"/>
                </a:rPr>
                <a:t>DG of IAEA </a:t>
              </a:r>
              <a:r>
                <a:rPr lang="en-US" sz="800" dirty="0" smtClean="0">
                  <a:solidFill>
                    <a:srgbClr val="000000"/>
                  </a:solidFill>
                  <a:latin typeface="Calibri"/>
                  <a:cs typeface="+mn-cs"/>
                </a:rPr>
                <a:t>visit</a:t>
              </a:r>
              <a:r>
                <a:rPr lang="id-ID" sz="800" dirty="0" smtClean="0">
                  <a:solidFill>
                    <a:srgbClr val="000000"/>
                  </a:solidFill>
                  <a:latin typeface="Calibri"/>
                  <a:cs typeface="+mn-cs"/>
                </a:rPr>
                <a:t> Indonesia</a:t>
              </a:r>
              <a:endParaRPr lang="id-ID" sz="800" dirty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4067944" y="3212976"/>
              <a:ext cx="8384" cy="58444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767335" y="6137869"/>
              <a:ext cx="4253607" cy="26161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prstClr val="black"/>
                  </a:solidFill>
                  <a:latin typeface="Calibri"/>
                </a:rPr>
                <a:t>After NUCLEAR LAW</a:t>
              </a:r>
              <a:endParaRPr lang="id-ID" sz="11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1691680" y="5517232"/>
              <a:ext cx="648072" cy="0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755576" y="5517232"/>
              <a:ext cx="720080" cy="0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39552" y="1772816"/>
              <a:ext cx="0" cy="4032448"/>
            </a:xfrm>
            <a:prstGeom prst="line">
              <a:avLst/>
            </a:prstGeom>
            <a:ln w="95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547664" y="1628800"/>
              <a:ext cx="0" cy="4176464"/>
            </a:xfrm>
            <a:prstGeom prst="line">
              <a:avLst/>
            </a:prstGeom>
            <a:ln w="95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483768" y="1700808"/>
              <a:ext cx="0" cy="4176464"/>
            </a:xfrm>
            <a:prstGeom prst="line">
              <a:avLst/>
            </a:prstGeom>
            <a:ln w="95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995936" y="1700808"/>
              <a:ext cx="0" cy="4176464"/>
            </a:xfrm>
            <a:prstGeom prst="line">
              <a:avLst/>
            </a:prstGeom>
            <a:ln w="95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5292080" y="5877272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id-ID" sz="1200" dirty="0" smtClean="0">
                  <a:solidFill>
                    <a:srgbClr val="000000"/>
                  </a:solidFill>
                  <a:latin typeface="Calibri"/>
                  <a:cs typeface="+mn-cs"/>
                </a:rPr>
                <a:t>2010</a:t>
              </a:r>
              <a:endParaRPr lang="id-ID" sz="1200" dirty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5508104" y="1700808"/>
              <a:ext cx="0" cy="4104456"/>
            </a:xfrm>
            <a:prstGeom prst="line">
              <a:avLst/>
            </a:prstGeom>
            <a:ln w="95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6084168" y="3212976"/>
              <a:ext cx="1944216" cy="504056"/>
            </a:xfrm>
            <a:prstGeom prst="line">
              <a:avLst/>
            </a:prstGeom>
            <a:ln w="57150"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907663" y="3623498"/>
              <a:ext cx="176505" cy="93534"/>
            </a:xfrm>
            <a:prstGeom prst="line">
              <a:avLst/>
            </a:prstGeom>
            <a:ln w="5715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5641072" y="4383647"/>
              <a:ext cx="720080" cy="2308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id-ID" sz="900" dirty="0" smtClean="0">
                  <a:solidFill>
                    <a:srgbClr val="000000"/>
                  </a:solidFill>
                  <a:latin typeface="Calibri"/>
                  <a:cs typeface="+mn-cs"/>
                </a:rPr>
                <a:t>Fukushima</a:t>
              </a:r>
              <a:endParaRPr lang="id-ID" sz="1050" dirty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flipV="1">
              <a:off x="5929104" y="3643248"/>
              <a:ext cx="0" cy="7200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5646400" y="2060848"/>
              <a:ext cx="864096" cy="415498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id-ID" sz="1050" dirty="0" smtClean="0">
                  <a:solidFill>
                    <a:schemeClr val="bg1"/>
                  </a:solidFill>
                  <a:latin typeface="Calibri"/>
                  <a:cs typeface="+mn-cs"/>
                </a:rPr>
                <a:t>BANGKA FS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id-ID" sz="1050" dirty="0" smtClean="0">
                  <a:solidFill>
                    <a:schemeClr val="bg1"/>
                  </a:solidFill>
                  <a:latin typeface="Calibri"/>
                </a:rPr>
                <a:t>2011-2013</a:t>
              </a:r>
              <a:endParaRPr lang="id-ID" sz="1050" dirty="0">
                <a:solidFill>
                  <a:schemeClr val="bg1"/>
                </a:solidFill>
                <a:latin typeface="Calibri"/>
                <a:cs typeface="+mn-cs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6084168" y="2492896"/>
              <a:ext cx="0" cy="12241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3128442" y="6283027"/>
              <a:ext cx="648072" cy="0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59832" y="1916832"/>
              <a:ext cx="720080" cy="5770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 smtClean="0">
                  <a:solidFill>
                    <a:srgbClr val="FFFFFF"/>
                  </a:solidFill>
                  <a:latin typeface="Calibri"/>
                  <a:cs typeface="+mn-cs"/>
                </a:rPr>
                <a:t>Nuclear Law</a:t>
              </a:r>
              <a:r>
                <a:rPr lang="id-ID" sz="1050" dirty="0" smtClean="0">
                  <a:solidFill>
                    <a:srgbClr val="FFFFFF"/>
                  </a:solidFill>
                  <a:latin typeface="Calibri"/>
                  <a:cs typeface="+mn-cs"/>
                </a:rPr>
                <a:t> 10/1997</a:t>
              </a:r>
              <a:endParaRPr lang="id-ID" sz="1050" dirty="0">
                <a:solidFill>
                  <a:srgbClr val="FFFFFF"/>
                </a:solidFill>
                <a:latin typeface="Calibri"/>
                <a:cs typeface="+mn-cs"/>
              </a:endParaRPr>
            </a:p>
          </p:txBody>
        </p:sp>
      </p:grpSp>
      <p:cxnSp>
        <p:nvCxnSpPr>
          <p:cNvPr id="67" name="Straight Arrow Connector 66"/>
          <p:cNvCxnSpPr/>
          <p:nvPr/>
        </p:nvCxnSpPr>
        <p:spPr>
          <a:xfrm>
            <a:off x="7491705" y="1907239"/>
            <a:ext cx="0" cy="12241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175857" y="1536154"/>
            <a:ext cx="864096" cy="577081"/>
          </a:xfrm>
          <a:prstGeom prst="rect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d-ID" sz="1050" dirty="0" smtClean="0">
                <a:solidFill>
                  <a:schemeClr val="bg1"/>
                </a:solidFill>
                <a:latin typeface="Calibri"/>
                <a:cs typeface="+mn-cs"/>
              </a:rPr>
              <a:t>Reactor Non-Commercial</a:t>
            </a:r>
            <a:endParaRPr lang="id-ID" sz="1050" dirty="0">
              <a:solidFill>
                <a:schemeClr val="bg1"/>
              </a:solidFill>
              <a:latin typeface="Calibri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000246" y="5565938"/>
            <a:ext cx="864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d-ID" sz="1200" dirty="0" smtClean="0">
                <a:solidFill>
                  <a:srgbClr val="000000"/>
                </a:solidFill>
                <a:latin typeface="Calibri"/>
                <a:cs typeface="+mn-cs"/>
              </a:rPr>
              <a:t>2014-2018</a:t>
            </a:r>
            <a:endParaRPr lang="id-ID" sz="12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8274025" y="1785319"/>
            <a:ext cx="0" cy="12241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8100417" y="1261829"/>
            <a:ext cx="864096" cy="900246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d-ID" sz="1050" dirty="0" smtClean="0">
                <a:solidFill>
                  <a:schemeClr val="bg1"/>
                </a:solidFill>
                <a:latin typeface="Calibri"/>
              </a:rPr>
              <a:t>National Priority Program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d-ID" sz="1050" dirty="0" smtClean="0">
                <a:solidFill>
                  <a:schemeClr val="bg1"/>
                </a:solidFill>
                <a:latin typeface="Calibri"/>
                <a:cs typeface="+mn-cs"/>
              </a:rPr>
              <a:t>FS of West Kalimantan</a:t>
            </a:r>
            <a:endParaRPr lang="id-ID" sz="1050" dirty="0">
              <a:solidFill>
                <a:schemeClr val="bg1"/>
              </a:solidFill>
              <a:latin typeface="Calibri"/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148326" y="5586258"/>
            <a:ext cx="539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d-ID" sz="1200" dirty="0" smtClean="0">
                <a:solidFill>
                  <a:srgbClr val="000000"/>
                </a:solidFill>
                <a:latin typeface="Calibri"/>
                <a:cs typeface="+mn-cs"/>
              </a:rPr>
              <a:t>2020</a:t>
            </a:r>
            <a:endParaRPr lang="id-ID" sz="12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940657" y="3801830"/>
            <a:ext cx="864096" cy="415498"/>
          </a:xfrm>
          <a:prstGeom prst="rect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d-ID" sz="1050" dirty="0" smtClean="0">
                <a:solidFill>
                  <a:schemeClr val="bg1"/>
                </a:solidFill>
                <a:latin typeface="Calibri"/>
                <a:cs typeface="+mn-cs"/>
              </a:rPr>
              <a:t>INIR MISSION</a:t>
            </a:r>
            <a:endParaRPr lang="id-ID" sz="1050" dirty="0">
              <a:solidFill>
                <a:schemeClr val="bg1"/>
              </a:solidFill>
              <a:latin typeface="Calibri"/>
              <a:cs typeface="+mn-cs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5598166" y="3240469"/>
            <a:ext cx="1121" cy="5492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4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1036" y="1696211"/>
            <a:ext cx="7470648" cy="3698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11224" y="5370448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4571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11224" y="4877561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4571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11224" y="4385309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4571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11224" y="3892296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4571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11224" y="3399283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4571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11224" y="2907029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4571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11224" y="2414016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4571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11224" y="1921764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>
                <a:moveTo>
                  <a:pt x="4571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4646" y="2826721"/>
            <a:ext cx="1000125" cy="2710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cs typeface="Arial"/>
              </a:rPr>
              <a:t>1,000,000,000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5730" algn="ctr" eaLnBrk="1" fontAlgn="auto" hangingPunct="1">
              <a:spcBef>
                <a:spcPts val="106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cs typeface="Arial"/>
              </a:rPr>
              <a:t>80</a:t>
            </a:r>
            <a:r>
              <a:rPr sz="1200" b="1" spc="-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200" b="1" dirty="0">
                <a:solidFill>
                  <a:prstClr val="black"/>
                </a:solidFill>
                <a:latin typeface="Arial"/>
                <a:cs typeface="Arial"/>
              </a:rPr>
              <a:t>,000,000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5730" algn="ctr" eaLnBrk="1" fontAlgn="auto" hangingPunct="1">
              <a:spcBef>
                <a:spcPts val="1055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cs typeface="Arial"/>
              </a:rPr>
              <a:t>60</a:t>
            </a:r>
            <a:r>
              <a:rPr sz="1200" b="1" spc="-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200" b="1" dirty="0">
                <a:solidFill>
                  <a:prstClr val="black"/>
                </a:solidFill>
                <a:latin typeface="Arial"/>
                <a:cs typeface="Arial"/>
              </a:rPr>
              <a:t>,000,000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5730" algn="ctr" eaLnBrk="1" fontAlgn="auto" hangingPunct="1">
              <a:spcBef>
                <a:spcPts val="106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cs typeface="Arial"/>
              </a:rPr>
              <a:t>40</a:t>
            </a:r>
            <a:r>
              <a:rPr sz="1200" b="1" spc="-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200" b="1" dirty="0">
                <a:solidFill>
                  <a:prstClr val="black"/>
                </a:solidFill>
                <a:latin typeface="Arial"/>
                <a:cs typeface="Arial"/>
              </a:rPr>
              <a:t>,000,000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5730" algn="ctr" eaLnBrk="1" fontAlgn="auto" hangingPunct="1">
              <a:spcBef>
                <a:spcPts val="106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cs typeface="Arial"/>
              </a:rPr>
              <a:t>20</a:t>
            </a:r>
            <a:r>
              <a:rPr sz="1200" b="1" spc="-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200" b="1" dirty="0">
                <a:solidFill>
                  <a:prstClr val="black"/>
                </a:solidFill>
                <a:latin typeface="Arial"/>
                <a:cs typeface="Arial"/>
              </a:rPr>
              <a:t>,000,000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5080" algn="r" eaLnBrk="1" fontAlgn="auto" hangingPunct="1">
              <a:spcBef>
                <a:spcPts val="106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4646" y="2333959"/>
            <a:ext cx="100012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cs typeface="Arial"/>
              </a:rPr>
              <a:t>1,200,000,000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4646" y="1841199"/>
            <a:ext cx="100012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cs typeface="Arial"/>
              </a:rPr>
              <a:t>1,400,000,000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56944" y="5371340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0"/>
                </a:moveTo>
                <a:lnTo>
                  <a:pt x="0" y="46100"/>
                </a:lnTo>
              </a:path>
            </a:pathLst>
          </a:custGeom>
          <a:ln w="1270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72461" y="5371340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0"/>
                </a:moveTo>
                <a:lnTo>
                  <a:pt x="0" y="46100"/>
                </a:lnTo>
              </a:path>
            </a:pathLst>
          </a:custGeom>
          <a:ln w="1270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87979" y="5371340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0"/>
                </a:moveTo>
                <a:lnTo>
                  <a:pt x="0" y="46100"/>
                </a:lnTo>
              </a:path>
            </a:pathLst>
          </a:custGeom>
          <a:ln w="1270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03497" y="5371340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0"/>
                </a:moveTo>
                <a:lnTo>
                  <a:pt x="0" y="46100"/>
                </a:lnTo>
              </a:path>
            </a:pathLst>
          </a:custGeom>
          <a:ln w="1270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19015" y="5371340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0"/>
                </a:moveTo>
                <a:lnTo>
                  <a:pt x="0" y="46100"/>
                </a:lnTo>
              </a:path>
            </a:pathLst>
          </a:custGeom>
          <a:ln w="1270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034534" y="5371340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0"/>
                </a:moveTo>
                <a:lnTo>
                  <a:pt x="0" y="46100"/>
                </a:lnTo>
              </a:path>
            </a:pathLst>
          </a:custGeom>
          <a:ln w="1270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50052" y="5371340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0"/>
                </a:moveTo>
                <a:lnTo>
                  <a:pt x="0" y="46100"/>
                </a:lnTo>
              </a:path>
            </a:pathLst>
          </a:custGeom>
          <a:ln w="1270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65570" y="5371340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0"/>
                </a:moveTo>
                <a:lnTo>
                  <a:pt x="0" y="46100"/>
                </a:lnTo>
              </a:path>
            </a:pathLst>
          </a:custGeom>
          <a:ln w="1270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181088" y="5371340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0"/>
                </a:moveTo>
                <a:lnTo>
                  <a:pt x="0" y="46100"/>
                </a:lnTo>
              </a:path>
            </a:pathLst>
          </a:custGeom>
          <a:ln w="1270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897368" y="5371340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0"/>
                </a:moveTo>
                <a:lnTo>
                  <a:pt x="0" y="46100"/>
                </a:lnTo>
              </a:path>
            </a:pathLst>
          </a:custGeom>
          <a:ln w="1270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612631" y="5371340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0"/>
                </a:moveTo>
                <a:lnTo>
                  <a:pt x="0" y="46100"/>
                </a:lnTo>
              </a:path>
            </a:pathLst>
          </a:custGeom>
          <a:ln w="1270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502193" y="5562983"/>
            <a:ext cx="347980" cy="316231"/>
          </a:xfrm>
          <a:custGeom>
            <a:avLst/>
            <a:gdLst/>
            <a:ahLst/>
            <a:cxnLst/>
            <a:rect l="l" t="t" r="r" b="b"/>
            <a:pathLst>
              <a:path w="347980" h="316229">
                <a:moveTo>
                  <a:pt x="53302" y="205790"/>
                </a:moveTo>
                <a:lnTo>
                  <a:pt x="11244" y="224960"/>
                </a:lnTo>
                <a:lnTo>
                  <a:pt x="0" y="261128"/>
                </a:lnTo>
                <a:lnTo>
                  <a:pt x="2330" y="270621"/>
                </a:lnTo>
                <a:lnTo>
                  <a:pt x="28765" y="305090"/>
                </a:lnTo>
                <a:lnTo>
                  <a:pt x="66458" y="315616"/>
                </a:lnTo>
                <a:lnTo>
                  <a:pt x="76969" y="312374"/>
                </a:lnTo>
                <a:lnTo>
                  <a:pt x="88021" y="305421"/>
                </a:lnTo>
                <a:lnTo>
                  <a:pt x="99855" y="294358"/>
                </a:lnTo>
                <a:lnTo>
                  <a:pt x="69127" y="294358"/>
                </a:lnTo>
                <a:lnTo>
                  <a:pt x="53986" y="293998"/>
                </a:lnTo>
                <a:lnTo>
                  <a:pt x="23118" y="265230"/>
                </a:lnTo>
                <a:lnTo>
                  <a:pt x="19393" y="247129"/>
                </a:lnTo>
                <a:lnTo>
                  <a:pt x="21933" y="240449"/>
                </a:lnTo>
                <a:lnTo>
                  <a:pt x="27648" y="234721"/>
                </a:lnTo>
                <a:lnTo>
                  <a:pt x="31839" y="230581"/>
                </a:lnTo>
                <a:lnTo>
                  <a:pt x="36538" y="228231"/>
                </a:lnTo>
                <a:lnTo>
                  <a:pt x="46952" y="227063"/>
                </a:lnTo>
                <a:lnTo>
                  <a:pt x="59544" y="227063"/>
                </a:lnTo>
                <a:lnTo>
                  <a:pt x="68669" y="212305"/>
                </a:lnTo>
                <a:lnTo>
                  <a:pt x="60668" y="207886"/>
                </a:lnTo>
                <a:lnTo>
                  <a:pt x="53302" y="205790"/>
                </a:lnTo>
                <a:close/>
              </a:path>
              <a:path w="347980" h="316229">
                <a:moveTo>
                  <a:pt x="101181" y="244411"/>
                </a:moveTo>
                <a:lnTo>
                  <a:pt x="81242" y="254723"/>
                </a:lnTo>
                <a:lnTo>
                  <a:pt x="85687" y="261670"/>
                </a:lnTo>
                <a:lnTo>
                  <a:pt x="87592" y="267944"/>
                </a:lnTo>
                <a:lnTo>
                  <a:pt x="87211" y="273558"/>
                </a:lnTo>
                <a:lnTo>
                  <a:pt x="86957" y="279171"/>
                </a:lnTo>
                <a:lnTo>
                  <a:pt x="84671" y="284048"/>
                </a:lnTo>
                <a:lnTo>
                  <a:pt x="78633" y="289888"/>
                </a:lnTo>
                <a:lnTo>
                  <a:pt x="69127" y="294358"/>
                </a:lnTo>
                <a:lnTo>
                  <a:pt x="99855" y="294358"/>
                </a:lnTo>
                <a:lnTo>
                  <a:pt x="100309" y="293933"/>
                </a:lnTo>
                <a:lnTo>
                  <a:pt x="105739" y="283068"/>
                </a:lnTo>
                <a:lnTo>
                  <a:pt x="108738" y="268887"/>
                </a:lnTo>
                <a:lnTo>
                  <a:pt x="106717" y="256950"/>
                </a:lnTo>
                <a:lnTo>
                  <a:pt x="101181" y="244411"/>
                </a:lnTo>
                <a:close/>
              </a:path>
              <a:path w="347980" h="316229">
                <a:moveTo>
                  <a:pt x="75400" y="163080"/>
                </a:moveTo>
                <a:lnTo>
                  <a:pt x="60541" y="177863"/>
                </a:lnTo>
                <a:lnTo>
                  <a:pt x="137757" y="255003"/>
                </a:lnTo>
                <a:lnTo>
                  <a:pt x="152489" y="240220"/>
                </a:lnTo>
                <a:lnTo>
                  <a:pt x="119850" y="207530"/>
                </a:lnTo>
                <a:lnTo>
                  <a:pt x="116675" y="203530"/>
                </a:lnTo>
                <a:lnTo>
                  <a:pt x="113627" y="196938"/>
                </a:lnTo>
                <a:lnTo>
                  <a:pt x="113246" y="193725"/>
                </a:lnTo>
                <a:lnTo>
                  <a:pt x="113803" y="191439"/>
                </a:lnTo>
                <a:lnTo>
                  <a:pt x="103721" y="191439"/>
                </a:lnTo>
                <a:lnTo>
                  <a:pt x="75400" y="163080"/>
                </a:lnTo>
                <a:close/>
              </a:path>
              <a:path w="347980" h="316229">
                <a:moveTo>
                  <a:pt x="59544" y="227063"/>
                </a:moveTo>
                <a:lnTo>
                  <a:pt x="46952" y="227063"/>
                </a:lnTo>
                <a:lnTo>
                  <a:pt x="52032" y="228320"/>
                </a:lnTo>
                <a:lnTo>
                  <a:pt x="56858" y="231406"/>
                </a:lnTo>
                <a:lnTo>
                  <a:pt x="59544" y="227063"/>
                </a:lnTo>
                <a:close/>
              </a:path>
              <a:path w="347980" h="316229">
                <a:moveTo>
                  <a:pt x="162240" y="177800"/>
                </a:moveTo>
                <a:lnTo>
                  <a:pt x="127851" y="177800"/>
                </a:lnTo>
                <a:lnTo>
                  <a:pt x="130137" y="178066"/>
                </a:lnTo>
                <a:lnTo>
                  <a:pt x="134455" y="180098"/>
                </a:lnTo>
                <a:lnTo>
                  <a:pt x="138392" y="183527"/>
                </a:lnTo>
                <a:lnTo>
                  <a:pt x="173825" y="218909"/>
                </a:lnTo>
                <a:lnTo>
                  <a:pt x="188557" y="204127"/>
                </a:lnTo>
                <a:lnTo>
                  <a:pt x="162240" y="177800"/>
                </a:lnTo>
                <a:close/>
              </a:path>
              <a:path w="347980" h="316229">
                <a:moveTo>
                  <a:pt x="131280" y="156743"/>
                </a:moveTo>
                <a:lnTo>
                  <a:pt x="103721" y="191439"/>
                </a:lnTo>
                <a:lnTo>
                  <a:pt x="113803" y="191439"/>
                </a:lnTo>
                <a:lnTo>
                  <a:pt x="114770" y="187477"/>
                </a:lnTo>
                <a:lnTo>
                  <a:pt x="116421" y="184696"/>
                </a:lnTo>
                <a:lnTo>
                  <a:pt x="118834" y="182232"/>
                </a:lnTo>
                <a:lnTo>
                  <a:pt x="120993" y="180098"/>
                </a:lnTo>
                <a:lnTo>
                  <a:pt x="123152" y="178777"/>
                </a:lnTo>
                <a:lnTo>
                  <a:pt x="127851" y="177800"/>
                </a:lnTo>
                <a:lnTo>
                  <a:pt x="162240" y="177800"/>
                </a:lnTo>
                <a:lnTo>
                  <a:pt x="155791" y="171348"/>
                </a:lnTo>
                <a:lnTo>
                  <a:pt x="150838" y="166331"/>
                </a:lnTo>
                <a:lnTo>
                  <a:pt x="146901" y="162877"/>
                </a:lnTo>
                <a:lnTo>
                  <a:pt x="141059" y="159131"/>
                </a:lnTo>
                <a:lnTo>
                  <a:pt x="137884" y="157899"/>
                </a:lnTo>
                <a:lnTo>
                  <a:pt x="131280" y="156743"/>
                </a:lnTo>
                <a:close/>
              </a:path>
              <a:path w="347980" h="316229">
                <a:moveTo>
                  <a:pt x="162395" y="118554"/>
                </a:moveTo>
                <a:lnTo>
                  <a:pt x="147663" y="133337"/>
                </a:lnTo>
                <a:lnTo>
                  <a:pt x="203543" y="189217"/>
                </a:lnTo>
                <a:lnTo>
                  <a:pt x="218275" y="174434"/>
                </a:lnTo>
                <a:lnTo>
                  <a:pt x="162395" y="118554"/>
                </a:lnTo>
                <a:close/>
              </a:path>
              <a:path w="347980" h="316229">
                <a:moveTo>
                  <a:pt x="191478" y="89535"/>
                </a:moveTo>
                <a:lnTo>
                  <a:pt x="177635" y="103263"/>
                </a:lnTo>
                <a:lnTo>
                  <a:pt x="233515" y="159156"/>
                </a:lnTo>
                <a:lnTo>
                  <a:pt x="248374" y="144360"/>
                </a:lnTo>
                <a:lnTo>
                  <a:pt x="223101" y="119049"/>
                </a:lnTo>
                <a:lnTo>
                  <a:pt x="216751" y="112814"/>
                </a:lnTo>
                <a:lnTo>
                  <a:pt x="212941" y="108153"/>
                </a:lnTo>
                <a:lnTo>
                  <a:pt x="211290" y="105079"/>
                </a:lnTo>
                <a:lnTo>
                  <a:pt x="209766" y="102019"/>
                </a:lnTo>
                <a:lnTo>
                  <a:pt x="209258" y="98755"/>
                </a:lnTo>
                <a:lnTo>
                  <a:pt x="209446" y="97739"/>
                </a:lnTo>
                <a:lnTo>
                  <a:pt x="199606" y="97739"/>
                </a:lnTo>
                <a:lnTo>
                  <a:pt x="191478" y="89535"/>
                </a:lnTo>
                <a:close/>
              </a:path>
              <a:path w="347980" h="316229">
                <a:moveTo>
                  <a:pt x="141186" y="97294"/>
                </a:moveTo>
                <a:lnTo>
                  <a:pt x="126327" y="112077"/>
                </a:lnTo>
                <a:lnTo>
                  <a:pt x="140043" y="125755"/>
                </a:lnTo>
                <a:lnTo>
                  <a:pt x="154775" y="110972"/>
                </a:lnTo>
                <a:lnTo>
                  <a:pt x="141186" y="97294"/>
                </a:lnTo>
                <a:close/>
              </a:path>
              <a:path w="347980" h="316229">
                <a:moveTo>
                  <a:pt x="258505" y="82232"/>
                </a:moveTo>
                <a:lnTo>
                  <a:pt x="223736" y="82232"/>
                </a:lnTo>
                <a:lnTo>
                  <a:pt x="226149" y="82575"/>
                </a:lnTo>
                <a:lnTo>
                  <a:pt x="230975" y="84861"/>
                </a:lnTo>
                <a:lnTo>
                  <a:pt x="235166" y="88442"/>
                </a:lnTo>
                <a:lnTo>
                  <a:pt x="241135" y="94488"/>
                </a:lnTo>
                <a:lnTo>
                  <a:pt x="269710" y="122999"/>
                </a:lnTo>
                <a:lnTo>
                  <a:pt x="284442" y="108216"/>
                </a:lnTo>
                <a:lnTo>
                  <a:pt x="258505" y="82232"/>
                </a:lnTo>
                <a:close/>
              </a:path>
              <a:path w="347980" h="316229">
                <a:moveTo>
                  <a:pt x="226657" y="60604"/>
                </a:moveTo>
                <a:lnTo>
                  <a:pt x="223101" y="61150"/>
                </a:lnTo>
                <a:lnTo>
                  <a:pt x="219291" y="62674"/>
                </a:lnTo>
                <a:lnTo>
                  <a:pt x="215354" y="64198"/>
                </a:lnTo>
                <a:lnTo>
                  <a:pt x="211798" y="66598"/>
                </a:lnTo>
                <a:lnTo>
                  <a:pt x="205352" y="73581"/>
                </a:lnTo>
                <a:lnTo>
                  <a:pt x="200145" y="84662"/>
                </a:lnTo>
                <a:lnTo>
                  <a:pt x="199606" y="97739"/>
                </a:lnTo>
                <a:lnTo>
                  <a:pt x="209446" y="97739"/>
                </a:lnTo>
                <a:lnTo>
                  <a:pt x="210528" y="91884"/>
                </a:lnTo>
                <a:lnTo>
                  <a:pt x="212179" y="88887"/>
                </a:lnTo>
                <a:lnTo>
                  <a:pt x="214719" y="86321"/>
                </a:lnTo>
                <a:lnTo>
                  <a:pt x="216751" y="84328"/>
                </a:lnTo>
                <a:lnTo>
                  <a:pt x="218910" y="83108"/>
                </a:lnTo>
                <a:lnTo>
                  <a:pt x="223736" y="82232"/>
                </a:lnTo>
                <a:lnTo>
                  <a:pt x="258505" y="82232"/>
                </a:lnTo>
                <a:lnTo>
                  <a:pt x="245453" y="69176"/>
                </a:lnTo>
                <a:lnTo>
                  <a:pt x="241897" y="66128"/>
                </a:lnTo>
                <a:lnTo>
                  <a:pt x="238976" y="64363"/>
                </a:lnTo>
                <a:lnTo>
                  <a:pt x="236182" y="62585"/>
                </a:lnTo>
                <a:lnTo>
                  <a:pt x="233134" y="61480"/>
                </a:lnTo>
                <a:lnTo>
                  <a:pt x="226657" y="60604"/>
                </a:lnTo>
                <a:close/>
              </a:path>
              <a:path w="347980" h="316229">
                <a:moveTo>
                  <a:pt x="316952" y="20320"/>
                </a:moveTo>
                <a:lnTo>
                  <a:pt x="286728" y="20320"/>
                </a:lnTo>
                <a:lnTo>
                  <a:pt x="289522" y="21717"/>
                </a:lnTo>
                <a:lnTo>
                  <a:pt x="293840" y="26009"/>
                </a:lnTo>
                <a:lnTo>
                  <a:pt x="292189" y="29794"/>
                </a:lnTo>
                <a:lnTo>
                  <a:pt x="288633" y="35801"/>
                </a:lnTo>
                <a:lnTo>
                  <a:pt x="278854" y="50114"/>
                </a:lnTo>
                <a:lnTo>
                  <a:pt x="276187" y="55181"/>
                </a:lnTo>
                <a:lnTo>
                  <a:pt x="274727" y="59372"/>
                </a:lnTo>
                <a:lnTo>
                  <a:pt x="273266" y="63246"/>
                </a:lnTo>
                <a:lnTo>
                  <a:pt x="273238" y="67703"/>
                </a:lnTo>
                <a:lnTo>
                  <a:pt x="290665" y="89001"/>
                </a:lnTo>
                <a:lnTo>
                  <a:pt x="303492" y="88620"/>
                </a:lnTo>
                <a:lnTo>
                  <a:pt x="309588" y="85648"/>
                </a:lnTo>
                <a:lnTo>
                  <a:pt x="315303" y="79895"/>
                </a:lnTo>
                <a:lnTo>
                  <a:pt x="318605" y="76631"/>
                </a:lnTo>
                <a:lnTo>
                  <a:pt x="321018" y="72948"/>
                </a:lnTo>
                <a:lnTo>
                  <a:pt x="322717" y="68719"/>
                </a:lnTo>
                <a:lnTo>
                  <a:pt x="298158" y="68719"/>
                </a:lnTo>
                <a:lnTo>
                  <a:pt x="295618" y="67703"/>
                </a:lnTo>
                <a:lnTo>
                  <a:pt x="293459" y="65633"/>
                </a:lnTo>
                <a:lnTo>
                  <a:pt x="291427" y="63525"/>
                </a:lnTo>
                <a:lnTo>
                  <a:pt x="290758" y="61150"/>
                </a:lnTo>
                <a:lnTo>
                  <a:pt x="290761" y="60198"/>
                </a:lnTo>
                <a:lnTo>
                  <a:pt x="300031" y="41757"/>
                </a:lnTo>
                <a:lnTo>
                  <a:pt x="302159" y="38036"/>
                </a:lnTo>
                <a:lnTo>
                  <a:pt x="303365" y="35636"/>
                </a:lnTo>
                <a:lnTo>
                  <a:pt x="332281" y="35636"/>
                </a:lnTo>
                <a:lnTo>
                  <a:pt x="331165" y="34645"/>
                </a:lnTo>
                <a:lnTo>
                  <a:pt x="326225" y="29743"/>
                </a:lnTo>
                <a:lnTo>
                  <a:pt x="316952" y="20320"/>
                </a:lnTo>
                <a:close/>
              </a:path>
              <a:path w="347980" h="316229">
                <a:moveTo>
                  <a:pt x="332281" y="35636"/>
                </a:moveTo>
                <a:lnTo>
                  <a:pt x="303365" y="35636"/>
                </a:lnTo>
                <a:lnTo>
                  <a:pt x="306413" y="38582"/>
                </a:lnTo>
                <a:lnTo>
                  <a:pt x="309842" y="42125"/>
                </a:lnTo>
                <a:lnTo>
                  <a:pt x="312135" y="44742"/>
                </a:lnTo>
                <a:lnTo>
                  <a:pt x="313017" y="46367"/>
                </a:lnTo>
                <a:lnTo>
                  <a:pt x="314414" y="48869"/>
                </a:lnTo>
                <a:lnTo>
                  <a:pt x="314795" y="51676"/>
                </a:lnTo>
                <a:lnTo>
                  <a:pt x="314459" y="54419"/>
                </a:lnTo>
                <a:lnTo>
                  <a:pt x="313652" y="58966"/>
                </a:lnTo>
                <a:lnTo>
                  <a:pt x="312001" y="62382"/>
                </a:lnTo>
                <a:lnTo>
                  <a:pt x="306921" y="67437"/>
                </a:lnTo>
                <a:lnTo>
                  <a:pt x="304254" y="68643"/>
                </a:lnTo>
                <a:lnTo>
                  <a:pt x="298158" y="68719"/>
                </a:lnTo>
                <a:lnTo>
                  <a:pt x="322717" y="68719"/>
                </a:lnTo>
                <a:lnTo>
                  <a:pt x="324320" y="64731"/>
                </a:lnTo>
                <a:lnTo>
                  <a:pt x="325129" y="60604"/>
                </a:lnTo>
                <a:lnTo>
                  <a:pt x="325245" y="58775"/>
                </a:lnTo>
                <a:lnTo>
                  <a:pt x="325336" y="55219"/>
                </a:lnTo>
                <a:lnTo>
                  <a:pt x="337482" y="55219"/>
                </a:lnTo>
                <a:lnTo>
                  <a:pt x="347942" y="44742"/>
                </a:lnTo>
                <a:lnTo>
                  <a:pt x="344005" y="43370"/>
                </a:lnTo>
                <a:lnTo>
                  <a:pt x="340576" y="41757"/>
                </a:lnTo>
                <a:lnTo>
                  <a:pt x="334988" y="38036"/>
                </a:lnTo>
                <a:lnTo>
                  <a:pt x="332281" y="35636"/>
                </a:lnTo>
                <a:close/>
              </a:path>
              <a:path w="347980" h="316229">
                <a:moveTo>
                  <a:pt x="337482" y="55219"/>
                </a:moveTo>
                <a:lnTo>
                  <a:pt x="325336" y="55219"/>
                </a:lnTo>
                <a:lnTo>
                  <a:pt x="325788" y="55422"/>
                </a:lnTo>
                <a:lnTo>
                  <a:pt x="326479" y="55791"/>
                </a:lnTo>
                <a:lnTo>
                  <a:pt x="330035" y="57797"/>
                </a:lnTo>
                <a:lnTo>
                  <a:pt x="331940" y="58775"/>
                </a:lnTo>
                <a:lnTo>
                  <a:pt x="333337" y="59372"/>
                </a:lnTo>
                <a:lnTo>
                  <a:pt x="337482" y="55219"/>
                </a:lnTo>
                <a:close/>
              </a:path>
              <a:path w="347980" h="316229">
                <a:moveTo>
                  <a:pt x="290157" y="0"/>
                </a:moveTo>
                <a:lnTo>
                  <a:pt x="256883" y="21590"/>
                </a:lnTo>
                <a:lnTo>
                  <a:pt x="250533" y="40919"/>
                </a:lnTo>
                <a:lnTo>
                  <a:pt x="251930" y="47510"/>
                </a:lnTo>
                <a:lnTo>
                  <a:pt x="255740" y="54419"/>
                </a:lnTo>
                <a:lnTo>
                  <a:pt x="271615" y="43421"/>
                </a:lnTo>
                <a:lnTo>
                  <a:pt x="269964" y="39916"/>
                </a:lnTo>
                <a:lnTo>
                  <a:pt x="269329" y="36906"/>
                </a:lnTo>
                <a:lnTo>
                  <a:pt x="269710" y="34404"/>
                </a:lnTo>
                <a:lnTo>
                  <a:pt x="270218" y="31889"/>
                </a:lnTo>
                <a:lnTo>
                  <a:pt x="271742" y="29324"/>
                </a:lnTo>
                <a:lnTo>
                  <a:pt x="274409" y="26695"/>
                </a:lnTo>
                <a:lnTo>
                  <a:pt x="278219" y="22860"/>
                </a:lnTo>
                <a:lnTo>
                  <a:pt x="281521" y="20701"/>
                </a:lnTo>
                <a:lnTo>
                  <a:pt x="284061" y="20574"/>
                </a:lnTo>
                <a:lnTo>
                  <a:pt x="286728" y="20320"/>
                </a:lnTo>
                <a:lnTo>
                  <a:pt x="316952" y="20320"/>
                </a:lnTo>
                <a:lnTo>
                  <a:pt x="309080" y="12319"/>
                </a:lnTo>
                <a:lnTo>
                  <a:pt x="302730" y="5969"/>
                </a:lnTo>
                <a:lnTo>
                  <a:pt x="297650" y="2159"/>
                </a:lnTo>
                <a:lnTo>
                  <a:pt x="293967" y="1016"/>
                </a:lnTo>
                <a:lnTo>
                  <a:pt x="2901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248032" y="5562730"/>
            <a:ext cx="318135" cy="285751"/>
          </a:xfrm>
          <a:custGeom>
            <a:avLst/>
            <a:gdLst/>
            <a:ahLst/>
            <a:cxnLst/>
            <a:rect l="l" t="t" r="r" b="b"/>
            <a:pathLst>
              <a:path w="318135" h="285750">
                <a:moveTo>
                  <a:pt x="15621" y="192811"/>
                </a:moveTo>
                <a:lnTo>
                  <a:pt x="0" y="208381"/>
                </a:lnTo>
                <a:lnTo>
                  <a:pt x="77216" y="285521"/>
                </a:lnTo>
                <a:lnTo>
                  <a:pt x="92710" y="269951"/>
                </a:lnTo>
                <a:lnTo>
                  <a:pt x="15621" y="192811"/>
                </a:lnTo>
                <a:close/>
              </a:path>
              <a:path w="318135" h="285750">
                <a:moveTo>
                  <a:pt x="65531" y="185470"/>
                </a:moveTo>
                <a:lnTo>
                  <a:pt x="51689" y="199212"/>
                </a:lnTo>
                <a:lnTo>
                  <a:pt x="107568" y="255092"/>
                </a:lnTo>
                <a:lnTo>
                  <a:pt x="122428" y="240309"/>
                </a:lnTo>
                <a:lnTo>
                  <a:pt x="97155" y="214998"/>
                </a:lnTo>
                <a:lnTo>
                  <a:pt x="90805" y="208749"/>
                </a:lnTo>
                <a:lnTo>
                  <a:pt x="86995" y="204089"/>
                </a:lnTo>
                <a:lnTo>
                  <a:pt x="85343" y="201028"/>
                </a:lnTo>
                <a:lnTo>
                  <a:pt x="83820" y="197954"/>
                </a:lnTo>
                <a:lnTo>
                  <a:pt x="83312" y="194703"/>
                </a:lnTo>
                <a:lnTo>
                  <a:pt x="83499" y="193687"/>
                </a:lnTo>
                <a:lnTo>
                  <a:pt x="73660" y="193687"/>
                </a:lnTo>
                <a:lnTo>
                  <a:pt x="65531" y="185470"/>
                </a:lnTo>
                <a:close/>
              </a:path>
              <a:path w="318135" h="285750">
                <a:moveTo>
                  <a:pt x="132545" y="178168"/>
                </a:moveTo>
                <a:lnTo>
                  <a:pt x="97790" y="178168"/>
                </a:lnTo>
                <a:lnTo>
                  <a:pt x="100203" y="178523"/>
                </a:lnTo>
                <a:lnTo>
                  <a:pt x="105029" y="180797"/>
                </a:lnTo>
                <a:lnTo>
                  <a:pt x="109220" y="184391"/>
                </a:lnTo>
                <a:lnTo>
                  <a:pt x="115189" y="190423"/>
                </a:lnTo>
                <a:lnTo>
                  <a:pt x="143764" y="218935"/>
                </a:lnTo>
                <a:lnTo>
                  <a:pt x="158496" y="204152"/>
                </a:lnTo>
                <a:lnTo>
                  <a:pt x="132545" y="178168"/>
                </a:lnTo>
                <a:close/>
              </a:path>
              <a:path w="318135" h="285750">
                <a:moveTo>
                  <a:pt x="100711" y="156540"/>
                </a:moveTo>
                <a:lnTo>
                  <a:pt x="97155" y="157086"/>
                </a:lnTo>
                <a:lnTo>
                  <a:pt x="93345" y="158610"/>
                </a:lnTo>
                <a:lnTo>
                  <a:pt x="89408" y="160134"/>
                </a:lnTo>
                <a:lnTo>
                  <a:pt x="85852" y="162534"/>
                </a:lnTo>
                <a:lnTo>
                  <a:pt x="79405" y="169530"/>
                </a:lnTo>
                <a:lnTo>
                  <a:pt x="74199" y="180610"/>
                </a:lnTo>
                <a:lnTo>
                  <a:pt x="73660" y="193687"/>
                </a:lnTo>
                <a:lnTo>
                  <a:pt x="83499" y="193687"/>
                </a:lnTo>
                <a:lnTo>
                  <a:pt x="84581" y="187820"/>
                </a:lnTo>
                <a:lnTo>
                  <a:pt x="86233" y="184823"/>
                </a:lnTo>
                <a:lnTo>
                  <a:pt x="88773" y="182270"/>
                </a:lnTo>
                <a:lnTo>
                  <a:pt x="90805" y="180263"/>
                </a:lnTo>
                <a:lnTo>
                  <a:pt x="92964" y="179044"/>
                </a:lnTo>
                <a:lnTo>
                  <a:pt x="97790" y="178168"/>
                </a:lnTo>
                <a:lnTo>
                  <a:pt x="132545" y="178168"/>
                </a:lnTo>
                <a:lnTo>
                  <a:pt x="119506" y="165112"/>
                </a:lnTo>
                <a:lnTo>
                  <a:pt x="115950" y="162064"/>
                </a:lnTo>
                <a:lnTo>
                  <a:pt x="112970" y="160261"/>
                </a:lnTo>
                <a:lnTo>
                  <a:pt x="110236" y="158521"/>
                </a:lnTo>
                <a:lnTo>
                  <a:pt x="107187" y="157416"/>
                </a:lnTo>
                <a:lnTo>
                  <a:pt x="100711" y="156540"/>
                </a:lnTo>
                <a:close/>
              </a:path>
              <a:path w="318135" h="285750">
                <a:moveTo>
                  <a:pt x="147574" y="60858"/>
                </a:moveTo>
                <a:lnTo>
                  <a:pt x="132842" y="75641"/>
                </a:lnTo>
                <a:lnTo>
                  <a:pt x="157803" y="103342"/>
                </a:lnTo>
                <a:lnTo>
                  <a:pt x="145882" y="105773"/>
                </a:lnTo>
                <a:lnTo>
                  <a:pt x="134885" y="113614"/>
                </a:lnTo>
                <a:lnTo>
                  <a:pt x="128744" y="124288"/>
                </a:lnTo>
                <a:lnTo>
                  <a:pt x="127366" y="136271"/>
                </a:lnTo>
                <a:lnTo>
                  <a:pt x="127342" y="137998"/>
                </a:lnTo>
                <a:lnTo>
                  <a:pt x="129709" y="146755"/>
                </a:lnTo>
                <a:lnTo>
                  <a:pt x="136371" y="157249"/>
                </a:lnTo>
                <a:lnTo>
                  <a:pt x="148434" y="170115"/>
                </a:lnTo>
                <a:lnTo>
                  <a:pt x="159586" y="176592"/>
                </a:lnTo>
                <a:lnTo>
                  <a:pt x="171452" y="179242"/>
                </a:lnTo>
                <a:lnTo>
                  <a:pt x="184254" y="177324"/>
                </a:lnTo>
                <a:lnTo>
                  <a:pt x="194818" y="170459"/>
                </a:lnTo>
                <a:lnTo>
                  <a:pt x="197866" y="167309"/>
                </a:lnTo>
                <a:lnTo>
                  <a:pt x="200279" y="163398"/>
                </a:lnTo>
                <a:lnTo>
                  <a:pt x="201303" y="160261"/>
                </a:lnTo>
                <a:lnTo>
                  <a:pt x="177800" y="160261"/>
                </a:lnTo>
                <a:lnTo>
                  <a:pt x="171450" y="158788"/>
                </a:lnTo>
                <a:lnTo>
                  <a:pt x="167259" y="157772"/>
                </a:lnTo>
                <a:lnTo>
                  <a:pt x="162052" y="154279"/>
                </a:lnTo>
                <a:lnTo>
                  <a:pt x="154513" y="146755"/>
                </a:lnTo>
                <a:lnTo>
                  <a:pt x="150495" y="142773"/>
                </a:lnTo>
                <a:lnTo>
                  <a:pt x="147574" y="137414"/>
                </a:lnTo>
                <a:lnTo>
                  <a:pt x="147193" y="132257"/>
                </a:lnTo>
                <a:lnTo>
                  <a:pt x="146685" y="127101"/>
                </a:lnTo>
                <a:lnTo>
                  <a:pt x="148209" y="122770"/>
                </a:lnTo>
                <a:lnTo>
                  <a:pt x="155448" y="115658"/>
                </a:lnTo>
                <a:lnTo>
                  <a:pt x="159766" y="114096"/>
                </a:lnTo>
                <a:lnTo>
                  <a:pt x="200777" y="114096"/>
                </a:lnTo>
                <a:lnTo>
                  <a:pt x="147574" y="60858"/>
                </a:lnTo>
                <a:close/>
              </a:path>
              <a:path w="318135" h="285750">
                <a:moveTo>
                  <a:pt x="200777" y="114096"/>
                </a:moveTo>
                <a:lnTo>
                  <a:pt x="159766" y="114096"/>
                </a:lnTo>
                <a:lnTo>
                  <a:pt x="170053" y="115112"/>
                </a:lnTo>
                <a:lnTo>
                  <a:pt x="175768" y="118579"/>
                </a:lnTo>
                <a:lnTo>
                  <a:pt x="182245" y="125006"/>
                </a:lnTo>
                <a:lnTo>
                  <a:pt x="187960" y="130759"/>
                </a:lnTo>
                <a:lnTo>
                  <a:pt x="191135" y="136271"/>
                </a:lnTo>
                <a:lnTo>
                  <a:pt x="192150" y="146824"/>
                </a:lnTo>
                <a:lnTo>
                  <a:pt x="190754" y="151168"/>
                </a:lnTo>
                <a:lnTo>
                  <a:pt x="183006" y="158851"/>
                </a:lnTo>
                <a:lnTo>
                  <a:pt x="177800" y="160261"/>
                </a:lnTo>
                <a:lnTo>
                  <a:pt x="201303" y="160261"/>
                </a:lnTo>
                <a:lnTo>
                  <a:pt x="203327" y="154063"/>
                </a:lnTo>
                <a:lnTo>
                  <a:pt x="203544" y="151168"/>
                </a:lnTo>
                <a:lnTo>
                  <a:pt x="203596" y="148310"/>
                </a:lnTo>
                <a:lnTo>
                  <a:pt x="202819" y="143522"/>
                </a:lnTo>
                <a:lnTo>
                  <a:pt x="219143" y="143522"/>
                </a:lnTo>
                <a:lnTo>
                  <a:pt x="224662" y="137998"/>
                </a:lnTo>
                <a:lnTo>
                  <a:pt x="200777" y="114096"/>
                </a:lnTo>
                <a:close/>
              </a:path>
              <a:path w="318135" h="285750">
                <a:moveTo>
                  <a:pt x="219143" y="143522"/>
                </a:moveTo>
                <a:lnTo>
                  <a:pt x="202819" y="143522"/>
                </a:lnTo>
                <a:lnTo>
                  <a:pt x="210947" y="151726"/>
                </a:lnTo>
                <a:lnTo>
                  <a:pt x="219143" y="143522"/>
                </a:lnTo>
                <a:close/>
              </a:path>
              <a:path w="318135" h="285750">
                <a:moveTo>
                  <a:pt x="198120" y="52844"/>
                </a:moveTo>
                <a:lnTo>
                  <a:pt x="183414" y="67475"/>
                </a:lnTo>
                <a:lnTo>
                  <a:pt x="183362" y="67729"/>
                </a:lnTo>
                <a:lnTo>
                  <a:pt x="239141" y="123520"/>
                </a:lnTo>
                <a:lnTo>
                  <a:pt x="254000" y="108724"/>
                </a:lnTo>
                <a:lnTo>
                  <a:pt x="198120" y="52844"/>
                </a:lnTo>
                <a:close/>
              </a:path>
              <a:path w="318135" h="285750">
                <a:moveTo>
                  <a:pt x="287067" y="20447"/>
                </a:moveTo>
                <a:lnTo>
                  <a:pt x="256667" y="20447"/>
                </a:lnTo>
                <a:lnTo>
                  <a:pt x="259461" y="21717"/>
                </a:lnTo>
                <a:lnTo>
                  <a:pt x="263779" y="26035"/>
                </a:lnTo>
                <a:lnTo>
                  <a:pt x="262255" y="29832"/>
                </a:lnTo>
                <a:lnTo>
                  <a:pt x="258572" y="35826"/>
                </a:lnTo>
                <a:lnTo>
                  <a:pt x="252493" y="44767"/>
                </a:lnTo>
                <a:lnTo>
                  <a:pt x="248920" y="50139"/>
                </a:lnTo>
                <a:lnTo>
                  <a:pt x="246125" y="55206"/>
                </a:lnTo>
                <a:lnTo>
                  <a:pt x="243331" y="63271"/>
                </a:lnTo>
                <a:lnTo>
                  <a:pt x="243191" y="67729"/>
                </a:lnTo>
                <a:lnTo>
                  <a:pt x="244094" y="71272"/>
                </a:lnTo>
                <a:lnTo>
                  <a:pt x="244983" y="75247"/>
                </a:lnTo>
                <a:lnTo>
                  <a:pt x="247015" y="78816"/>
                </a:lnTo>
                <a:lnTo>
                  <a:pt x="255016" y="86741"/>
                </a:lnTo>
                <a:lnTo>
                  <a:pt x="260604" y="89039"/>
                </a:lnTo>
                <a:lnTo>
                  <a:pt x="273431" y="88646"/>
                </a:lnTo>
                <a:lnTo>
                  <a:pt x="292786" y="68745"/>
                </a:lnTo>
                <a:lnTo>
                  <a:pt x="268097" y="68745"/>
                </a:lnTo>
                <a:lnTo>
                  <a:pt x="265556" y="67729"/>
                </a:lnTo>
                <a:lnTo>
                  <a:pt x="263525" y="65659"/>
                </a:lnTo>
                <a:lnTo>
                  <a:pt x="261366" y="63563"/>
                </a:lnTo>
                <a:lnTo>
                  <a:pt x="260604" y="60858"/>
                </a:lnTo>
                <a:lnTo>
                  <a:pt x="269967" y="41795"/>
                </a:lnTo>
                <a:lnTo>
                  <a:pt x="272161" y="38201"/>
                </a:lnTo>
                <a:lnTo>
                  <a:pt x="273304" y="35674"/>
                </a:lnTo>
                <a:lnTo>
                  <a:pt x="302230" y="35674"/>
                </a:lnTo>
                <a:lnTo>
                  <a:pt x="301104" y="34671"/>
                </a:lnTo>
                <a:lnTo>
                  <a:pt x="296164" y="29781"/>
                </a:lnTo>
                <a:lnTo>
                  <a:pt x="287067" y="20447"/>
                </a:lnTo>
                <a:close/>
              </a:path>
              <a:path w="318135" h="285750">
                <a:moveTo>
                  <a:pt x="302230" y="35674"/>
                </a:moveTo>
                <a:lnTo>
                  <a:pt x="273304" y="35674"/>
                </a:lnTo>
                <a:lnTo>
                  <a:pt x="276352" y="38620"/>
                </a:lnTo>
                <a:lnTo>
                  <a:pt x="279908" y="42164"/>
                </a:lnTo>
                <a:lnTo>
                  <a:pt x="282073" y="44767"/>
                </a:lnTo>
                <a:lnTo>
                  <a:pt x="282956" y="46405"/>
                </a:lnTo>
                <a:lnTo>
                  <a:pt x="284353" y="48895"/>
                </a:lnTo>
                <a:lnTo>
                  <a:pt x="284734" y="51701"/>
                </a:lnTo>
                <a:lnTo>
                  <a:pt x="284353" y="54825"/>
                </a:lnTo>
                <a:lnTo>
                  <a:pt x="283591" y="58991"/>
                </a:lnTo>
                <a:lnTo>
                  <a:pt x="281940" y="62420"/>
                </a:lnTo>
                <a:lnTo>
                  <a:pt x="279273" y="65087"/>
                </a:lnTo>
                <a:lnTo>
                  <a:pt x="276987" y="67475"/>
                </a:lnTo>
                <a:lnTo>
                  <a:pt x="274193" y="68681"/>
                </a:lnTo>
                <a:lnTo>
                  <a:pt x="268097" y="68745"/>
                </a:lnTo>
                <a:lnTo>
                  <a:pt x="292786" y="68745"/>
                </a:lnTo>
                <a:lnTo>
                  <a:pt x="294386" y="64770"/>
                </a:lnTo>
                <a:lnTo>
                  <a:pt x="295041" y="60858"/>
                </a:lnTo>
                <a:lnTo>
                  <a:pt x="295152" y="60058"/>
                </a:lnTo>
                <a:lnTo>
                  <a:pt x="295275" y="55245"/>
                </a:lnTo>
                <a:lnTo>
                  <a:pt x="307421" y="55245"/>
                </a:lnTo>
                <a:lnTo>
                  <a:pt x="317881" y="44767"/>
                </a:lnTo>
                <a:lnTo>
                  <a:pt x="313944" y="43408"/>
                </a:lnTo>
                <a:lnTo>
                  <a:pt x="310642" y="41795"/>
                </a:lnTo>
                <a:lnTo>
                  <a:pt x="307721" y="39928"/>
                </a:lnTo>
                <a:lnTo>
                  <a:pt x="304927" y="38074"/>
                </a:lnTo>
                <a:lnTo>
                  <a:pt x="302230" y="35674"/>
                </a:lnTo>
                <a:close/>
              </a:path>
              <a:path w="318135" h="285750">
                <a:moveTo>
                  <a:pt x="176784" y="31584"/>
                </a:moveTo>
                <a:lnTo>
                  <a:pt x="162052" y="46380"/>
                </a:lnTo>
                <a:lnTo>
                  <a:pt x="175768" y="60058"/>
                </a:lnTo>
                <a:lnTo>
                  <a:pt x="190500" y="45275"/>
                </a:lnTo>
                <a:lnTo>
                  <a:pt x="176784" y="31584"/>
                </a:lnTo>
                <a:close/>
              </a:path>
              <a:path w="318135" h="285750">
                <a:moveTo>
                  <a:pt x="307421" y="55245"/>
                </a:moveTo>
                <a:lnTo>
                  <a:pt x="295275" y="55245"/>
                </a:lnTo>
                <a:lnTo>
                  <a:pt x="295726" y="55460"/>
                </a:lnTo>
                <a:lnTo>
                  <a:pt x="297561" y="56451"/>
                </a:lnTo>
                <a:lnTo>
                  <a:pt x="299974" y="57823"/>
                </a:lnTo>
                <a:lnTo>
                  <a:pt x="301879" y="58801"/>
                </a:lnTo>
                <a:lnTo>
                  <a:pt x="303275" y="59397"/>
                </a:lnTo>
                <a:lnTo>
                  <a:pt x="307421" y="55245"/>
                </a:lnTo>
                <a:close/>
              </a:path>
              <a:path w="318135" h="285750">
                <a:moveTo>
                  <a:pt x="260223" y="0"/>
                </a:moveTo>
                <a:lnTo>
                  <a:pt x="226822" y="21590"/>
                </a:lnTo>
                <a:lnTo>
                  <a:pt x="220472" y="40944"/>
                </a:lnTo>
                <a:lnTo>
                  <a:pt x="221869" y="47548"/>
                </a:lnTo>
                <a:lnTo>
                  <a:pt x="225806" y="54457"/>
                </a:lnTo>
                <a:lnTo>
                  <a:pt x="241554" y="43459"/>
                </a:lnTo>
                <a:lnTo>
                  <a:pt x="239897" y="39928"/>
                </a:lnTo>
                <a:lnTo>
                  <a:pt x="239268" y="36944"/>
                </a:lnTo>
                <a:lnTo>
                  <a:pt x="239775" y="34429"/>
                </a:lnTo>
                <a:lnTo>
                  <a:pt x="240156" y="31927"/>
                </a:lnTo>
                <a:lnTo>
                  <a:pt x="241681" y="29349"/>
                </a:lnTo>
                <a:lnTo>
                  <a:pt x="244348" y="26720"/>
                </a:lnTo>
                <a:lnTo>
                  <a:pt x="248158" y="22860"/>
                </a:lnTo>
                <a:lnTo>
                  <a:pt x="251460" y="20828"/>
                </a:lnTo>
                <a:lnTo>
                  <a:pt x="254127" y="20574"/>
                </a:lnTo>
                <a:lnTo>
                  <a:pt x="256667" y="20447"/>
                </a:lnTo>
                <a:lnTo>
                  <a:pt x="287067" y="20447"/>
                </a:lnTo>
                <a:lnTo>
                  <a:pt x="279146" y="12319"/>
                </a:lnTo>
                <a:lnTo>
                  <a:pt x="272669" y="5969"/>
                </a:lnTo>
                <a:lnTo>
                  <a:pt x="267589" y="2159"/>
                </a:lnTo>
                <a:lnTo>
                  <a:pt x="263906" y="1143"/>
                </a:lnTo>
                <a:lnTo>
                  <a:pt x="2602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962535" y="5584194"/>
            <a:ext cx="296545" cy="252095"/>
          </a:xfrm>
          <a:custGeom>
            <a:avLst/>
            <a:gdLst/>
            <a:ahLst/>
            <a:cxnLst/>
            <a:rect l="l" t="t" r="r" b="b"/>
            <a:pathLst>
              <a:path w="296545" h="252095">
                <a:moveTo>
                  <a:pt x="15620" y="172415"/>
                </a:moveTo>
                <a:lnTo>
                  <a:pt x="43310" y="231281"/>
                </a:lnTo>
                <a:lnTo>
                  <a:pt x="80137" y="251879"/>
                </a:lnTo>
                <a:lnTo>
                  <a:pt x="85343" y="251079"/>
                </a:lnTo>
                <a:lnTo>
                  <a:pt x="96393" y="246875"/>
                </a:lnTo>
                <a:lnTo>
                  <a:pt x="102743" y="242138"/>
                </a:lnTo>
                <a:lnTo>
                  <a:pt x="110108" y="234772"/>
                </a:lnTo>
                <a:lnTo>
                  <a:pt x="115025" y="229946"/>
                </a:lnTo>
                <a:lnTo>
                  <a:pt x="78866" y="229946"/>
                </a:lnTo>
                <a:lnTo>
                  <a:pt x="74675" y="229006"/>
                </a:lnTo>
                <a:lnTo>
                  <a:pt x="68452" y="224929"/>
                </a:lnTo>
                <a:lnTo>
                  <a:pt x="64007" y="220827"/>
                </a:lnTo>
                <a:lnTo>
                  <a:pt x="15620" y="172415"/>
                </a:lnTo>
                <a:close/>
              </a:path>
              <a:path w="296545" h="252095">
                <a:moveTo>
                  <a:pt x="61594" y="126479"/>
                </a:moveTo>
                <a:lnTo>
                  <a:pt x="45973" y="142062"/>
                </a:lnTo>
                <a:lnTo>
                  <a:pt x="94741" y="190830"/>
                </a:lnTo>
                <a:lnTo>
                  <a:pt x="98932" y="195427"/>
                </a:lnTo>
                <a:lnTo>
                  <a:pt x="103250" y="201599"/>
                </a:lnTo>
                <a:lnTo>
                  <a:pt x="104139" y="205168"/>
                </a:lnTo>
                <a:lnTo>
                  <a:pt x="103631" y="209219"/>
                </a:lnTo>
                <a:lnTo>
                  <a:pt x="103250" y="213271"/>
                </a:lnTo>
                <a:lnTo>
                  <a:pt x="100837" y="217512"/>
                </a:lnTo>
                <a:lnTo>
                  <a:pt x="96393" y="221932"/>
                </a:lnTo>
                <a:lnTo>
                  <a:pt x="92075" y="226275"/>
                </a:lnTo>
                <a:lnTo>
                  <a:pt x="87629" y="228752"/>
                </a:lnTo>
                <a:lnTo>
                  <a:pt x="78866" y="229946"/>
                </a:lnTo>
                <a:lnTo>
                  <a:pt x="115025" y="229946"/>
                </a:lnTo>
                <a:lnTo>
                  <a:pt x="125856" y="207124"/>
                </a:lnTo>
                <a:lnTo>
                  <a:pt x="125094" y="197332"/>
                </a:lnTo>
                <a:lnTo>
                  <a:pt x="123443" y="192557"/>
                </a:lnTo>
                <a:lnTo>
                  <a:pt x="119580" y="186642"/>
                </a:lnTo>
                <a:lnTo>
                  <a:pt x="112837" y="178264"/>
                </a:lnTo>
                <a:lnTo>
                  <a:pt x="102107" y="166992"/>
                </a:lnTo>
                <a:lnTo>
                  <a:pt x="61594" y="126479"/>
                </a:lnTo>
                <a:close/>
              </a:path>
              <a:path w="296545" h="252095">
                <a:moveTo>
                  <a:pt x="139445" y="149656"/>
                </a:moveTo>
                <a:lnTo>
                  <a:pt x="125856" y="166281"/>
                </a:lnTo>
                <a:lnTo>
                  <a:pt x="135804" y="172480"/>
                </a:lnTo>
                <a:lnTo>
                  <a:pt x="147235" y="175588"/>
                </a:lnTo>
                <a:lnTo>
                  <a:pt x="161735" y="175376"/>
                </a:lnTo>
                <a:lnTo>
                  <a:pt x="172921" y="170138"/>
                </a:lnTo>
                <a:lnTo>
                  <a:pt x="184150" y="160921"/>
                </a:lnTo>
                <a:lnTo>
                  <a:pt x="189376" y="155714"/>
                </a:lnTo>
                <a:lnTo>
                  <a:pt x="151129" y="155714"/>
                </a:lnTo>
                <a:lnTo>
                  <a:pt x="145541" y="153835"/>
                </a:lnTo>
                <a:lnTo>
                  <a:pt x="139445" y="149656"/>
                </a:lnTo>
                <a:close/>
              </a:path>
              <a:path w="296545" h="252095">
                <a:moveTo>
                  <a:pt x="199071" y="118554"/>
                </a:moveTo>
                <a:lnTo>
                  <a:pt x="167004" y="118554"/>
                </a:lnTo>
                <a:lnTo>
                  <a:pt x="171703" y="118986"/>
                </a:lnTo>
                <a:lnTo>
                  <a:pt x="173862" y="120002"/>
                </a:lnTo>
                <a:lnTo>
                  <a:pt x="178434" y="124663"/>
                </a:lnTo>
                <a:lnTo>
                  <a:pt x="179704" y="128422"/>
                </a:lnTo>
                <a:lnTo>
                  <a:pt x="179323" y="133083"/>
                </a:lnTo>
                <a:lnTo>
                  <a:pt x="178815" y="137744"/>
                </a:lnTo>
                <a:lnTo>
                  <a:pt x="176148" y="142582"/>
                </a:lnTo>
                <a:lnTo>
                  <a:pt x="170980" y="147688"/>
                </a:lnTo>
                <a:lnTo>
                  <a:pt x="166369" y="152336"/>
                </a:lnTo>
                <a:lnTo>
                  <a:pt x="161416" y="154914"/>
                </a:lnTo>
                <a:lnTo>
                  <a:pt x="151129" y="155714"/>
                </a:lnTo>
                <a:lnTo>
                  <a:pt x="189376" y="155714"/>
                </a:lnTo>
                <a:lnTo>
                  <a:pt x="201294" y="128612"/>
                </a:lnTo>
                <a:lnTo>
                  <a:pt x="199071" y="118554"/>
                </a:lnTo>
                <a:close/>
              </a:path>
              <a:path w="296545" h="252095">
                <a:moveTo>
                  <a:pt x="125801" y="67527"/>
                </a:moveTo>
                <a:lnTo>
                  <a:pt x="93344" y="93878"/>
                </a:lnTo>
                <a:lnTo>
                  <a:pt x="87883" y="111645"/>
                </a:lnTo>
                <a:lnTo>
                  <a:pt x="89562" y="119316"/>
                </a:lnTo>
                <a:lnTo>
                  <a:pt x="90296" y="122948"/>
                </a:lnTo>
                <a:lnTo>
                  <a:pt x="92837" y="127736"/>
                </a:lnTo>
                <a:lnTo>
                  <a:pt x="96984" y="131869"/>
                </a:lnTo>
                <a:lnTo>
                  <a:pt x="107322" y="138381"/>
                </a:lnTo>
                <a:lnTo>
                  <a:pt x="120640" y="139974"/>
                </a:lnTo>
                <a:lnTo>
                  <a:pt x="131319" y="136996"/>
                </a:lnTo>
                <a:lnTo>
                  <a:pt x="144652" y="130136"/>
                </a:lnTo>
                <a:lnTo>
                  <a:pt x="152653" y="125260"/>
                </a:lnTo>
                <a:lnTo>
                  <a:pt x="157987" y="122224"/>
                </a:lnTo>
                <a:lnTo>
                  <a:pt x="160400" y="121031"/>
                </a:lnTo>
                <a:lnTo>
                  <a:pt x="164083" y="119316"/>
                </a:lnTo>
                <a:lnTo>
                  <a:pt x="167004" y="118554"/>
                </a:lnTo>
                <a:lnTo>
                  <a:pt x="199071" y="118554"/>
                </a:lnTo>
                <a:lnTo>
                  <a:pt x="199020" y="118325"/>
                </a:lnTo>
                <a:lnTo>
                  <a:pt x="114807" y="118325"/>
                </a:lnTo>
                <a:lnTo>
                  <a:pt x="112394" y="117538"/>
                </a:lnTo>
                <a:lnTo>
                  <a:pt x="110616" y="115722"/>
                </a:lnTo>
                <a:lnTo>
                  <a:pt x="108584" y="113715"/>
                </a:lnTo>
                <a:lnTo>
                  <a:pt x="107931" y="111645"/>
                </a:lnTo>
                <a:lnTo>
                  <a:pt x="107945" y="110617"/>
                </a:lnTo>
                <a:lnTo>
                  <a:pt x="108331" y="108458"/>
                </a:lnTo>
                <a:lnTo>
                  <a:pt x="108965" y="104038"/>
                </a:lnTo>
                <a:lnTo>
                  <a:pt x="111632" y="99568"/>
                </a:lnTo>
                <a:lnTo>
                  <a:pt x="116204" y="95034"/>
                </a:lnTo>
                <a:lnTo>
                  <a:pt x="120522" y="90652"/>
                </a:lnTo>
                <a:lnTo>
                  <a:pt x="124713" y="88239"/>
                </a:lnTo>
                <a:lnTo>
                  <a:pt x="132587" y="87325"/>
                </a:lnTo>
                <a:lnTo>
                  <a:pt x="143745" y="87325"/>
                </a:lnTo>
                <a:lnTo>
                  <a:pt x="151224" y="71781"/>
                </a:lnTo>
                <a:lnTo>
                  <a:pt x="140515" y="67671"/>
                </a:lnTo>
                <a:lnTo>
                  <a:pt x="125801" y="67527"/>
                </a:lnTo>
                <a:close/>
              </a:path>
              <a:path w="296545" h="252095">
                <a:moveTo>
                  <a:pt x="188087" y="0"/>
                </a:moveTo>
                <a:lnTo>
                  <a:pt x="171576" y="16433"/>
                </a:lnTo>
                <a:lnTo>
                  <a:pt x="218694" y="123609"/>
                </a:lnTo>
                <a:lnTo>
                  <a:pt x="235203" y="107099"/>
                </a:lnTo>
                <a:lnTo>
                  <a:pt x="224027" y="83197"/>
                </a:lnTo>
                <a:lnTo>
                  <a:pt x="241829" y="65417"/>
                </a:lnTo>
                <a:lnTo>
                  <a:pt x="215900" y="65417"/>
                </a:lnTo>
                <a:lnTo>
                  <a:pt x="197612" y="26377"/>
                </a:lnTo>
                <a:lnTo>
                  <a:pt x="249700" y="26377"/>
                </a:lnTo>
                <a:lnTo>
                  <a:pt x="188087" y="0"/>
                </a:lnTo>
                <a:close/>
              </a:path>
              <a:path w="296545" h="252095">
                <a:moveTo>
                  <a:pt x="170433" y="95719"/>
                </a:moveTo>
                <a:lnTo>
                  <a:pt x="164972" y="95948"/>
                </a:lnTo>
                <a:lnTo>
                  <a:pt x="153923" y="99390"/>
                </a:lnTo>
                <a:lnTo>
                  <a:pt x="146431" y="103136"/>
                </a:lnTo>
                <a:lnTo>
                  <a:pt x="127762" y="114719"/>
                </a:lnTo>
                <a:lnTo>
                  <a:pt x="121284" y="117767"/>
                </a:lnTo>
                <a:lnTo>
                  <a:pt x="114807" y="118325"/>
                </a:lnTo>
                <a:lnTo>
                  <a:pt x="199020" y="118325"/>
                </a:lnTo>
                <a:lnTo>
                  <a:pt x="198500" y="115976"/>
                </a:lnTo>
                <a:lnTo>
                  <a:pt x="195579" y="110617"/>
                </a:lnTo>
                <a:lnTo>
                  <a:pt x="191134" y="106197"/>
                </a:lnTo>
                <a:lnTo>
                  <a:pt x="186308" y="101320"/>
                </a:lnTo>
                <a:lnTo>
                  <a:pt x="181228" y="98247"/>
                </a:lnTo>
                <a:lnTo>
                  <a:pt x="170433" y="95719"/>
                </a:lnTo>
                <a:close/>
              </a:path>
              <a:path w="296545" h="252095">
                <a:moveTo>
                  <a:pt x="143745" y="87325"/>
                </a:moveTo>
                <a:lnTo>
                  <a:pt x="132587" y="87325"/>
                </a:lnTo>
                <a:lnTo>
                  <a:pt x="136778" y="88747"/>
                </a:lnTo>
                <a:lnTo>
                  <a:pt x="141477" y="92036"/>
                </a:lnTo>
                <a:lnTo>
                  <a:pt x="143745" y="87325"/>
                </a:lnTo>
                <a:close/>
              </a:path>
              <a:path w="296545" h="252095">
                <a:moveTo>
                  <a:pt x="249700" y="26377"/>
                </a:moveTo>
                <a:lnTo>
                  <a:pt x="197612" y="26377"/>
                </a:lnTo>
                <a:lnTo>
                  <a:pt x="236854" y="44373"/>
                </a:lnTo>
                <a:lnTo>
                  <a:pt x="215900" y="65417"/>
                </a:lnTo>
                <a:lnTo>
                  <a:pt x="241829" y="65417"/>
                </a:lnTo>
                <a:lnTo>
                  <a:pt x="254888" y="52374"/>
                </a:lnTo>
                <a:lnTo>
                  <a:pt x="289895" y="52374"/>
                </a:lnTo>
                <a:lnTo>
                  <a:pt x="296036" y="46215"/>
                </a:lnTo>
                <a:lnTo>
                  <a:pt x="249700" y="26377"/>
                </a:lnTo>
                <a:close/>
              </a:path>
              <a:path w="296545" h="252095">
                <a:moveTo>
                  <a:pt x="289895" y="52374"/>
                </a:moveTo>
                <a:lnTo>
                  <a:pt x="254888" y="52374"/>
                </a:lnTo>
                <a:lnTo>
                  <a:pt x="279145" y="63157"/>
                </a:lnTo>
                <a:lnTo>
                  <a:pt x="289895" y="523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427857" y="5563631"/>
            <a:ext cx="568960" cy="535940"/>
          </a:xfrm>
          <a:custGeom>
            <a:avLst/>
            <a:gdLst/>
            <a:ahLst/>
            <a:cxnLst/>
            <a:rect l="l" t="t" r="r" b="b"/>
            <a:pathLst>
              <a:path w="568960" h="535939">
                <a:moveTo>
                  <a:pt x="15620" y="443229"/>
                </a:moveTo>
                <a:lnTo>
                  <a:pt x="0" y="459739"/>
                </a:lnTo>
                <a:lnTo>
                  <a:pt x="77215" y="535939"/>
                </a:lnTo>
                <a:lnTo>
                  <a:pt x="92709" y="520699"/>
                </a:lnTo>
                <a:lnTo>
                  <a:pt x="15620" y="443229"/>
                </a:lnTo>
                <a:close/>
              </a:path>
              <a:path w="568960" h="535939">
                <a:moveTo>
                  <a:pt x="65404" y="436879"/>
                </a:moveTo>
                <a:lnTo>
                  <a:pt x="51688" y="450849"/>
                </a:lnTo>
                <a:lnTo>
                  <a:pt x="107568" y="506729"/>
                </a:lnTo>
                <a:lnTo>
                  <a:pt x="122427" y="491489"/>
                </a:lnTo>
                <a:lnTo>
                  <a:pt x="97027" y="466089"/>
                </a:lnTo>
                <a:lnTo>
                  <a:pt x="90804" y="459739"/>
                </a:lnTo>
                <a:lnTo>
                  <a:pt x="86994" y="454659"/>
                </a:lnTo>
                <a:lnTo>
                  <a:pt x="85343" y="452119"/>
                </a:lnTo>
                <a:lnTo>
                  <a:pt x="83819" y="449579"/>
                </a:lnTo>
                <a:lnTo>
                  <a:pt x="83312" y="445769"/>
                </a:lnTo>
                <a:lnTo>
                  <a:pt x="83565" y="444499"/>
                </a:lnTo>
                <a:lnTo>
                  <a:pt x="73659" y="444499"/>
                </a:lnTo>
                <a:lnTo>
                  <a:pt x="65404" y="436879"/>
                </a:lnTo>
                <a:close/>
              </a:path>
              <a:path w="568960" h="535939">
                <a:moveTo>
                  <a:pt x="132503" y="429259"/>
                </a:moveTo>
                <a:lnTo>
                  <a:pt x="100202" y="429259"/>
                </a:lnTo>
                <a:lnTo>
                  <a:pt x="105028" y="431799"/>
                </a:lnTo>
                <a:lnTo>
                  <a:pt x="109219" y="435609"/>
                </a:lnTo>
                <a:lnTo>
                  <a:pt x="115188" y="441959"/>
                </a:lnTo>
                <a:lnTo>
                  <a:pt x="143763" y="469899"/>
                </a:lnTo>
                <a:lnTo>
                  <a:pt x="158495" y="454659"/>
                </a:lnTo>
                <a:lnTo>
                  <a:pt x="132503" y="429259"/>
                </a:lnTo>
                <a:close/>
              </a:path>
              <a:path w="568960" h="535939">
                <a:moveTo>
                  <a:pt x="104012" y="407669"/>
                </a:moveTo>
                <a:lnTo>
                  <a:pt x="97154" y="407669"/>
                </a:lnTo>
                <a:lnTo>
                  <a:pt x="93344" y="410209"/>
                </a:lnTo>
                <a:lnTo>
                  <a:pt x="89407" y="411479"/>
                </a:lnTo>
                <a:lnTo>
                  <a:pt x="85851" y="414019"/>
                </a:lnTo>
                <a:lnTo>
                  <a:pt x="79405" y="420369"/>
                </a:lnTo>
                <a:lnTo>
                  <a:pt x="74199" y="431799"/>
                </a:lnTo>
                <a:lnTo>
                  <a:pt x="73659" y="444499"/>
                </a:lnTo>
                <a:lnTo>
                  <a:pt x="83565" y="444499"/>
                </a:lnTo>
                <a:lnTo>
                  <a:pt x="84581" y="439419"/>
                </a:lnTo>
                <a:lnTo>
                  <a:pt x="86232" y="435609"/>
                </a:lnTo>
                <a:lnTo>
                  <a:pt x="88772" y="433069"/>
                </a:lnTo>
                <a:lnTo>
                  <a:pt x="90804" y="431799"/>
                </a:lnTo>
                <a:lnTo>
                  <a:pt x="92963" y="430529"/>
                </a:lnTo>
                <a:lnTo>
                  <a:pt x="97789" y="429259"/>
                </a:lnTo>
                <a:lnTo>
                  <a:pt x="132503" y="429259"/>
                </a:lnTo>
                <a:lnTo>
                  <a:pt x="119506" y="416559"/>
                </a:lnTo>
                <a:lnTo>
                  <a:pt x="115950" y="412749"/>
                </a:lnTo>
                <a:lnTo>
                  <a:pt x="113029" y="411479"/>
                </a:lnTo>
                <a:lnTo>
                  <a:pt x="110235" y="410209"/>
                </a:lnTo>
                <a:lnTo>
                  <a:pt x="107187" y="408939"/>
                </a:lnTo>
                <a:lnTo>
                  <a:pt x="104012" y="407669"/>
                </a:lnTo>
                <a:close/>
              </a:path>
              <a:path w="568960" h="535939">
                <a:moveTo>
                  <a:pt x="147573" y="312419"/>
                </a:moveTo>
                <a:lnTo>
                  <a:pt x="132714" y="326389"/>
                </a:lnTo>
                <a:lnTo>
                  <a:pt x="157774" y="354329"/>
                </a:lnTo>
                <a:lnTo>
                  <a:pt x="145789" y="356869"/>
                </a:lnTo>
                <a:lnTo>
                  <a:pt x="134881" y="364489"/>
                </a:lnTo>
                <a:lnTo>
                  <a:pt x="128744" y="375919"/>
                </a:lnTo>
                <a:lnTo>
                  <a:pt x="127220" y="388619"/>
                </a:lnTo>
                <a:lnTo>
                  <a:pt x="129711" y="397509"/>
                </a:lnTo>
                <a:lnTo>
                  <a:pt x="136375" y="407669"/>
                </a:lnTo>
                <a:lnTo>
                  <a:pt x="148438" y="421639"/>
                </a:lnTo>
                <a:lnTo>
                  <a:pt x="159588" y="427989"/>
                </a:lnTo>
                <a:lnTo>
                  <a:pt x="171452" y="430529"/>
                </a:lnTo>
                <a:lnTo>
                  <a:pt x="184254" y="427989"/>
                </a:lnTo>
                <a:lnTo>
                  <a:pt x="194817" y="421639"/>
                </a:lnTo>
                <a:lnTo>
                  <a:pt x="197865" y="417829"/>
                </a:lnTo>
                <a:lnTo>
                  <a:pt x="200278" y="414019"/>
                </a:lnTo>
                <a:lnTo>
                  <a:pt x="201149" y="411479"/>
                </a:lnTo>
                <a:lnTo>
                  <a:pt x="177800" y="411479"/>
                </a:lnTo>
                <a:lnTo>
                  <a:pt x="167131" y="408939"/>
                </a:lnTo>
                <a:lnTo>
                  <a:pt x="162051" y="405129"/>
                </a:lnTo>
                <a:lnTo>
                  <a:pt x="156082" y="398779"/>
                </a:lnTo>
                <a:lnTo>
                  <a:pt x="150494" y="393699"/>
                </a:lnTo>
                <a:lnTo>
                  <a:pt x="147573" y="388619"/>
                </a:lnTo>
                <a:lnTo>
                  <a:pt x="147192" y="383539"/>
                </a:lnTo>
                <a:lnTo>
                  <a:pt x="146684" y="378459"/>
                </a:lnTo>
                <a:lnTo>
                  <a:pt x="148208" y="373379"/>
                </a:lnTo>
                <a:lnTo>
                  <a:pt x="151764" y="370839"/>
                </a:lnTo>
                <a:lnTo>
                  <a:pt x="155447" y="367029"/>
                </a:lnTo>
                <a:lnTo>
                  <a:pt x="159765" y="365759"/>
                </a:lnTo>
                <a:lnTo>
                  <a:pt x="201536" y="365759"/>
                </a:lnTo>
                <a:lnTo>
                  <a:pt x="147573" y="312419"/>
                </a:lnTo>
                <a:close/>
              </a:path>
              <a:path w="568960" h="535939">
                <a:moveTo>
                  <a:pt x="201536" y="365759"/>
                </a:moveTo>
                <a:lnTo>
                  <a:pt x="170052" y="365759"/>
                </a:lnTo>
                <a:lnTo>
                  <a:pt x="175767" y="369569"/>
                </a:lnTo>
                <a:lnTo>
                  <a:pt x="182244" y="375919"/>
                </a:lnTo>
                <a:lnTo>
                  <a:pt x="187959" y="382269"/>
                </a:lnTo>
                <a:lnTo>
                  <a:pt x="191134" y="387349"/>
                </a:lnTo>
                <a:lnTo>
                  <a:pt x="192150" y="397509"/>
                </a:lnTo>
                <a:lnTo>
                  <a:pt x="190753" y="402589"/>
                </a:lnTo>
                <a:lnTo>
                  <a:pt x="183006" y="410209"/>
                </a:lnTo>
                <a:lnTo>
                  <a:pt x="177800" y="411479"/>
                </a:lnTo>
                <a:lnTo>
                  <a:pt x="201149" y="411479"/>
                </a:lnTo>
                <a:lnTo>
                  <a:pt x="203326" y="405129"/>
                </a:lnTo>
                <a:lnTo>
                  <a:pt x="203707" y="400049"/>
                </a:lnTo>
                <a:lnTo>
                  <a:pt x="202818" y="394969"/>
                </a:lnTo>
                <a:lnTo>
                  <a:pt x="218428" y="394969"/>
                </a:lnTo>
                <a:lnTo>
                  <a:pt x="224662" y="388619"/>
                </a:lnTo>
                <a:lnTo>
                  <a:pt x="201536" y="365759"/>
                </a:lnTo>
                <a:close/>
              </a:path>
              <a:path w="568960" h="535939">
                <a:moveTo>
                  <a:pt x="218428" y="394969"/>
                </a:moveTo>
                <a:lnTo>
                  <a:pt x="202818" y="394969"/>
                </a:lnTo>
                <a:lnTo>
                  <a:pt x="210946" y="402589"/>
                </a:lnTo>
                <a:lnTo>
                  <a:pt x="218428" y="394969"/>
                </a:lnTo>
                <a:close/>
              </a:path>
              <a:path w="568960" h="535939">
                <a:moveTo>
                  <a:pt x="230075" y="279399"/>
                </a:moveTo>
                <a:lnTo>
                  <a:pt x="198246" y="303529"/>
                </a:lnTo>
                <a:lnTo>
                  <a:pt x="194182" y="317499"/>
                </a:lnTo>
                <a:lnTo>
                  <a:pt x="194182" y="323849"/>
                </a:lnTo>
                <a:lnTo>
                  <a:pt x="220090" y="359409"/>
                </a:lnTo>
                <a:lnTo>
                  <a:pt x="233933" y="364489"/>
                </a:lnTo>
                <a:lnTo>
                  <a:pt x="240791" y="364489"/>
                </a:lnTo>
                <a:lnTo>
                  <a:pt x="250827" y="360679"/>
                </a:lnTo>
                <a:lnTo>
                  <a:pt x="259955" y="354329"/>
                </a:lnTo>
                <a:lnTo>
                  <a:pt x="271535" y="344169"/>
                </a:lnTo>
                <a:lnTo>
                  <a:pt x="245237" y="344169"/>
                </a:lnTo>
                <a:lnTo>
                  <a:pt x="234060" y="342899"/>
                </a:lnTo>
                <a:lnTo>
                  <a:pt x="214172" y="317499"/>
                </a:lnTo>
                <a:lnTo>
                  <a:pt x="213867" y="312419"/>
                </a:lnTo>
                <a:lnTo>
                  <a:pt x="215645" y="307339"/>
                </a:lnTo>
                <a:lnTo>
                  <a:pt x="219455" y="303529"/>
                </a:lnTo>
                <a:lnTo>
                  <a:pt x="223392" y="299719"/>
                </a:lnTo>
                <a:lnTo>
                  <a:pt x="228091" y="298449"/>
                </a:lnTo>
                <a:lnTo>
                  <a:pt x="268902" y="298449"/>
                </a:lnTo>
                <a:lnTo>
                  <a:pt x="256556" y="285749"/>
                </a:lnTo>
                <a:lnTo>
                  <a:pt x="245176" y="280669"/>
                </a:lnTo>
                <a:lnTo>
                  <a:pt x="230075" y="279399"/>
                </a:lnTo>
                <a:close/>
              </a:path>
              <a:path w="568960" h="535939">
                <a:moveTo>
                  <a:pt x="268902" y="298449"/>
                </a:moveTo>
                <a:lnTo>
                  <a:pt x="228091" y="298449"/>
                </a:lnTo>
                <a:lnTo>
                  <a:pt x="239140" y="299719"/>
                </a:lnTo>
                <a:lnTo>
                  <a:pt x="244728" y="302259"/>
                </a:lnTo>
                <a:lnTo>
                  <a:pt x="255777" y="313689"/>
                </a:lnTo>
                <a:lnTo>
                  <a:pt x="258825" y="318769"/>
                </a:lnTo>
                <a:lnTo>
                  <a:pt x="259079" y="323849"/>
                </a:lnTo>
                <a:lnTo>
                  <a:pt x="259460" y="330199"/>
                </a:lnTo>
                <a:lnTo>
                  <a:pt x="257682" y="334009"/>
                </a:lnTo>
                <a:lnTo>
                  <a:pt x="253872" y="337819"/>
                </a:lnTo>
                <a:lnTo>
                  <a:pt x="249935" y="341629"/>
                </a:lnTo>
                <a:lnTo>
                  <a:pt x="245237" y="344169"/>
                </a:lnTo>
                <a:lnTo>
                  <a:pt x="271535" y="344169"/>
                </a:lnTo>
                <a:lnTo>
                  <a:pt x="276522" y="332739"/>
                </a:lnTo>
                <a:lnTo>
                  <a:pt x="278012" y="318769"/>
                </a:lnTo>
                <a:lnTo>
                  <a:pt x="275577" y="308609"/>
                </a:lnTo>
                <a:lnTo>
                  <a:pt x="268902" y="298449"/>
                </a:lnTo>
                <a:close/>
              </a:path>
              <a:path w="568960" h="535939">
                <a:moveTo>
                  <a:pt x="262635" y="238759"/>
                </a:moveTo>
                <a:lnTo>
                  <a:pt x="248919" y="252729"/>
                </a:lnTo>
                <a:lnTo>
                  <a:pt x="304800" y="308609"/>
                </a:lnTo>
                <a:lnTo>
                  <a:pt x="319658" y="294639"/>
                </a:lnTo>
                <a:lnTo>
                  <a:pt x="294258" y="269239"/>
                </a:lnTo>
                <a:lnTo>
                  <a:pt x="288035" y="262889"/>
                </a:lnTo>
                <a:lnTo>
                  <a:pt x="284098" y="257809"/>
                </a:lnTo>
                <a:lnTo>
                  <a:pt x="281050" y="251459"/>
                </a:lnTo>
                <a:lnTo>
                  <a:pt x="280542" y="248919"/>
                </a:lnTo>
                <a:lnTo>
                  <a:pt x="280754" y="247649"/>
                </a:lnTo>
                <a:lnTo>
                  <a:pt x="270890" y="247649"/>
                </a:lnTo>
                <a:lnTo>
                  <a:pt x="262635" y="238759"/>
                </a:lnTo>
                <a:close/>
              </a:path>
              <a:path w="568960" h="535939">
                <a:moveTo>
                  <a:pt x="330572" y="232409"/>
                </a:moveTo>
                <a:lnTo>
                  <a:pt x="297433" y="232409"/>
                </a:lnTo>
                <a:lnTo>
                  <a:pt x="299846" y="233679"/>
                </a:lnTo>
                <a:lnTo>
                  <a:pt x="302132" y="234949"/>
                </a:lnTo>
                <a:lnTo>
                  <a:pt x="306450" y="238759"/>
                </a:lnTo>
                <a:lnTo>
                  <a:pt x="312419" y="243839"/>
                </a:lnTo>
                <a:lnTo>
                  <a:pt x="340994" y="273049"/>
                </a:lnTo>
                <a:lnTo>
                  <a:pt x="355726" y="257809"/>
                </a:lnTo>
                <a:lnTo>
                  <a:pt x="330572" y="232409"/>
                </a:lnTo>
                <a:close/>
              </a:path>
              <a:path w="568960" h="535939">
                <a:moveTo>
                  <a:pt x="304418" y="210819"/>
                </a:moveTo>
                <a:lnTo>
                  <a:pt x="294385" y="210819"/>
                </a:lnTo>
                <a:lnTo>
                  <a:pt x="290575" y="212089"/>
                </a:lnTo>
                <a:lnTo>
                  <a:pt x="286638" y="213359"/>
                </a:lnTo>
                <a:lnTo>
                  <a:pt x="283082" y="215899"/>
                </a:lnTo>
                <a:lnTo>
                  <a:pt x="276586" y="223519"/>
                </a:lnTo>
                <a:lnTo>
                  <a:pt x="271425" y="234949"/>
                </a:lnTo>
                <a:lnTo>
                  <a:pt x="270890" y="247649"/>
                </a:lnTo>
                <a:lnTo>
                  <a:pt x="280754" y="247649"/>
                </a:lnTo>
                <a:lnTo>
                  <a:pt x="281813" y="241299"/>
                </a:lnTo>
                <a:lnTo>
                  <a:pt x="283463" y="238759"/>
                </a:lnTo>
                <a:lnTo>
                  <a:pt x="286003" y="236219"/>
                </a:lnTo>
                <a:lnTo>
                  <a:pt x="288035" y="233679"/>
                </a:lnTo>
                <a:lnTo>
                  <a:pt x="290194" y="232409"/>
                </a:lnTo>
                <a:lnTo>
                  <a:pt x="330572" y="232409"/>
                </a:lnTo>
                <a:lnTo>
                  <a:pt x="316738" y="218439"/>
                </a:lnTo>
                <a:lnTo>
                  <a:pt x="313181" y="215899"/>
                </a:lnTo>
                <a:lnTo>
                  <a:pt x="310260" y="214629"/>
                </a:lnTo>
                <a:lnTo>
                  <a:pt x="307466" y="212089"/>
                </a:lnTo>
                <a:lnTo>
                  <a:pt x="304418" y="210819"/>
                </a:lnTo>
                <a:close/>
              </a:path>
              <a:path w="568960" h="535939">
                <a:moveTo>
                  <a:pt x="353995" y="153669"/>
                </a:moveTo>
                <a:lnTo>
                  <a:pt x="343135" y="158749"/>
                </a:lnTo>
                <a:lnTo>
                  <a:pt x="331269" y="168909"/>
                </a:lnTo>
                <a:lnTo>
                  <a:pt x="325876" y="179069"/>
                </a:lnTo>
                <a:lnTo>
                  <a:pt x="324533" y="193039"/>
                </a:lnTo>
                <a:lnTo>
                  <a:pt x="327204" y="203199"/>
                </a:lnTo>
                <a:lnTo>
                  <a:pt x="333991" y="213359"/>
                </a:lnTo>
                <a:lnTo>
                  <a:pt x="346168" y="226059"/>
                </a:lnTo>
                <a:lnTo>
                  <a:pt x="356979" y="231139"/>
                </a:lnTo>
                <a:lnTo>
                  <a:pt x="372346" y="233679"/>
                </a:lnTo>
                <a:lnTo>
                  <a:pt x="383772" y="229869"/>
                </a:lnTo>
                <a:lnTo>
                  <a:pt x="394715" y="220979"/>
                </a:lnTo>
                <a:lnTo>
                  <a:pt x="400812" y="215899"/>
                </a:lnTo>
                <a:lnTo>
                  <a:pt x="376300" y="215899"/>
                </a:lnTo>
                <a:lnTo>
                  <a:pt x="366902" y="214629"/>
                </a:lnTo>
                <a:lnTo>
                  <a:pt x="362330" y="213359"/>
                </a:lnTo>
                <a:lnTo>
                  <a:pt x="357758" y="208279"/>
                </a:lnTo>
                <a:lnTo>
                  <a:pt x="364608" y="199389"/>
                </a:lnTo>
                <a:lnTo>
                  <a:pt x="348995" y="199389"/>
                </a:lnTo>
                <a:lnTo>
                  <a:pt x="344931" y="195579"/>
                </a:lnTo>
                <a:lnTo>
                  <a:pt x="342772" y="190499"/>
                </a:lnTo>
                <a:lnTo>
                  <a:pt x="342264" y="181609"/>
                </a:lnTo>
                <a:lnTo>
                  <a:pt x="343788" y="177799"/>
                </a:lnTo>
                <a:lnTo>
                  <a:pt x="347090" y="175259"/>
                </a:lnTo>
                <a:lnTo>
                  <a:pt x="350012" y="171449"/>
                </a:lnTo>
                <a:lnTo>
                  <a:pt x="353694" y="170179"/>
                </a:lnTo>
                <a:lnTo>
                  <a:pt x="387115" y="170179"/>
                </a:lnTo>
                <a:lnTo>
                  <a:pt x="390051" y="166369"/>
                </a:lnTo>
                <a:lnTo>
                  <a:pt x="380075" y="160019"/>
                </a:lnTo>
                <a:lnTo>
                  <a:pt x="368450" y="154939"/>
                </a:lnTo>
                <a:lnTo>
                  <a:pt x="353995" y="153669"/>
                </a:lnTo>
                <a:close/>
              </a:path>
              <a:path w="568960" h="535939">
                <a:moveTo>
                  <a:pt x="402463" y="180339"/>
                </a:moveTo>
                <a:lnTo>
                  <a:pt x="385190" y="193039"/>
                </a:lnTo>
                <a:lnTo>
                  <a:pt x="387222" y="196849"/>
                </a:lnTo>
                <a:lnTo>
                  <a:pt x="388112" y="199389"/>
                </a:lnTo>
                <a:lnTo>
                  <a:pt x="376300" y="215899"/>
                </a:lnTo>
                <a:lnTo>
                  <a:pt x="400812" y="215899"/>
                </a:lnTo>
                <a:lnTo>
                  <a:pt x="404494" y="208279"/>
                </a:lnTo>
                <a:lnTo>
                  <a:pt x="407034" y="195579"/>
                </a:lnTo>
                <a:lnTo>
                  <a:pt x="405891" y="187959"/>
                </a:lnTo>
                <a:lnTo>
                  <a:pt x="402463" y="180339"/>
                </a:lnTo>
                <a:close/>
              </a:path>
              <a:path w="568960" h="535939">
                <a:moveTo>
                  <a:pt x="387115" y="170179"/>
                </a:moveTo>
                <a:lnTo>
                  <a:pt x="353694" y="170179"/>
                </a:lnTo>
                <a:lnTo>
                  <a:pt x="362330" y="171449"/>
                </a:lnTo>
                <a:lnTo>
                  <a:pt x="366775" y="172719"/>
                </a:lnTo>
                <a:lnTo>
                  <a:pt x="371093" y="176529"/>
                </a:lnTo>
                <a:lnTo>
                  <a:pt x="348995" y="199389"/>
                </a:lnTo>
                <a:lnTo>
                  <a:pt x="364608" y="199389"/>
                </a:lnTo>
                <a:lnTo>
                  <a:pt x="387115" y="170179"/>
                </a:lnTo>
                <a:close/>
              </a:path>
              <a:path w="568960" h="535939">
                <a:moveTo>
                  <a:pt x="421893" y="154939"/>
                </a:moveTo>
                <a:lnTo>
                  <a:pt x="409320" y="172719"/>
                </a:lnTo>
                <a:lnTo>
                  <a:pt x="420024" y="176529"/>
                </a:lnTo>
                <a:lnTo>
                  <a:pt x="433723" y="175259"/>
                </a:lnTo>
                <a:lnTo>
                  <a:pt x="443856" y="170179"/>
                </a:lnTo>
                <a:lnTo>
                  <a:pt x="455481" y="161289"/>
                </a:lnTo>
                <a:lnTo>
                  <a:pt x="457272" y="158749"/>
                </a:lnTo>
                <a:lnTo>
                  <a:pt x="428878" y="158749"/>
                </a:lnTo>
                <a:lnTo>
                  <a:pt x="425450" y="157479"/>
                </a:lnTo>
                <a:lnTo>
                  <a:pt x="421893" y="154939"/>
                </a:lnTo>
                <a:close/>
              </a:path>
              <a:path w="568960" h="535939">
                <a:moveTo>
                  <a:pt x="467148" y="133349"/>
                </a:moveTo>
                <a:lnTo>
                  <a:pt x="444753" y="133349"/>
                </a:lnTo>
                <a:lnTo>
                  <a:pt x="446023" y="134619"/>
                </a:lnTo>
                <a:lnTo>
                  <a:pt x="448817" y="137159"/>
                </a:lnTo>
                <a:lnTo>
                  <a:pt x="449452" y="139699"/>
                </a:lnTo>
                <a:lnTo>
                  <a:pt x="449198" y="140969"/>
                </a:lnTo>
                <a:lnTo>
                  <a:pt x="448563" y="144779"/>
                </a:lnTo>
                <a:lnTo>
                  <a:pt x="446404" y="148589"/>
                </a:lnTo>
                <a:lnTo>
                  <a:pt x="442594" y="152399"/>
                </a:lnTo>
                <a:lnTo>
                  <a:pt x="439165" y="156209"/>
                </a:lnTo>
                <a:lnTo>
                  <a:pt x="435737" y="157479"/>
                </a:lnTo>
                <a:lnTo>
                  <a:pt x="428878" y="158749"/>
                </a:lnTo>
                <a:lnTo>
                  <a:pt x="457272" y="158749"/>
                </a:lnTo>
                <a:lnTo>
                  <a:pt x="463544" y="149859"/>
                </a:lnTo>
                <a:lnTo>
                  <a:pt x="466725" y="138429"/>
                </a:lnTo>
                <a:lnTo>
                  <a:pt x="467148" y="133349"/>
                </a:lnTo>
                <a:close/>
              </a:path>
              <a:path w="568960" h="535939">
                <a:moveTo>
                  <a:pt x="420623" y="91439"/>
                </a:moveTo>
                <a:lnTo>
                  <a:pt x="384308" y="118109"/>
                </a:lnTo>
                <a:lnTo>
                  <a:pt x="380364" y="135889"/>
                </a:lnTo>
                <a:lnTo>
                  <a:pt x="382523" y="140969"/>
                </a:lnTo>
                <a:lnTo>
                  <a:pt x="387738" y="147319"/>
                </a:lnTo>
                <a:lnTo>
                  <a:pt x="396998" y="152399"/>
                </a:lnTo>
                <a:lnTo>
                  <a:pt x="411276" y="151129"/>
                </a:lnTo>
                <a:lnTo>
                  <a:pt x="421879" y="146049"/>
                </a:lnTo>
                <a:lnTo>
                  <a:pt x="436371" y="137159"/>
                </a:lnTo>
                <a:lnTo>
                  <a:pt x="439546" y="134619"/>
                </a:lnTo>
                <a:lnTo>
                  <a:pt x="441832" y="133349"/>
                </a:lnTo>
                <a:lnTo>
                  <a:pt x="467148" y="133349"/>
                </a:lnTo>
                <a:lnTo>
                  <a:pt x="467254" y="132079"/>
                </a:lnTo>
                <a:lnTo>
                  <a:pt x="400176" y="132079"/>
                </a:lnTo>
                <a:lnTo>
                  <a:pt x="399160" y="130809"/>
                </a:lnTo>
                <a:lnTo>
                  <a:pt x="397890" y="129539"/>
                </a:lnTo>
                <a:lnTo>
                  <a:pt x="397509" y="128269"/>
                </a:lnTo>
                <a:lnTo>
                  <a:pt x="397890" y="125729"/>
                </a:lnTo>
                <a:lnTo>
                  <a:pt x="398398" y="123189"/>
                </a:lnTo>
                <a:lnTo>
                  <a:pt x="400684" y="120649"/>
                </a:lnTo>
                <a:lnTo>
                  <a:pt x="404621" y="115569"/>
                </a:lnTo>
                <a:lnTo>
                  <a:pt x="407669" y="113029"/>
                </a:lnTo>
                <a:lnTo>
                  <a:pt x="410590" y="111759"/>
                </a:lnTo>
                <a:lnTo>
                  <a:pt x="416305" y="110489"/>
                </a:lnTo>
                <a:lnTo>
                  <a:pt x="422763" y="110489"/>
                </a:lnTo>
                <a:lnTo>
                  <a:pt x="433196" y="95249"/>
                </a:lnTo>
                <a:lnTo>
                  <a:pt x="426973" y="92709"/>
                </a:lnTo>
                <a:lnTo>
                  <a:pt x="420623" y="91439"/>
                </a:lnTo>
                <a:close/>
              </a:path>
              <a:path w="568960" h="535939">
                <a:moveTo>
                  <a:pt x="450088" y="111759"/>
                </a:moveTo>
                <a:lnTo>
                  <a:pt x="444372" y="113029"/>
                </a:lnTo>
                <a:lnTo>
                  <a:pt x="438657" y="113029"/>
                </a:lnTo>
                <a:lnTo>
                  <a:pt x="430910" y="116839"/>
                </a:lnTo>
                <a:lnTo>
                  <a:pt x="411606" y="128269"/>
                </a:lnTo>
                <a:lnTo>
                  <a:pt x="405638" y="132079"/>
                </a:lnTo>
                <a:lnTo>
                  <a:pt x="467254" y="132079"/>
                </a:lnTo>
                <a:lnTo>
                  <a:pt x="467359" y="130809"/>
                </a:lnTo>
                <a:lnTo>
                  <a:pt x="465073" y="124459"/>
                </a:lnTo>
                <a:lnTo>
                  <a:pt x="459993" y="119379"/>
                </a:lnTo>
                <a:lnTo>
                  <a:pt x="455294" y="114299"/>
                </a:lnTo>
                <a:lnTo>
                  <a:pt x="450088" y="111759"/>
                </a:lnTo>
                <a:close/>
              </a:path>
              <a:path w="568960" h="535939">
                <a:moveTo>
                  <a:pt x="449198" y="53339"/>
                </a:moveTo>
                <a:lnTo>
                  <a:pt x="434339" y="67309"/>
                </a:lnTo>
                <a:lnTo>
                  <a:pt x="490219" y="123189"/>
                </a:lnTo>
                <a:lnTo>
                  <a:pt x="505078" y="109219"/>
                </a:lnTo>
                <a:lnTo>
                  <a:pt x="449198" y="53339"/>
                </a:lnTo>
                <a:close/>
              </a:path>
              <a:path w="568960" h="535939">
                <a:moveTo>
                  <a:pt x="422763" y="110489"/>
                </a:moveTo>
                <a:lnTo>
                  <a:pt x="419100" y="110489"/>
                </a:lnTo>
                <a:lnTo>
                  <a:pt x="421893" y="111759"/>
                </a:lnTo>
                <a:lnTo>
                  <a:pt x="422763" y="110489"/>
                </a:lnTo>
                <a:close/>
              </a:path>
              <a:path w="568960" h="535939">
                <a:moveTo>
                  <a:pt x="538079" y="20319"/>
                </a:moveTo>
                <a:lnTo>
                  <a:pt x="507745" y="20319"/>
                </a:lnTo>
                <a:lnTo>
                  <a:pt x="510539" y="21589"/>
                </a:lnTo>
                <a:lnTo>
                  <a:pt x="514857" y="25399"/>
                </a:lnTo>
                <a:lnTo>
                  <a:pt x="513333" y="29209"/>
                </a:lnTo>
                <a:lnTo>
                  <a:pt x="509650" y="35559"/>
                </a:lnTo>
                <a:lnTo>
                  <a:pt x="504063" y="44449"/>
                </a:lnTo>
                <a:lnTo>
                  <a:pt x="499998" y="49529"/>
                </a:lnTo>
                <a:lnTo>
                  <a:pt x="497204" y="54609"/>
                </a:lnTo>
                <a:lnTo>
                  <a:pt x="494410" y="63499"/>
                </a:lnTo>
                <a:lnTo>
                  <a:pt x="494156" y="67309"/>
                </a:lnTo>
                <a:lnTo>
                  <a:pt x="495172" y="71119"/>
                </a:lnTo>
                <a:lnTo>
                  <a:pt x="496062" y="74929"/>
                </a:lnTo>
                <a:lnTo>
                  <a:pt x="498093" y="78739"/>
                </a:lnTo>
                <a:lnTo>
                  <a:pt x="506094" y="86359"/>
                </a:lnTo>
                <a:lnTo>
                  <a:pt x="511682" y="88899"/>
                </a:lnTo>
                <a:lnTo>
                  <a:pt x="524509" y="88899"/>
                </a:lnTo>
                <a:lnTo>
                  <a:pt x="543813" y="68579"/>
                </a:lnTo>
                <a:lnTo>
                  <a:pt x="519175" y="68579"/>
                </a:lnTo>
                <a:lnTo>
                  <a:pt x="516635" y="67309"/>
                </a:lnTo>
                <a:lnTo>
                  <a:pt x="514603" y="66039"/>
                </a:lnTo>
                <a:lnTo>
                  <a:pt x="512444" y="63499"/>
                </a:lnTo>
                <a:lnTo>
                  <a:pt x="511682" y="60959"/>
                </a:lnTo>
                <a:lnTo>
                  <a:pt x="512190" y="57149"/>
                </a:lnTo>
                <a:lnTo>
                  <a:pt x="512698" y="55879"/>
                </a:lnTo>
                <a:lnTo>
                  <a:pt x="514476" y="52069"/>
                </a:lnTo>
                <a:lnTo>
                  <a:pt x="517651" y="46989"/>
                </a:lnTo>
                <a:lnTo>
                  <a:pt x="520953" y="41909"/>
                </a:lnTo>
                <a:lnTo>
                  <a:pt x="523239" y="38099"/>
                </a:lnTo>
                <a:lnTo>
                  <a:pt x="524509" y="35559"/>
                </a:lnTo>
                <a:lnTo>
                  <a:pt x="553465" y="35559"/>
                </a:lnTo>
                <a:lnTo>
                  <a:pt x="552195" y="34289"/>
                </a:lnTo>
                <a:lnTo>
                  <a:pt x="547242" y="29209"/>
                </a:lnTo>
                <a:lnTo>
                  <a:pt x="538079" y="20319"/>
                </a:lnTo>
                <a:close/>
              </a:path>
              <a:path w="568960" h="535939">
                <a:moveTo>
                  <a:pt x="553465" y="35559"/>
                </a:moveTo>
                <a:lnTo>
                  <a:pt x="524509" y="35559"/>
                </a:lnTo>
                <a:lnTo>
                  <a:pt x="527430" y="38099"/>
                </a:lnTo>
                <a:lnTo>
                  <a:pt x="530987" y="41909"/>
                </a:lnTo>
                <a:lnTo>
                  <a:pt x="533145" y="44449"/>
                </a:lnTo>
                <a:lnTo>
                  <a:pt x="534034" y="46989"/>
                </a:lnTo>
                <a:lnTo>
                  <a:pt x="535431" y="48259"/>
                </a:lnTo>
                <a:lnTo>
                  <a:pt x="535813" y="52069"/>
                </a:lnTo>
                <a:lnTo>
                  <a:pt x="535431" y="54609"/>
                </a:lnTo>
                <a:lnTo>
                  <a:pt x="534669" y="58419"/>
                </a:lnTo>
                <a:lnTo>
                  <a:pt x="533018" y="62229"/>
                </a:lnTo>
                <a:lnTo>
                  <a:pt x="530351" y="64769"/>
                </a:lnTo>
                <a:lnTo>
                  <a:pt x="528065" y="67309"/>
                </a:lnTo>
                <a:lnTo>
                  <a:pt x="525271" y="68579"/>
                </a:lnTo>
                <a:lnTo>
                  <a:pt x="543813" y="68579"/>
                </a:lnTo>
                <a:lnTo>
                  <a:pt x="545464" y="64769"/>
                </a:lnTo>
                <a:lnTo>
                  <a:pt x="546226" y="59689"/>
                </a:lnTo>
                <a:lnTo>
                  <a:pt x="546353" y="54609"/>
                </a:lnTo>
                <a:lnTo>
                  <a:pt x="559223" y="54609"/>
                </a:lnTo>
                <a:lnTo>
                  <a:pt x="568959" y="44449"/>
                </a:lnTo>
                <a:lnTo>
                  <a:pt x="565022" y="43179"/>
                </a:lnTo>
                <a:lnTo>
                  <a:pt x="561720" y="41909"/>
                </a:lnTo>
                <a:lnTo>
                  <a:pt x="558800" y="39369"/>
                </a:lnTo>
                <a:lnTo>
                  <a:pt x="556005" y="38099"/>
                </a:lnTo>
                <a:lnTo>
                  <a:pt x="553465" y="35559"/>
                </a:lnTo>
                <a:close/>
              </a:path>
              <a:path w="568960" h="535939">
                <a:moveTo>
                  <a:pt x="427863" y="31749"/>
                </a:moveTo>
                <a:lnTo>
                  <a:pt x="413130" y="45719"/>
                </a:lnTo>
                <a:lnTo>
                  <a:pt x="426846" y="59689"/>
                </a:lnTo>
                <a:lnTo>
                  <a:pt x="441578" y="45719"/>
                </a:lnTo>
                <a:lnTo>
                  <a:pt x="427863" y="31749"/>
                </a:lnTo>
                <a:close/>
              </a:path>
              <a:path w="568960" h="535939">
                <a:moveTo>
                  <a:pt x="559223" y="54609"/>
                </a:moveTo>
                <a:lnTo>
                  <a:pt x="546353" y="54609"/>
                </a:lnTo>
                <a:lnTo>
                  <a:pt x="546734" y="55879"/>
                </a:lnTo>
                <a:lnTo>
                  <a:pt x="547496" y="55879"/>
                </a:lnTo>
                <a:lnTo>
                  <a:pt x="551052" y="58419"/>
                </a:lnTo>
                <a:lnTo>
                  <a:pt x="552957" y="58419"/>
                </a:lnTo>
                <a:lnTo>
                  <a:pt x="554354" y="59689"/>
                </a:lnTo>
                <a:lnTo>
                  <a:pt x="559223" y="54609"/>
                </a:lnTo>
                <a:close/>
              </a:path>
              <a:path w="568960" h="535939">
                <a:moveTo>
                  <a:pt x="511301" y="0"/>
                </a:moveTo>
                <a:lnTo>
                  <a:pt x="506983" y="0"/>
                </a:lnTo>
                <a:lnTo>
                  <a:pt x="502157" y="1269"/>
                </a:lnTo>
                <a:lnTo>
                  <a:pt x="473709" y="27939"/>
                </a:lnTo>
                <a:lnTo>
                  <a:pt x="471550" y="40639"/>
                </a:lnTo>
                <a:lnTo>
                  <a:pt x="472947" y="46989"/>
                </a:lnTo>
                <a:lnTo>
                  <a:pt x="476884" y="54609"/>
                </a:lnTo>
                <a:lnTo>
                  <a:pt x="492632" y="43179"/>
                </a:lnTo>
                <a:lnTo>
                  <a:pt x="490981" y="39369"/>
                </a:lnTo>
                <a:lnTo>
                  <a:pt x="490346" y="36829"/>
                </a:lnTo>
                <a:lnTo>
                  <a:pt x="490854" y="34289"/>
                </a:lnTo>
                <a:lnTo>
                  <a:pt x="491235" y="31749"/>
                </a:lnTo>
                <a:lnTo>
                  <a:pt x="492759" y="29209"/>
                </a:lnTo>
                <a:lnTo>
                  <a:pt x="495426" y="26669"/>
                </a:lnTo>
                <a:lnTo>
                  <a:pt x="499237" y="22859"/>
                </a:lnTo>
                <a:lnTo>
                  <a:pt x="502538" y="20319"/>
                </a:lnTo>
                <a:lnTo>
                  <a:pt x="538079" y="20319"/>
                </a:lnTo>
                <a:lnTo>
                  <a:pt x="530225" y="12699"/>
                </a:lnTo>
                <a:lnTo>
                  <a:pt x="523747" y="6349"/>
                </a:lnTo>
                <a:lnTo>
                  <a:pt x="518667" y="2539"/>
                </a:lnTo>
                <a:lnTo>
                  <a:pt x="5113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353305" y="5534533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60452" y="228739"/>
                </a:moveTo>
                <a:lnTo>
                  <a:pt x="0" y="278079"/>
                </a:lnTo>
                <a:lnTo>
                  <a:pt x="77089" y="355218"/>
                </a:lnTo>
                <a:lnTo>
                  <a:pt x="104679" y="327636"/>
                </a:lnTo>
                <a:lnTo>
                  <a:pt x="105636" y="326643"/>
                </a:lnTo>
                <a:lnTo>
                  <a:pt x="79629" y="326643"/>
                </a:lnTo>
                <a:lnTo>
                  <a:pt x="59055" y="306019"/>
                </a:lnTo>
                <a:lnTo>
                  <a:pt x="71911" y="293179"/>
                </a:lnTo>
                <a:lnTo>
                  <a:pt x="46228" y="293179"/>
                </a:lnTo>
                <a:lnTo>
                  <a:pt x="28321" y="275348"/>
                </a:lnTo>
                <a:lnTo>
                  <a:pt x="44704" y="259067"/>
                </a:lnTo>
                <a:lnTo>
                  <a:pt x="49149" y="254723"/>
                </a:lnTo>
                <a:lnTo>
                  <a:pt x="53848" y="251066"/>
                </a:lnTo>
                <a:lnTo>
                  <a:pt x="56642" y="250024"/>
                </a:lnTo>
                <a:lnTo>
                  <a:pt x="87347" y="250024"/>
                </a:lnTo>
                <a:lnTo>
                  <a:pt x="86106" y="244576"/>
                </a:lnTo>
                <a:lnTo>
                  <a:pt x="64516" y="228904"/>
                </a:lnTo>
                <a:lnTo>
                  <a:pt x="60452" y="228739"/>
                </a:lnTo>
                <a:close/>
              </a:path>
              <a:path w="355600" h="355600">
                <a:moveTo>
                  <a:pt x="126452" y="278904"/>
                </a:moveTo>
                <a:lnTo>
                  <a:pt x="92202" y="278904"/>
                </a:lnTo>
                <a:lnTo>
                  <a:pt x="97663" y="279882"/>
                </a:lnTo>
                <a:lnTo>
                  <a:pt x="100203" y="281292"/>
                </a:lnTo>
                <a:lnTo>
                  <a:pt x="102489" y="283603"/>
                </a:lnTo>
                <a:lnTo>
                  <a:pt x="105289" y="286359"/>
                </a:lnTo>
                <a:lnTo>
                  <a:pt x="106680" y="289255"/>
                </a:lnTo>
                <a:lnTo>
                  <a:pt x="106934" y="292341"/>
                </a:lnTo>
                <a:lnTo>
                  <a:pt x="107061" y="295427"/>
                </a:lnTo>
                <a:lnTo>
                  <a:pt x="106172" y="298335"/>
                </a:lnTo>
                <a:lnTo>
                  <a:pt x="104267" y="301078"/>
                </a:lnTo>
                <a:lnTo>
                  <a:pt x="103124" y="302894"/>
                </a:lnTo>
                <a:lnTo>
                  <a:pt x="99695" y="306616"/>
                </a:lnTo>
                <a:lnTo>
                  <a:pt x="79629" y="326643"/>
                </a:lnTo>
                <a:lnTo>
                  <a:pt x="105636" y="326643"/>
                </a:lnTo>
                <a:lnTo>
                  <a:pt x="129286" y="290741"/>
                </a:lnTo>
                <a:lnTo>
                  <a:pt x="128778" y="285864"/>
                </a:lnTo>
                <a:lnTo>
                  <a:pt x="126452" y="278904"/>
                </a:lnTo>
                <a:close/>
              </a:path>
              <a:path w="355600" h="355600">
                <a:moveTo>
                  <a:pt x="87347" y="250024"/>
                </a:moveTo>
                <a:lnTo>
                  <a:pt x="56642" y="250024"/>
                </a:lnTo>
                <a:lnTo>
                  <a:pt x="62230" y="250367"/>
                </a:lnTo>
                <a:lnTo>
                  <a:pt x="64897" y="251650"/>
                </a:lnTo>
                <a:lnTo>
                  <a:pt x="67310" y="254038"/>
                </a:lnTo>
                <a:lnTo>
                  <a:pt x="69723" y="256527"/>
                </a:lnTo>
                <a:lnTo>
                  <a:pt x="70888" y="259067"/>
                </a:lnTo>
                <a:lnTo>
                  <a:pt x="70993" y="265404"/>
                </a:lnTo>
                <a:lnTo>
                  <a:pt x="69850" y="268414"/>
                </a:lnTo>
                <a:lnTo>
                  <a:pt x="67437" y="271398"/>
                </a:lnTo>
                <a:lnTo>
                  <a:pt x="66167" y="273049"/>
                </a:lnTo>
                <a:lnTo>
                  <a:pt x="62484" y="276910"/>
                </a:lnTo>
                <a:lnTo>
                  <a:pt x="53022" y="286359"/>
                </a:lnTo>
                <a:lnTo>
                  <a:pt x="46228" y="293179"/>
                </a:lnTo>
                <a:lnTo>
                  <a:pt x="71911" y="293179"/>
                </a:lnTo>
                <a:lnTo>
                  <a:pt x="78754" y="286346"/>
                </a:lnTo>
                <a:lnTo>
                  <a:pt x="83693" y="282130"/>
                </a:lnTo>
                <a:lnTo>
                  <a:pt x="86614" y="280733"/>
                </a:lnTo>
                <a:lnTo>
                  <a:pt x="89408" y="279349"/>
                </a:lnTo>
                <a:lnTo>
                  <a:pt x="92202" y="278904"/>
                </a:lnTo>
                <a:lnTo>
                  <a:pt x="126452" y="278904"/>
                </a:lnTo>
                <a:lnTo>
                  <a:pt x="125476" y="275983"/>
                </a:lnTo>
                <a:lnTo>
                  <a:pt x="122809" y="271754"/>
                </a:lnTo>
                <a:lnTo>
                  <a:pt x="119380" y="268236"/>
                </a:lnTo>
                <a:lnTo>
                  <a:pt x="115392" y="264248"/>
                </a:lnTo>
                <a:lnTo>
                  <a:pt x="86106" y="264248"/>
                </a:lnTo>
                <a:lnTo>
                  <a:pt x="87800" y="259626"/>
                </a:lnTo>
                <a:lnTo>
                  <a:pt x="87909" y="259067"/>
                </a:lnTo>
                <a:lnTo>
                  <a:pt x="88247" y="254723"/>
                </a:lnTo>
                <a:lnTo>
                  <a:pt x="88171" y="254038"/>
                </a:lnTo>
                <a:lnTo>
                  <a:pt x="87347" y="250024"/>
                </a:lnTo>
                <a:close/>
              </a:path>
              <a:path w="355600" h="355600">
                <a:moveTo>
                  <a:pt x="111760" y="208800"/>
                </a:moveTo>
                <a:lnTo>
                  <a:pt x="98044" y="222542"/>
                </a:lnTo>
                <a:lnTo>
                  <a:pt x="153924" y="278422"/>
                </a:lnTo>
                <a:lnTo>
                  <a:pt x="168656" y="263639"/>
                </a:lnTo>
                <a:lnTo>
                  <a:pt x="150240" y="245218"/>
                </a:lnTo>
                <a:lnTo>
                  <a:pt x="139615" y="233845"/>
                </a:lnTo>
                <a:lnTo>
                  <a:pt x="133985" y="226402"/>
                </a:lnTo>
                <a:lnTo>
                  <a:pt x="131826" y="222605"/>
                </a:lnTo>
                <a:lnTo>
                  <a:pt x="130810" y="219405"/>
                </a:lnTo>
                <a:lnTo>
                  <a:pt x="131198" y="216750"/>
                </a:lnTo>
                <a:lnTo>
                  <a:pt x="119761" y="216750"/>
                </a:lnTo>
                <a:lnTo>
                  <a:pt x="111760" y="208800"/>
                </a:lnTo>
                <a:close/>
              </a:path>
              <a:path w="355600" h="355600">
                <a:moveTo>
                  <a:pt x="98171" y="259626"/>
                </a:moveTo>
                <a:lnTo>
                  <a:pt x="92202" y="260908"/>
                </a:lnTo>
                <a:lnTo>
                  <a:pt x="86106" y="264248"/>
                </a:lnTo>
                <a:lnTo>
                  <a:pt x="115392" y="264248"/>
                </a:lnTo>
                <a:lnTo>
                  <a:pt x="114935" y="263791"/>
                </a:lnTo>
                <a:lnTo>
                  <a:pt x="109728" y="261175"/>
                </a:lnTo>
                <a:lnTo>
                  <a:pt x="98171" y="259626"/>
                </a:lnTo>
                <a:close/>
              </a:path>
              <a:path w="355600" h="355600">
                <a:moveTo>
                  <a:pt x="214155" y="162826"/>
                </a:moveTo>
                <a:lnTo>
                  <a:pt x="183896" y="162826"/>
                </a:lnTo>
                <a:lnTo>
                  <a:pt x="186563" y="164147"/>
                </a:lnTo>
                <a:lnTo>
                  <a:pt x="189484" y="166992"/>
                </a:lnTo>
                <a:lnTo>
                  <a:pt x="176022" y="192557"/>
                </a:lnTo>
                <a:lnTo>
                  <a:pt x="173228" y="197624"/>
                </a:lnTo>
                <a:lnTo>
                  <a:pt x="170434" y="205701"/>
                </a:lnTo>
                <a:lnTo>
                  <a:pt x="170408" y="210159"/>
                </a:lnTo>
                <a:lnTo>
                  <a:pt x="171196" y="213690"/>
                </a:lnTo>
                <a:lnTo>
                  <a:pt x="172212" y="217665"/>
                </a:lnTo>
                <a:lnTo>
                  <a:pt x="174244" y="221233"/>
                </a:lnTo>
                <a:lnTo>
                  <a:pt x="182245" y="229171"/>
                </a:lnTo>
                <a:lnTo>
                  <a:pt x="187833" y="231457"/>
                </a:lnTo>
                <a:lnTo>
                  <a:pt x="200660" y="231063"/>
                </a:lnTo>
                <a:lnTo>
                  <a:pt x="206756" y="228091"/>
                </a:lnTo>
                <a:lnTo>
                  <a:pt x="212471" y="222338"/>
                </a:lnTo>
                <a:lnTo>
                  <a:pt x="215773" y="219087"/>
                </a:lnTo>
                <a:lnTo>
                  <a:pt x="218186" y="215404"/>
                </a:lnTo>
                <a:lnTo>
                  <a:pt x="219885" y="211175"/>
                </a:lnTo>
                <a:lnTo>
                  <a:pt x="195326" y="211175"/>
                </a:lnTo>
                <a:lnTo>
                  <a:pt x="192786" y="210159"/>
                </a:lnTo>
                <a:lnTo>
                  <a:pt x="190627" y="208089"/>
                </a:lnTo>
                <a:lnTo>
                  <a:pt x="188595" y="205981"/>
                </a:lnTo>
                <a:lnTo>
                  <a:pt x="187833" y="203276"/>
                </a:lnTo>
                <a:lnTo>
                  <a:pt x="188352" y="199923"/>
                </a:lnTo>
                <a:lnTo>
                  <a:pt x="188742" y="197840"/>
                </a:lnTo>
                <a:lnTo>
                  <a:pt x="190627" y="194335"/>
                </a:lnTo>
                <a:lnTo>
                  <a:pt x="193802" y="189356"/>
                </a:lnTo>
                <a:lnTo>
                  <a:pt x="197191" y="184213"/>
                </a:lnTo>
                <a:lnTo>
                  <a:pt x="199326" y="180492"/>
                </a:lnTo>
                <a:lnTo>
                  <a:pt x="200533" y="178092"/>
                </a:lnTo>
                <a:lnTo>
                  <a:pt x="229448" y="178092"/>
                </a:lnTo>
                <a:lnTo>
                  <a:pt x="228320" y="177088"/>
                </a:lnTo>
                <a:lnTo>
                  <a:pt x="223393" y="172199"/>
                </a:lnTo>
                <a:lnTo>
                  <a:pt x="214155" y="162826"/>
                </a:lnTo>
                <a:close/>
              </a:path>
              <a:path w="355600" h="355600">
                <a:moveTo>
                  <a:pt x="135763" y="187858"/>
                </a:moveTo>
                <a:lnTo>
                  <a:pt x="117995" y="206209"/>
                </a:lnTo>
                <a:lnTo>
                  <a:pt x="118364" y="210642"/>
                </a:lnTo>
                <a:lnTo>
                  <a:pt x="119761" y="216750"/>
                </a:lnTo>
                <a:lnTo>
                  <a:pt x="131198" y="216750"/>
                </a:lnTo>
                <a:lnTo>
                  <a:pt x="131445" y="214248"/>
                </a:lnTo>
                <a:lnTo>
                  <a:pt x="132588" y="211924"/>
                </a:lnTo>
                <a:lnTo>
                  <a:pt x="134747" y="209854"/>
                </a:lnTo>
                <a:lnTo>
                  <a:pt x="136779" y="207721"/>
                </a:lnTo>
                <a:lnTo>
                  <a:pt x="139954" y="206209"/>
                </a:lnTo>
                <a:lnTo>
                  <a:pt x="144018" y="205333"/>
                </a:lnTo>
                <a:lnTo>
                  <a:pt x="135763" y="187858"/>
                </a:lnTo>
                <a:close/>
              </a:path>
              <a:path w="355600" h="355600">
                <a:moveTo>
                  <a:pt x="229448" y="178092"/>
                </a:moveTo>
                <a:lnTo>
                  <a:pt x="200533" y="178092"/>
                </a:lnTo>
                <a:lnTo>
                  <a:pt x="203454" y="181038"/>
                </a:lnTo>
                <a:lnTo>
                  <a:pt x="207010" y="184581"/>
                </a:lnTo>
                <a:lnTo>
                  <a:pt x="209309" y="187197"/>
                </a:lnTo>
                <a:lnTo>
                  <a:pt x="210457" y="189356"/>
                </a:lnTo>
                <a:lnTo>
                  <a:pt x="211455" y="191312"/>
                </a:lnTo>
                <a:lnTo>
                  <a:pt x="211963" y="194119"/>
                </a:lnTo>
                <a:lnTo>
                  <a:pt x="210820" y="201421"/>
                </a:lnTo>
                <a:lnTo>
                  <a:pt x="209169" y="204838"/>
                </a:lnTo>
                <a:lnTo>
                  <a:pt x="204089" y="209892"/>
                </a:lnTo>
                <a:lnTo>
                  <a:pt x="201422" y="211099"/>
                </a:lnTo>
                <a:lnTo>
                  <a:pt x="195326" y="211175"/>
                </a:lnTo>
                <a:lnTo>
                  <a:pt x="219885" y="211175"/>
                </a:lnTo>
                <a:lnTo>
                  <a:pt x="221488" y="207187"/>
                </a:lnTo>
                <a:lnTo>
                  <a:pt x="222377" y="202641"/>
                </a:lnTo>
                <a:lnTo>
                  <a:pt x="222504" y="197662"/>
                </a:lnTo>
                <a:lnTo>
                  <a:pt x="234663" y="197662"/>
                </a:lnTo>
                <a:lnTo>
                  <a:pt x="245110" y="187197"/>
                </a:lnTo>
                <a:lnTo>
                  <a:pt x="241173" y="185826"/>
                </a:lnTo>
                <a:lnTo>
                  <a:pt x="237744" y="184213"/>
                </a:lnTo>
                <a:lnTo>
                  <a:pt x="232156" y="180492"/>
                </a:lnTo>
                <a:lnTo>
                  <a:pt x="229448" y="178092"/>
                </a:lnTo>
                <a:close/>
              </a:path>
              <a:path w="355600" h="355600">
                <a:moveTo>
                  <a:pt x="234663" y="197662"/>
                </a:moveTo>
                <a:lnTo>
                  <a:pt x="222504" y="197662"/>
                </a:lnTo>
                <a:lnTo>
                  <a:pt x="222956" y="197878"/>
                </a:lnTo>
                <a:lnTo>
                  <a:pt x="223647" y="198246"/>
                </a:lnTo>
                <a:lnTo>
                  <a:pt x="224663" y="198881"/>
                </a:lnTo>
                <a:lnTo>
                  <a:pt x="227203" y="200240"/>
                </a:lnTo>
                <a:lnTo>
                  <a:pt x="229108" y="201231"/>
                </a:lnTo>
                <a:lnTo>
                  <a:pt x="230505" y="201828"/>
                </a:lnTo>
                <a:lnTo>
                  <a:pt x="234663" y="197662"/>
                </a:lnTo>
                <a:close/>
              </a:path>
              <a:path w="355600" h="355600">
                <a:moveTo>
                  <a:pt x="187325" y="142430"/>
                </a:moveTo>
                <a:lnTo>
                  <a:pt x="154051" y="164045"/>
                </a:lnTo>
                <a:lnTo>
                  <a:pt x="147701" y="183375"/>
                </a:lnTo>
                <a:lnTo>
                  <a:pt x="149098" y="189966"/>
                </a:lnTo>
                <a:lnTo>
                  <a:pt x="152908" y="196875"/>
                </a:lnTo>
                <a:lnTo>
                  <a:pt x="168783" y="185877"/>
                </a:lnTo>
                <a:lnTo>
                  <a:pt x="167132" y="182371"/>
                </a:lnTo>
                <a:lnTo>
                  <a:pt x="166497" y="179362"/>
                </a:lnTo>
                <a:lnTo>
                  <a:pt x="166878" y="176860"/>
                </a:lnTo>
                <a:lnTo>
                  <a:pt x="167386" y="174345"/>
                </a:lnTo>
                <a:lnTo>
                  <a:pt x="168910" y="171780"/>
                </a:lnTo>
                <a:lnTo>
                  <a:pt x="171577" y="169151"/>
                </a:lnTo>
                <a:lnTo>
                  <a:pt x="175387" y="165252"/>
                </a:lnTo>
                <a:lnTo>
                  <a:pt x="178689" y="163207"/>
                </a:lnTo>
                <a:lnTo>
                  <a:pt x="183896" y="162826"/>
                </a:lnTo>
                <a:lnTo>
                  <a:pt x="214155" y="162826"/>
                </a:lnTo>
                <a:lnTo>
                  <a:pt x="199898" y="148361"/>
                </a:lnTo>
                <a:lnTo>
                  <a:pt x="194818" y="144614"/>
                </a:lnTo>
                <a:lnTo>
                  <a:pt x="187325" y="142430"/>
                </a:lnTo>
                <a:close/>
              </a:path>
              <a:path w="355600" h="355600">
                <a:moveTo>
                  <a:pt x="254756" y="109385"/>
                </a:moveTo>
                <a:lnTo>
                  <a:pt x="235077" y="109385"/>
                </a:lnTo>
                <a:lnTo>
                  <a:pt x="235118" y="113550"/>
                </a:lnTo>
                <a:lnTo>
                  <a:pt x="235331" y="118021"/>
                </a:lnTo>
                <a:lnTo>
                  <a:pt x="238887" y="170370"/>
                </a:lnTo>
                <a:lnTo>
                  <a:pt x="250444" y="181902"/>
                </a:lnTo>
                <a:lnTo>
                  <a:pt x="282451" y="149910"/>
                </a:lnTo>
                <a:lnTo>
                  <a:pt x="257175" y="149910"/>
                </a:lnTo>
                <a:lnTo>
                  <a:pt x="256540" y="134226"/>
                </a:lnTo>
                <a:lnTo>
                  <a:pt x="254756" y="109385"/>
                </a:lnTo>
                <a:close/>
              </a:path>
              <a:path w="355600" h="355600">
                <a:moveTo>
                  <a:pt x="287274" y="119024"/>
                </a:moveTo>
                <a:lnTo>
                  <a:pt x="264414" y="141909"/>
                </a:lnTo>
                <a:lnTo>
                  <a:pt x="263398" y="142887"/>
                </a:lnTo>
                <a:lnTo>
                  <a:pt x="260985" y="145554"/>
                </a:lnTo>
                <a:lnTo>
                  <a:pt x="257175" y="149910"/>
                </a:lnTo>
                <a:lnTo>
                  <a:pt x="282451" y="149910"/>
                </a:lnTo>
                <a:lnTo>
                  <a:pt x="300355" y="132016"/>
                </a:lnTo>
                <a:lnTo>
                  <a:pt x="287274" y="119024"/>
                </a:lnTo>
                <a:close/>
              </a:path>
              <a:path w="355600" h="355600">
                <a:moveTo>
                  <a:pt x="242824" y="77762"/>
                </a:moveTo>
                <a:lnTo>
                  <a:pt x="196596" y="123964"/>
                </a:lnTo>
                <a:lnTo>
                  <a:pt x="208915" y="136220"/>
                </a:lnTo>
                <a:lnTo>
                  <a:pt x="231267" y="113550"/>
                </a:lnTo>
                <a:lnTo>
                  <a:pt x="233426" y="111213"/>
                </a:lnTo>
                <a:lnTo>
                  <a:pt x="235077" y="109385"/>
                </a:lnTo>
                <a:lnTo>
                  <a:pt x="254756" y="109385"/>
                </a:lnTo>
                <a:lnTo>
                  <a:pt x="253238" y="88239"/>
                </a:lnTo>
                <a:lnTo>
                  <a:pt x="242824" y="77762"/>
                </a:lnTo>
                <a:close/>
              </a:path>
              <a:path w="355600" h="355600">
                <a:moveTo>
                  <a:pt x="269113" y="51434"/>
                </a:moveTo>
                <a:lnTo>
                  <a:pt x="254381" y="66192"/>
                </a:lnTo>
                <a:lnTo>
                  <a:pt x="310261" y="122072"/>
                </a:lnTo>
                <a:lnTo>
                  <a:pt x="324993" y="107289"/>
                </a:lnTo>
                <a:lnTo>
                  <a:pt x="269113" y="51434"/>
                </a:lnTo>
                <a:close/>
              </a:path>
              <a:path w="355600" h="355600">
                <a:moveTo>
                  <a:pt x="278130" y="0"/>
                </a:moveTo>
                <a:lnTo>
                  <a:pt x="263271" y="14731"/>
                </a:lnTo>
                <a:lnTo>
                  <a:pt x="340487" y="91897"/>
                </a:lnTo>
                <a:lnTo>
                  <a:pt x="355219" y="77114"/>
                </a:lnTo>
                <a:lnTo>
                  <a:pt x="278130" y="0"/>
                </a:lnTo>
                <a:close/>
              </a:path>
              <a:path w="355600" h="355600">
                <a:moveTo>
                  <a:pt x="247904" y="30098"/>
                </a:moveTo>
                <a:lnTo>
                  <a:pt x="233172" y="44957"/>
                </a:lnTo>
                <a:lnTo>
                  <a:pt x="246761" y="58610"/>
                </a:lnTo>
                <a:lnTo>
                  <a:pt x="261620" y="43814"/>
                </a:lnTo>
                <a:lnTo>
                  <a:pt x="247904" y="30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919604" y="5564419"/>
            <a:ext cx="505459" cy="474980"/>
          </a:xfrm>
          <a:custGeom>
            <a:avLst/>
            <a:gdLst/>
            <a:ahLst/>
            <a:cxnLst/>
            <a:rect l="l" t="t" r="r" b="b"/>
            <a:pathLst>
              <a:path w="505460" h="474979">
                <a:moveTo>
                  <a:pt x="56387" y="350697"/>
                </a:moveTo>
                <a:lnTo>
                  <a:pt x="24891" y="372503"/>
                </a:lnTo>
                <a:lnTo>
                  <a:pt x="0" y="397509"/>
                </a:lnTo>
                <a:lnTo>
                  <a:pt x="77088" y="474637"/>
                </a:lnTo>
                <a:lnTo>
                  <a:pt x="92710" y="459066"/>
                </a:lnTo>
                <a:lnTo>
                  <a:pt x="63500" y="429971"/>
                </a:lnTo>
                <a:lnTo>
                  <a:pt x="76632" y="416864"/>
                </a:lnTo>
                <a:lnTo>
                  <a:pt x="50418" y="416864"/>
                </a:lnTo>
                <a:lnTo>
                  <a:pt x="28575" y="394982"/>
                </a:lnTo>
                <a:lnTo>
                  <a:pt x="41655" y="381838"/>
                </a:lnTo>
                <a:lnTo>
                  <a:pt x="45592" y="378282"/>
                </a:lnTo>
                <a:lnTo>
                  <a:pt x="47878" y="376770"/>
                </a:lnTo>
                <a:lnTo>
                  <a:pt x="50800" y="374700"/>
                </a:lnTo>
                <a:lnTo>
                  <a:pt x="53975" y="373760"/>
                </a:lnTo>
                <a:lnTo>
                  <a:pt x="91254" y="373760"/>
                </a:lnTo>
                <a:lnTo>
                  <a:pt x="90677" y="371716"/>
                </a:lnTo>
                <a:lnTo>
                  <a:pt x="87502" y="366877"/>
                </a:lnTo>
                <a:lnTo>
                  <a:pt x="82803" y="362140"/>
                </a:lnTo>
                <a:lnTo>
                  <a:pt x="76580" y="356006"/>
                </a:lnTo>
                <a:lnTo>
                  <a:pt x="70103" y="352488"/>
                </a:lnTo>
                <a:lnTo>
                  <a:pt x="56387" y="350697"/>
                </a:lnTo>
                <a:close/>
              </a:path>
              <a:path w="505460" h="474979">
                <a:moveTo>
                  <a:pt x="91254" y="373760"/>
                </a:moveTo>
                <a:lnTo>
                  <a:pt x="53975" y="373760"/>
                </a:lnTo>
                <a:lnTo>
                  <a:pt x="60960" y="374103"/>
                </a:lnTo>
                <a:lnTo>
                  <a:pt x="64135" y="375602"/>
                </a:lnTo>
                <a:lnTo>
                  <a:pt x="69214" y="380682"/>
                </a:lnTo>
                <a:lnTo>
                  <a:pt x="70612" y="383273"/>
                </a:lnTo>
                <a:lnTo>
                  <a:pt x="71156" y="386333"/>
                </a:lnTo>
                <a:lnTo>
                  <a:pt x="71754" y="389064"/>
                </a:lnTo>
                <a:lnTo>
                  <a:pt x="71374" y="391947"/>
                </a:lnTo>
                <a:lnTo>
                  <a:pt x="68834" y="397700"/>
                </a:lnTo>
                <a:lnTo>
                  <a:pt x="65150" y="402208"/>
                </a:lnTo>
                <a:lnTo>
                  <a:pt x="58927" y="408343"/>
                </a:lnTo>
                <a:lnTo>
                  <a:pt x="50418" y="416864"/>
                </a:lnTo>
                <a:lnTo>
                  <a:pt x="76632" y="416864"/>
                </a:lnTo>
                <a:lnTo>
                  <a:pt x="80772" y="412762"/>
                </a:lnTo>
                <a:lnTo>
                  <a:pt x="93979" y="386333"/>
                </a:lnTo>
                <a:lnTo>
                  <a:pt x="93599" y="381609"/>
                </a:lnTo>
                <a:lnTo>
                  <a:pt x="92075" y="376669"/>
                </a:lnTo>
                <a:lnTo>
                  <a:pt x="91254" y="373760"/>
                </a:lnTo>
                <a:close/>
              </a:path>
              <a:path w="505460" h="474979">
                <a:moveTo>
                  <a:pt x="165692" y="330199"/>
                </a:moveTo>
                <a:lnTo>
                  <a:pt x="136016" y="330199"/>
                </a:lnTo>
                <a:lnTo>
                  <a:pt x="138684" y="331469"/>
                </a:lnTo>
                <a:lnTo>
                  <a:pt x="141477" y="335279"/>
                </a:lnTo>
                <a:lnTo>
                  <a:pt x="143001" y="336549"/>
                </a:lnTo>
                <a:lnTo>
                  <a:pt x="141477" y="340359"/>
                </a:lnTo>
                <a:lnTo>
                  <a:pt x="137922" y="346709"/>
                </a:lnTo>
                <a:lnTo>
                  <a:pt x="132206" y="354329"/>
                </a:lnTo>
                <a:lnTo>
                  <a:pt x="128142" y="360679"/>
                </a:lnTo>
                <a:lnTo>
                  <a:pt x="125349" y="365759"/>
                </a:lnTo>
                <a:lnTo>
                  <a:pt x="122554" y="373379"/>
                </a:lnTo>
                <a:lnTo>
                  <a:pt x="122300" y="377189"/>
                </a:lnTo>
                <a:lnTo>
                  <a:pt x="123316" y="382269"/>
                </a:lnTo>
                <a:lnTo>
                  <a:pt x="124205" y="386079"/>
                </a:lnTo>
                <a:lnTo>
                  <a:pt x="126364" y="388619"/>
                </a:lnTo>
                <a:lnTo>
                  <a:pt x="129539" y="392429"/>
                </a:lnTo>
                <a:lnTo>
                  <a:pt x="134238" y="397509"/>
                </a:lnTo>
                <a:lnTo>
                  <a:pt x="139826" y="398779"/>
                </a:lnTo>
                <a:lnTo>
                  <a:pt x="152780" y="398779"/>
                </a:lnTo>
                <a:lnTo>
                  <a:pt x="158876" y="396239"/>
                </a:lnTo>
                <a:lnTo>
                  <a:pt x="164591" y="389889"/>
                </a:lnTo>
                <a:lnTo>
                  <a:pt x="167893" y="387349"/>
                </a:lnTo>
                <a:lnTo>
                  <a:pt x="170306" y="383539"/>
                </a:lnTo>
                <a:lnTo>
                  <a:pt x="171722" y="379729"/>
                </a:lnTo>
                <a:lnTo>
                  <a:pt x="147320" y="379729"/>
                </a:lnTo>
                <a:lnTo>
                  <a:pt x="144779" y="378459"/>
                </a:lnTo>
                <a:lnTo>
                  <a:pt x="142748" y="375919"/>
                </a:lnTo>
                <a:lnTo>
                  <a:pt x="140588" y="373379"/>
                </a:lnTo>
                <a:lnTo>
                  <a:pt x="139826" y="370839"/>
                </a:lnTo>
                <a:lnTo>
                  <a:pt x="140462" y="368299"/>
                </a:lnTo>
                <a:lnTo>
                  <a:pt x="140842" y="365759"/>
                </a:lnTo>
                <a:lnTo>
                  <a:pt x="142621" y="361949"/>
                </a:lnTo>
                <a:lnTo>
                  <a:pt x="145923" y="356869"/>
                </a:lnTo>
                <a:lnTo>
                  <a:pt x="149098" y="351789"/>
                </a:lnTo>
                <a:lnTo>
                  <a:pt x="151384" y="347979"/>
                </a:lnTo>
                <a:lnTo>
                  <a:pt x="152653" y="345439"/>
                </a:lnTo>
                <a:lnTo>
                  <a:pt x="180339" y="345439"/>
                </a:lnTo>
                <a:lnTo>
                  <a:pt x="165692" y="330199"/>
                </a:lnTo>
                <a:close/>
              </a:path>
              <a:path w="505460" h="474979">
                <a:moveTo>
                  <a:pt x="180339" y="345439"/>
                </a:moveTo>
                <a:lnTo>
                  <a:pt x="152653" y="345439"/>
                </a:lnTo>
                <a:lnTo>
                  <a:pt x="155575" y="349249"/>
                </a:lnTo>
                <a:lnTo>
                  <a:pt x="159130" y="353059"/>
                </a:lnTo>
                <a:lnTo>
                  <a:pt x="161289" y="355599"/>
                </a:lnTo>
                <a:lnTo>
                  <a:pt x="162178" y="356869"/>
                </a:lnTo>
                <a:lnTo>
                  <a:pt x="163575" y="359409"/>
                </a:lnTo>
                <a:lnTo>
                  <a:pt x="164084" y="361949"/>
                </a:lnTo>
                <a:lnTo>
                  <a:pt x="163575" y="365759"/>
                </a:lnTo>
                <a:lnTo>
                  <a:pt x="162940" y="369569"/>
                </a:lnTo>
                <a:lnTo>
                  <a:pt x="161289" y="373379"/>
                </a:lnTo>
                <a:lnTo>
                  <a:pt x="156210" y="378459"/>
                </a:lnTo>
                <a:lnTo>
                  <a:pt x="153415" y="378459"/>
                </a:lnTo>
                <a:lnTo>
                  <a:pt x="147320" y="379729"/>
                </a:lnTo>
                <a:lnTo>
                  <a:pt x="171722" y="379729"/>
                </a:lnTo>
                <a:lnTo>
                  <a:pt x="173609" y="374649"/>
                </a:lnTo>
                <a:lnTo>
                  <a:pt x="174498" y="370839"/>
                </a:lnTo>
                <a:lnTo>
                  <a:pt x="174498" y="365759"/>
                </a:lnTo>
                <a:lnTo>
                  <a:pt x="186609" y="365759"/>
                </a:lnTo>
                <a:lnTo>
                  <a:pt x="197230" y="355599"/>
                </a:lnTo>
                <a:lnTo>
                  <a:pt x="193293" y="354329"/>
                </a:lnTo>
                <a:lnTo>
                  <a:pt x="189864" y="351789"/>
                </a:lnTo>
                <a:lnTo>
                  <a:pt x="184276" y="347979"/>
                </a:lnTo>
                <a:lnTo>
                  <a:pt x="180339" y="345439"/>
                </a:lnTo>
                <a:close/>
              </a:path>
              <a:path w="505460" h="474979">
                <a:moveTo>
                  <a:pt x="186609" y="365759"/>
                </a:moveTo>
                <a:lnTo>
                  <a:pt x="174878" y="365759"/>
                </a:lnTo>
                <a:lnTo>
                  <a:pt x="179324" y="368299"/>
                </a:lnTo>
                <a:lnTo>
                  <a:pt x="181228" y="369569"/>
                </a:lnTo>
                <a:lnTo>
                  <a:pt x="182625" y="369569"/>
                </a:lnTo>
                <a:lnTo>
                  <a:pt x="186609" y="365759"/>
                </a:lnTo>
                <a:close/>
              </a:path>
              <a:path w="505460" h="474979">
                <a:moveTo>
                  <a:pt x="139446" y="309879"/>
                </a:moveTo>
                <a:lnTo>
                  <a:pt x="135127" y="311149"/>
                </a:lnTo>
                <a:lnTo>
                  <a:pt x="125602" y="313689"/>
                </a:lnTo>
                <a:lnTo>
                  <a:pt x="119887" y="318769"/>
                </a:lnTo>
                <a:lnTo>
                  <a:pt x="113284" y="325119"/>
                </a:lnTo>
                <a:lnTo>
                  <a:pt x="106045" y="331469"/>
                </a:lnTo>
                <a:lnTo>
                  <a:pt x="101853" y="339089"/>
                </a:lnTo>
                <a:lnTo>
                  <a:pt x="100837" y="345439"/>
                </a:lnTo>
                <a:lnTo>
                  <a:pt x="99695" y="351789"/>
                </a:lnTo>
                <a:lnTo>
                  <a:pt x="101091" y="358139"/>
                </a:lnTo>
                <a:lnTo>
                  <a:pt x="105028" y="364489"/>
                </a:lnTo>
                <a:lnTo>
                  <a:pt x="120903" y="354329"/>
                </a:lnTo>
                <a:lnTo>
                  <a:pt x="119125" y="350519"/>
                </a:lnTo>
                <a:lnTo>
                  <a:pt x="118490" y="346709"/>
                </a:lnTo>
                <a:lnTo>
                  <a:pt x="118999" y="345439"/>
                </a:lnTo>
                <a:lnTo>
                  <a:pt x="119379" y="342899"/>
                </a:lnTo>
                <a:lnTo>
                  <a:pt x="120903" y="340359"/>
                </a:lnTo>
                <a:lnTo>
                  <a:pt x="127508" y="332739"/>
                </a:lnTo>
                <a:lnTo>
                  <a:pt x="130683" y="331469"/>
                </a:lnTo>
                <a:lnTo>
                  <a:pt x="136016" y="330199"/>
                </a:lnTo>
                <a:lnTo>
                  <a:pt x="165692" y="330199"/>
                </a:lnTo>
                <a:lnTo>
                  <a:pt x="158368" y="322579"/>
                </a:lnTo>
                <a:lnTo>
                  <a:pt x="151891" y="316229"/>
                </a:lnTo>
                <a:lnTo>
                  <a:pt x="146938" y="312419"/>
                </a:lnTo>
                <a:lnTo>
                  <a:pt x="143128" y="311149"/>
                </a:lnTo>
                <a:lnTo>
                  <a:pt x="139446" y="309879"/>
                </a:lnTo>
                <a:close/>
              </a:path>
              <a:path w="505460" h="474979">
                <a:moveTo>
                  <a:pt x="145541" y="252729"/>
                </a:moveTo>
                <a:lnTo>
                  <a:pt x="130810" y="266699"/>
                </a:lnTo>
                <a:lnTo>
                  <a:pt x="207899" y="344169"/>
                </a:lnTo>
                <a:lnTo>
                  <a:pt x="222758" y="330199"/>
                </a:lnTo>
                <a:lnTo>
                  <a:pt x="204850" y="311149"/>
                </a:lnTo>
                <a:lnTo>
                  <a:pt x="204470" y="297179"/>
                </a:lnTo>
                <a:lnTo>
                  <a:pt x="255587" y="297179"/>
                </a:lnTo>
                <a:lnTo>
                  <a:pt x="259587" y="293369"/>
                </a:lnTo>
                <a:lnTo>
                  <a:pt x="186562" y="293369"/>
                </a:lnTo>
                <a:lnTo>
                  <a:pt x="145541" y="252729"/>
                </a:lnTo>
                <a:close/>
              </a:path>
              <a:path w="505460" h="474979">
                <a:moveTo>
                  <a:pt x="255587" y="297179"/>
                </a:moveTo>
                <a:lnTo>
                  <a:pt x="204470" y="297179"/>
                </a:lnTo>
                <a:lnTo>
                  <a:pt x="243586" y="308609"/>
                </a:lnTo>
                <a:lnTo>
                  <a:pt x="255587" y="297179"/>
                </a:lnTo>
                <a:close/>
              </a:path>
              <a:path w="505460" h="474979">
                <a:moveTo>
                  <a:pt x="202311" y="238759"/>
                </a:moveTo>
                <a:lnTo>
                  <a:pt x="184150" y="256539"/>
                </a:lnTo>
                <a:lnTo>
                  <a:pt x="186562" y="293369"/>
                </a:lnTo>
                <a:lnTo>
                  <a:pt x="259587" y="293369"/>
                </a:lnTo>
                <a:lnTo>
                  <a:pt x="203708" y="278129"/>
                </a:lnTo>
                <a:lnTo>
                  <a:pt x="202311" y="238759"/>
                </a:lnTo>
                <a:close/>
              </a:path>
              <a:path w="505460" h="474979">
                <a:moveTo>
                  <a:pt x="227202" y="213359"/>
                </a:moveTo>
                <a:lnTo>
                  <a:pt x="212343" y="228599"/>
                </a:lnTo>
                <a:lnTo>
                  <a:pt x="268224" y="284479"/>
                </a:lnTo>
                <a:lnTo>
                  <a:pt x="283083" y="269239"/>
                </a:lnTo>
                <a:lnTo>
                  <a:pt x="227202" y="213359"/>
                </a:lnTo>
                <a:close/>
              </a:path>
              <a:path w="505460" h="474979">
                <a:moveTo>
                  <a:pt x="289813" y="226059"/>
                </a:moveTo>
                <a:lnTo>
                  <a:pt x="277240" y="242569"/>
                </a:lnTo>
                <a:lnTo>
                  <a:pt x="277359" y="243839"/>
                </a:lnTo>
                <a:lnTo>
                  <a:pt x="288085" y="247649"/>
                </a:lnTo>
                <a:lnTo>
                  <a:pt x="301719" y="246379"/>
                </a:lnTo>
                <a:lnTo>
                  <a:pt x="311891" y="241299"/>
                </a:lnTo>
                <a:lnTo>
                  <a:pt x="323525" y="231139"/>
                </a:lnTo>
                <a:lnTo>
                  <a:pt x="324415" y="229869"/>
                </a:lnTo>
                <a:lnTo>
                  <a:pt x="296799" y="229869"/>
                </a:lnTo>
                <a:lnTo>
                  <a:pt x="293370" y="228599"/>
                </a:lnTo>
                <a:lnTo>
                  <a:pt x="289813" y="226059"/>
                </a:lnTo>
                <a:close/>
              </a:path>
              <a:path w="505460" h="474979">
                <a:moveTo>
                  <a:pt x="335062" y="204469"/>
                </a:moveTo>
                <a:lnTo>
                  <a:pt x="312674" y="204469"/>
                </a:lnTo>
                <a:lnTo>
                  <a:pt x="313943" y="205739"/>
                </a:lnTo>
                <a:lnTo>
                  <a:pt x="316738" y="208279"/>
                </a:lnTo>
                <a:lnTo>
                  <a:pt x="317373" y="209549"/>
                </a:lnTo>
                <a:lnTo>
                  <a:pt x="307086" y="226059"/>
                </a:lnTo>
                <a:lnTo>
                  <a:pt x="303656" y="228599"/>
                </a:lnTo>
                <a:lnTo>
                  <a:pt x="296799" y="229869"/>
                </a:lnTo>
                <a:lnTo>
                  <a:pt x="324415" y="229869"/>
                </a:lnTo>
                <a:lnTo>
                  <a:pt x="331539" y="219709"/>
                </a:lnTo>
                <a:lnTo>
                  <a:pt x="334772" y="209549"/>
                </a:lnTo>
                <a:lnTo>
                  <a:pt x="335062" y="204469"/>
                </a:lnTo>
                <a:close/>
              </a:path>
              <a:path w="505460" h="474979">
                <a:moveTo>
                  <a:pt x="288671" y="161289"/>
                </a:moveTo>
                <a:lnTo>
                  <a:pt x="252228" y="187959"/>
                </a:lnTo>
                <a:lnTo>
                  <a:pt x="248285" y="205739"/>
                </a:lnTo>
                <a:lnTo>
                  <a:pt x="250443" y="212089"/>
                </a:lnTo>
                <a:lnTo>
                  <a:pt x="255727" y="217169"/>
                </a:lnTo>
                <a:lnTo>
                  <a:pt x="265031" y="222249"/>
                </a:lnTo>
                <a:lnTo>
                  <a:pt x="279309" y="220979"/>
                </a:lnTo>
                <a:lnTo>
                  <a:pt x="289906" y="215899"/>
                </a:lnTo>
                <a:lnTo>
                  <a:pt x="304418" y="207009"/>
                </a:lnTo>
                <a:lnTo>
                  <a:pt x="307466" y="205739"/>
                </a:lnTo>
                <a:lnTo>
                  <a:pt x="309879" y="204469"/>
                </a:lnTo>
                <a:lnTo>
                  <a:pt x="335062" y="204469"/>
                </a:lnTo>
                <a:lnTo>
                  <a:pt x="335134" y="203199"/>
                </a:lnTo>
                <a:lnTo>
                  <a:pt x="269493" y="203199"/>
                </a:lnTo>
                <a:lnTo>
                  <a:pt x="268224" y="201929"/>
                </a:lnTo>
                <a:lnTo>
                  <a:pt x="267080" y="201929"/>
                </a:lnTo>
                <a:lnTo>
                  <a:pt x="265938" y="200659"/>
                </a:lnTo>
                <a:lnTo>
                  <a:pt x="265429" y="198119"/>
                </a:lnTo>
                <a:lnTo>
                  <a:pt x="265811" y="196849"/>
                </a:lnTo>
                <a:lnTo>
                  <a:pt x="266446" y="194309"/>
                </a:lnTo>
                <a:lnTo>
                  <a:pt x="268604" y="190499"/>
                </a:lnTo>
                <a:lnTo>
                  <a:pt x="272541" y="186689"/>
                </a:lnTo>
                <a:lnTo>
                  <a:pt x="278638" y="181609"/>
                </a:lnTo>
                <a:lnTo>
                  <a:pt x="284225" y="180339"/>
                </a:lnTo>
                <a:lnTo>
                  <a:pt x="291552" y="180339"/>
                </a:lnTo>
                <a:lnTo>
                  <a:pt x="301116" y="166369"/>
                </a:lnTo>
                <a:lnTo>
                  <a:pt x="294893" y="162559"/>
                </a:lnTo>
                <a:lnTo>
                  <a:pt x="288671" y="161289"/>
                </a:lnTo>
                <a:close/>
              </a:path>
              <a:path w="505460" h="474979">
                <a:moveTo>
                  <a:pt x="205866" y="191769"/>
                </a:moveTo>
                <a:lnTo>
                  <a:pt x="191135" y="207009"/>
                </a:lnTo>
                <a:lnTo>
                  <a:pt x="204850" y="220979"/>
                </a:lnTo>
                <a:lnTo>
                  <a:pt x="219583" y="205739"/>
                </a:lnTo>
                <a:lnTo>
                  <a:pt x="205866" y="191769"/>
                </a:lnTo>
                <a:close/>
              </a:path>
              <a:path w="505460" h="474979">
                <a:moveTo>
                  <a:pt x="318008" y="182879"/>
                </a:moveTo>
                <a:lnTo>
                  <a:pt x="312292" y="182879"/>
                </a:lnTo>
                <a:lnTo>
                  <a:pt x="306577" y="184149"/>
                </a:lnTo>
                <a:lnTo>
                  <a:pt x="298958" y="186689"/>
                </a:lnTo>
                <a:lnTo>
                  <a:pt x="279526" y="199389"/>
                </a:lnTo>
                <a:lnTo>
                  <a:pt x="273558" y="201929"/>
                </a:lnTo>
                <a:lnTo>
                  <a:pt x="271272" y="203199"/>
                </a:lnTo>
                <a:lnTo>
                  <a:pt x="335134" y="203199"/>
                </a:lnTo>
                <a:lnTo>
                  <a:pt x="335279" y="200659"/>
                </a:lnTo>
                <a:lnTo>
                  <a:pt x="333121" y="194309"/>
                </a:lnTo>
                <a:lnTo>
                  <a:pt x="327913" y="189229"/>
                </a:lnTo>
                <a:lnTo>
                  <a:pt x="323214" y="184149"/>
                </a:lnTo>
                <a:lnTo>
                  <a:pt x="318008" y="182879"/>
                </a:lnTo>
                <a:close/>
              </a:path>
              <a:path w="505460" h="474979">
                <a:moveTo>
                  <a:pt x="345149" y="149859"/>
                </a:moveTo>
                <a:lnTo>
                  <a:pt x="314833" y="149859"/>
                </a:lnTo>
                <a:lnTo>
                  <a:pt x="344424" y="179069"/>
                </a:lnTo>
                <a:lnTo>
                  <a:pt x="347979" y="181609"/>
                </a:lnTo>
                <a:lnTo>
                  <a:pt x="350138" y="184149"/>
                </a:lnTo>
                <a:lnTo>
                  <a:pt x="352933" y="185419"/>
                </a:lnTo>
                <a:lnTo>
                  <a:pt x="355473" y="186689"/>
                </a:lnTo>
                <a:lnTo>
                  <a:pt x="360299" y="187959"/>
                </a:lnTo>
                <a:lnTo>
                  <a:pt x="363092" y="187959"/>
                </a:lnTo>
                <a:lnTo>
                  <a:pt x="369188" y="185419"/>
                </a:lnTo>
                <a:lnTo>
                  <a:pt x="371983" y="182879"/>
                </a:lnTo>
                <a:lnTo>
                  <a:pt x="378967" y="175259"/>
                </a:lnTo>
                <a:lnTo>
                  <a:pt x="382142" y="171449"/>
                </a:lnTo>
                <a:lnTo>
                  <a:pt x="384175" y="166369"/>
                </a:lnTo>
                <a:lnTo>
                  <a:pt x="382571" y="165099"/>
                </a:lnTo>
                <a:lnTo>
                  <a:pt x="360425" y="165099"/>
                </a:lnTo>
                <a:lnTo>
                  <a:pt x="359537" y="163829"/>
                </a:lnTo>
                <a:lnTo>
                  <a:pt x="356742" y="161289"/>
                </a:lnTo>
                <a:lnTo>
                  <a:pt x="345149" y="149859"/>
                </a:lnTo>
                <a:close/>
              </a:path>
              <a:path w="505460" h="474979">
                <a:moveTo>
                  <a:pt x="291552" y="180339"/>
                </a:moveTo>
                <a:lnTo>
                  <a:pt x="284225" y="180339"/>
                </a:lnTo>
                <a:lnTo>
                  <a:pt x="289813" y="182879"/>
                </a:lnTo>
                <a:lnTo>
                  <a:pt x="291552" y="180339"/>
                </a:lnTo>
                <a:close/>
              </a:path>
              <a:path w="505460" h="474979">
                <a:moveTo>
                  <a:pt x="371348" y="156209"/>
                </a:moveTo>
                <a:lnTo>
                  <a:pt x="369697" y="160019"/>
                </a:lnTo>
                <a:lnTo>
                  <a:pt x="368173" y="162559"/>
                </a:lnTo>
                <a:lnTo>
                  <a:pt x="366902" y="163829"/>
                </a:lnTo>
                <a:lnTo>
                  <a:pt x="365887" y="165099"/>
                </a:lnTo>
                <a:lnTo>
                  <a:pt x="382571" y="165099"/>
                </a:lnTo>
                <a:lnTo>
                  <a:pt x="371348" y="156209"/>
                </a:lnTo>
                <a:close/>
              </a:path>
              <a:path w="505460" h="474979">
                <a:moveTo>
                  <a:pt x="298196" y="102869"/>
                </a:moveTo>
                <a:lnTo>
                  <a:pt x="291973" y="126999"/>
                </a:lnTo>
                <a:lnTo>
                  <a:pt x="303022" y="137159"/>
                </a:lnTo>
                <a:lnTo>
                  <a:pt x="296290" y="144779"/>
                </a:lnTo>
                <a:lnTo>
                  <a:pt x="307975" y="156209"/>
                </a:lnTo>
                <a:lnTo>
                  <a:pt x="314833" y="149859"/>
                </a:lnTo>
                <a:lnTo>
                  <a:pt x="345149" y="149859"/>
                </a:lnTo>
                <a:lnTo>
                  <a:pt x="329691" y="134619"/>
                </a:lnTo>
                <a:lnTo>
                  <a:pt x="339725" y="124459"/>
                </a:lnTo>
                <a:lnTo>
                  <a:pt x="338412" y="123189"/>
                </a:lnTo>
                <a:lnTo>
                  <a:pt x="317880" y="123189"/>
                </a:lnTo>
                <a:lnTo>
                  <a:pt x="298196" y="102869"/>
                </a:lnTo>
                <a:close/>
              </a:path>
              <a:path w="505460" h="474979">
                <a:moveTo>
                  <a:pt x="411968" y="85089"/>
                </a:moveTo>
                <a:lnTo>
                  <a:pt x="381635" y="85089"/>
                </a:lnTo>
                <a:lnTo>
                  <a:pt x="384428" y="86359"/>
                </a:lnTo>
                <a:lnTo>
                  <a:pt x="387223" y="88899"/>
                </a:lnTo>
                <a:lnTo>
                  <a:pt x="388747" y="90169"/>
                </a:lnTo>
                <a:lnTo>
                  <a:pt x="387223" y="93979"/>
                </a:lnTo>
                <a:lnTo>
                  <a:pt x="383539" y="100329"/>
                </a:lnTo>
                <a:lnTo>
                  <a:pt x="377951" y="109219"/>
                </a:lnTo>
                <a:lnTo>
                  <a:pt x="373888" y="114299"/>
                </a:lnTo>
                <a:lnTo>
                  <a:pt x="371093" y="119379"/>
                </a:lnTo>
                <a:lnTo>
                  <a:pt x="368300" y="128269"/>
                </a:lnTo>
                <a:lnTo>
                  <a:pt x="368046" y="132079"/>
                </a:lnTo>
                <a:lnTo>
                  <a:pt x="368935" y="135889"/>
                </a:lnTo>
                <a:lnTo>
                  <a:pt x="369950" y="139699"/>
                </a:lnTo>
                <a:lnTo>
                  <a:pt x="371983" y="143509"/>
                </a:lnTo>
                <a:lnTo>
                  <a:pt x="379984" y="151129"/>
                </a:lnTo>
                <a:lnTo>
                  <a:pt x="385572" y="153669"/>
                </a:lnTo>
                <a:lnTo>
                  <a:pt x="398399" y="153669"/>
                </a:lnTo>
                <a:lnTo>
                  <a:pt x="417703" y="133349"/>
                </a:lnTo>
                <a:lnTo>
                  <a:pt x="393064" y="133349"/>
                </a:lnTo>
                <a:lnTo>
                  <a:pt x="390525" y="132079"/>
                </a:lnTo>
                <a:lnTo>
                  <a:pt x="388492" y="130809"/>
                </a:lnTo>
                <a:lnTo>
                  <a:pt x="386334" y="128269"/>
                </a:lnTo>
                <a:lnTo>
                  <a:pt x="385572" y="125729"/>
                </a:lnTo>
                <a:lnTo>
                  <a:pt x="386079" y="121919"/>
                </a:lnTo>
                <a:lnTo>
                  <a:pt x="386588" y="120649"/>
                </a:lnTo>
                <a:lnTo>
                  <a:pt x="388365" y="116839"/>
                </a:lnTo>
                <a:lnTo>
                  <a:pt x="391540" y="111759"/>
                </a:lnTo>
                <a:lnTo>
                  <a:pt x="394842" y="106679"/>
                </a:lnTo>
                <a:lnTo>
                  <a:pt x="397128" y="102869"/>
                </a:lnTo>
                <a:lnTo>
                  <a:pt x="398272" y="100329"/>
                </a:lnTo>
                <a:lnTo>
                  <a:pt x="427354" y="100329"/>
                </a:lnTo>
                <a:lnTo>
                  <a:pt x="426085" y="99059"/>
                </a:lnTo>
                <a:lnTo>
                  <a:pt x="421131" y="93979"/>
                </a:lnTo>
                <a:lnTo>
                  <a:pt x="411968" y="85089"/>
                </a:lnTo>
                <a:close/>
              </a:path>
              <a:path w="505460" h="474979">
                <a:moveTo>
                  <a:pt x="427354" y="100329"/>
                </a:moveTo>
                <a:lnTo>
                  <a:pt x="398272" y="100329"/>
                </a:lnTo>
                <a:lnTo>
                  <a:pt x="401320" y="102869"/>
                </a:lnTo>
                <a:lnTo>
                  <a:pt x="404875" y="106679"/>
                </a:lnTo>
                <a:lnTo>
                  <a:pt x="407035" y="109219"/>
                </a:lnTo>
                <a:lnTo>
                  <a:pt x="407924" y="110489"/>
                </a:lnTo>
                <a:lnTo>
                  <a:pt x="409321" y="113029"/>
                </a:lnTo>
                <a:lnTo>
                  <a:pt x="409701" y="116839"/>
                </a:lnTo>
                <a:lnTo>
                  <a:pt x="409321" y="119379"/>
                </a:lnTo>
                <a:lnTo>
                  <a:pt x="408559" y="123189"/>
                </a:lnTo>
                <a:lnTo>
                  <a:pt x="406908" y="126999"/>
                </a:lnTo>
                <a:lnTo>
                  <a:pt x="404240" y="129539"/>
                </a:lnTo>
                <a:lnTo>
                  <a:pt x="401954" y="132079"/>
                </a:lnTo>
                <a:lnTo>
                  <a:pt x="399161" y="133349"/>
                </a:lnTo>
                <a:lnTo>
                  <a:pt x="417703" y="133349"/>
                </a:lnTo>
                <a:lnTo>
                  <a:pt x="419353" y="129539"/>
                </a:lnTo>
                <a:lnTo>
                  <a:pt x="420115" y="124459"/>
                </a:lnTo>
                <a:lnTo>
                  <a:pt x="420242" y="119379"/>
                </a:lnTo>
                <a:lnTo>
                  <a:pt x="433112" y="119379"/>
                </a:lnTo>
                <a:lnTo>
                  <a:pt x="442849" y="109219"/>
                </a:lnTo>
                <a:lnTo>
                  <a:pt x="438912" y="107949"/>
                </a:lnTo>
                <a:lnTo>
                  <a:pt x="435610" y="106679"/>
                </a:lnTo>
                <a:lnTo>
                  <a:pt x="432688" y="104139"/>
                </a:lnTo>
                <a:lnTo>
                  <a:pt x="429895" y="102869"/>
                </a:lnTo>
                <a:lnTo>
                  <a:pt x="427354" y="100329"/>
                </a:lnTo>
                <a:close/>
              </a:path>
              <a:path w="505460" h="474979">
                <a:moveTo>
                  <a:pt x="433112" y="119379"/>
                </a:moveTo>
                <a:lnTo>
                  <a:pt x="420242" y="119379"/>
                </a:lnTo>
                <a:lnTo>
                  <a:pt x="421386" y="120649"/>
                </a:lnTo>
                <a:lnTo>
                  <a:pt x="424941" y="121919"/>
                </a:lnTo>
                <a:lnTo>
                  <a:pt x="426847" y="123189"/>
                </a:lnTo>
                <a:lnTo>
                  <a:pt x="428243" y="124459"/>
                </a:lnTo>
                <a:lnTo>
                  <a:pt x="433112" y="119379"/>
                </a:lnTo>
                <a:close/>
              </a:path>
              <a:path w="505460" h="474979">
                <a:moveTo>
                  <a:pt x="327913" y="113029"/>
                </a:moveTo>
                <a:lnTo>
                  <a:pt x="317880" y="123189"/>
                </a:lnTo>
                <a:lnTo>
                  <a:pt x="338412" y="123189"/>
                </a:lnTo>
                <a:lnTo>
                  <a:pt x="327913" y="113029"/>
                </a:lnTo>
                <a:close/>
              </a:path>
              <a:path w="505460" h="474979">
                <a:moveTo>
                  <a:pt x="385190" y="64769"/>
                </a:moveTo>
                <a:lnTo>
                  <a:pt x="380873" y="64769"/>
                </a:lnTo>
                <a:lnTo>
                  <a:pt x="376047" y="66039"/>
                </a:lnTo>
                <a:lnTo>
                  <a:pt x="347599" y="92709"/>
                </a:lnTo>
                <a:lnTo>
                  <a:pt x="345439" y="105409"/>
                </a:lnTo>
                <a:lnTo>
                  <a:pt x="346837" y="111759"/>
                </a:lnTo>
                <a:lnTo>
                  <a:pt x="350774" y="119379"/>
                </a:lnTo>
                <a:lnTo>
                  <a:pt x="366522" y="107949"/>
                </a:lnTo>
                <a:lnTo>
                  <a:pt x="364871" y="104139"/>
                </a:lnTo>
                <a:lnTo>
                  <a:pt x="364236" y="101599"/>
                </a:lnTo>
                <a:lnTo>
                  <a:pt x="364743" y="99059"/>
                </a:lnTo>
                <a:lnTo>
                  <a:pt x="365125" y="96519"/>
                </a:lnTo>
                <a:lnTo>
                  <a:pt x="366649" y="93979"/>
                </a:lnTo>
                <a:lnTo>
                  <a:pt x="369315" y="91439"/>
                </a:lnTo>
                <a:lnTo>
                  <a:pt x="373125" y="87629"/>
                </a:lnTo>
                <a:lnTo>
                  <a:pt x="376427" y="85089"/>
                </a:lnTo>
                <a:lnTo>
                  <a:pt x="411968" y="85089"/>
                </a:lnTo>
                <a:lnTo>
                  <a:pt x="404113" y="77469"/>
                </a:lnTo>
                <a:lnTo>
                  <a:pt x="397637" y="71119"/>
                </a:lnTo>
                <a:lnTo>
                  <a:pt x="392556" y="67309"/>
                </a:lnTo>
                <a:lnTo>
                  <a:pt x="385190" y="64769"/>
                </a:lnTo>
                <a:close/>
              </a:path>
              <a:path w="505460" h="474979">
                <a:moveTo>
                  <a:pt x="411861" y="29209"/>
                </a:moveTo>
                <a:lnTo>
                  <a:pt x="398145" y="41909"/>
                </a:lnTo>
                <a:lnTo>
                  <a:pt x="454025" y="97789"/>
                </a:lnTo>
                <a:lnTo>
                  <a:pt x="468884" y="83819"/>
                </a:lnTo>
                <a:lnTo>
                  <a:pt x="443484" y="58419"/>
                </a:lnTo>
                <a:lnTo>
                  <a:pt x="437261" y="52069"/>
                </a:lnTo>
                <a:lnTo>
                  <a:pt x="433324" y="46989"/>
                </a:lnTo>
                <a:lnTo>
                  <a:pt x="430275" y="40639"/>
                </a:lnTo>
                <a:lnTo>
                  <a:pt x="429767" y="38099"/>
                </a:lnTo>
                <a:lnTo>
                  <a:pt x="429979" y="36829"/>
                </a:lnTo>
                <a:lnTo>
                  <a:pt x="420115" y="36829"/>
                </a:lnTo>
                <a:lnTo>
                  <a:pt x="411861" y="29209"/>
                </a:lnTo>
                <a:close/>
              </a:path>
              <a:path w="505460" h="474979">
                <a:moveTo>
                  <a:pt x="478959" y="21589"/>
                </a:moveTo>
                <a:lnTo>
                  <a:pt x="446659" y="21589"/>
                </a:lnTo>
                <a:lnTo>
                  <a:pt x="449072" y="22859"/>
                </a:lnTo>
                <a:lnTo>
                  <a:pt x="451358" y="24129"/>
                </a:lnTo>
                <a:lnTo>
                  <a:pt x="455675" y="27939"/>
                </a:lnTo>
                <a:lnTo>
                  <a:pt x="461645" y="33019"/>
                </a:lnTo>
                <a:lnTo>
                  <a:pt x="490220" y="62229"/>
                </a:lnTo>
                <a:lnTo>
                  <a:pt x="504951" y="46989"/>
                </a:lnTo>
                <a:lnTo>
                  <a:pt x="478959" y="21589"/>
                </a:lnTo>
                <a:close/>
              </a:path>
              <a:path w="505460" h="474979">
                <a:moveTo>
                  <a:pt x="453643" y="0"/>
                </a:moveTo>
                <a:lnTo>
                  <a:pt x="443611" y="0"/>
                </a:lnTo>
                <a:lnTo>
                  <a:pt x="439800" y="1269"/>
                </a:lnTo>
                <a:lnTo>
                  <a:pt x="420115" y="36829"/>
                </a:lnTo>
                <a:lnTo>
                  <a:pt x="429979" y="36829"/>
                </a:lnTo>
                <a:lnTo>
                  <a:pt x="431038" y="30479"/>
                </a:lnTo>
                <a:lnTo>
                  <a:pt x="432688" y="27939"/>
                </a:lnTo>
                <a:lnTo>
                  <a:pt x="437261" y="22859"/>
                </a:lnTo>
                <a:lnTo>
                  <a:pt x="439420" y="22859"/>
                </a:lnTo>
                <a:lnTo>
                  <a:pt x="441833" y="21589"/>
                </a:lnTo>
                <a:lnTo>
                  <a:pt x="478959" y="21589"/>
                </a:lnTo>
                <a:lnTo>
                  <a:pt x="465963" y="8889"/>
                </a:lnTo>
                <a:lnTo>
                  <a:pt x="462279" y="5079"/>
                </a:lnTo>
                <a:lnTo>
                  <a:pt x="459486" y="3809"/>
                </a:lnTo>
                <a:lnTo>
                  <a:pt x="456564" y="1269"/>
                </a:lnTo>
                <a:lnTo>
                  <a:pt x="4536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712971" y="5563629"/>
            <a:ext cx="1142491" cy="642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155942" y="5563260"/>
            <a:ext cx="419100" cy="386080"/>
          </a:xfrm>
          <a:custGeom>
            <a:avLst/>
            <a:gdLst/>
            <a:ahLst/>
            <a:cxnLst/>
            <a:rect l="l" t="t" r="r" b="b"/>
            <a:pathLst>
              <a:path w="419100" h="386079">
                <a:moveTo>
                  <a:pt x="63373" y="257809"/>
                </a:moveTo>
                <a:lnTo>
                  <a:pt x="0" y="309879"/>
                </a:lnTo>
                <a:lnTo>
                  <a:pt x="77215" y="386079"/>
                </a:lnTo>
                <a:lnTo>
                  <a:pt x="92709" y="370839"/>
                </a:lnTo>
                <a:lnTo>
                  <a:pt x="60578" y="339089"/>
                </a:lnTo>
                <a:lnTo>
                  <a:pt x="63626" y="335279"/>
                </a:lnTo>
                <a:lnTo>
                  <a:pt x="67309" y="332739"/>
                </a:lnTo>
                <a:lnTo>
                  <a:pt x="70230" y="330199"/>
                </a:lnTo>
                <a:lnTo>
                  <a:pt x="72389" y="328929"/>
                </a:lnTo>
                <a:lnTo>
                  <a:pt x="74675" y="327659"/>
                </a:lnTo>
                <a:lnTo>
                  <a:pt x="136601" y="327659"/>
                </a:lnTo>
                <a:lnTo>
                  <a:pt x="137845" y="326389"/>
                </a:lnTo>
                <a:lnTo>
                  <a:pt x="48259" y="326389"/>
                </a:lnTo>
                <a:lnTo>
                  <a:pt x="28701" y="307339"/>
                </a:lnTo>
                <a:lnTo>
                  <a:pt x="40766" y="294639"/>
                </a:lnTo>
                <a:lnTo>
                  <a:pt x="50926" y="284479"/>
                </a:lnTo>
                <a:lnTo>
                  <a:pt x="55372" y="281939"/>
                </a:lnTo>
                <a:lnTo>
                  <a:pt x="58292" y="280669"/>
                </a:lnTo>
                <a:lnTo>
                  <a:pt x="93599" y="280669"/>
                </a:lnTo>
                <a:lnTo>
                  <a:pt x="90550" y="274319"/>
                </a:lnTo>
                <a:lnTo>
                  <a:pt x="80136" y="264159"/>
                </a:lnTo>
                <a:lnTo>
                  <a:pt x="75056" y="260349"/>
                </a:lnTo>
                <a:lnTo>
                  <a:pt x="63373" y="257809"/>
                </a:lnTo>
                <a:close/>
              </a:path>
              <a:path w="419100" h="386079">
                <a:moveTo>
                  <a:pt x="136601" y="327659"/>
                </a:moveTo>
                <a:lnTo>
                  <a:pt x="83311" y="327659"/>
                </a:lnTo>
                <a:lnTo>
                  <a:pt x="89788" y="328929"/>
                </a:lnTo>
                <a:lnTo>
                  <a:pt x="99822" y="330199"/>
                </a:lnTo>
                <a:lnTo>
                  <a:pt x="127888" y="336549"/>
                </a:lnTo>
                <a:lnTo>
                  <a:pt x="136601" y="327659"/>
                </a:lnTo>
                <a:close/>
              </a:path>
              <a:path w="419100" h="386079">
                <a:moveTo>
                  <a:pt x="93599" y="280669"/>
                </a:moveTo>
                <a:lnTo>
                  <a:pt x="64261" y="280669"/>
                </a:lnTo>
                <a:lnTo>
                  <a:pt x="67055" y="281939"/>
                </a:lnTo>
                <a:lnTo>
                  <a:pt x="69723" y="285749"/>
                </a:lnTo>
                <a:lnTo>
                  <a:pt x="72008" y="287019"/>
                </a:lnTo>
                <a:lnTo>
                  <a:pt x="73405" y="289559"/>
                </a:lnTo>
                <a:lnTo>
                  <a:pt x="74422" y="294639"/>
                </a:lnTo>
                <a:lnTo>
                  <a:pt x="74040" y="297179"/>
                </a:lnTo>
                <a:lnTo>
                  <a:pt x="71500" y="302259"/>
                </a:lnTo>
                <a:lnTo>
                  <a:pt x="67182" y="307339"/>
                </a:lnTo>
                <a:lnTo>
                  <a:pt x="59689" y="314959"/>
                </a:lnTo>
                <a:lnTo>
                  <a:pt x="48259" y="326389"/>
                </a:lnTo>
                <a:lnTo>
                  <a:pt x="137845" y="326389"/>
                </a:lnTo>
                <a:lnTo>
                  <a:pt x="146557" y="317499"/>
                </a:lnTo>
                <a:lnTo>
                  <a:pt x="122047" y="311149"/>
                </a:lnTo>
                <a:lnTo>
                  <a:pt x="112267" y="309879"/>
                </a:lnTo>
                <a:lnTo>
                  <a:pt x="85851" y="309879"/>
                </a:lnTo>
                <a:lnTo>
                  <a:pt x="91566" y="302259"/>
                </a:lnTo>
                <a:lnTo>
                  <a:pt x="94360" y="294639"/>
                </a:lnTo>
                <a:lnTo>
                  <a:pt x="93599" y="280669"/>
                </a:lnTo>
                <a:close/>
              </a:path>
              <a:path w="419100" h="386079">
                <a:moveTo>
                  <a:pt x="96138" y="307339"/>
                </a:moveTo>
                <a:lnTo>
                  <a:pt x="91185" y="308609"/>
                </a:lnTo>
                <a:lnTo>
                  <a:pt x="85851" y="309879"/>
                </a:lnTo>
                <a:lnTo>
                  <a:pt x="112267" y="309879"/>
                </a:lnTo>
                <a:lnTo>
                  <a:pt x="105155" y="308609"/>
                </a:lnTo>
                <a:lnTo>
                  <a:pt x="96138" y="307339"/>
                </a:lnTo>
                <a:close/>
              </a:path>
              <a:path w="419100" h="386079">
                <a:moveTo>
                  <a:pt x="113156" y="238759"/>
                </a:moveTo>
                <a:lnTo>
                  <a:pt x="133730" y="289559"/>
                </a:lnTo>
                <a:lnTo>
                  <a:pt x="152400" y="300989"/>
                </a:lnTo>
                <a:lnTo>
                  <a:pt x="156844" y="300989"/>
                </a:lnTo>
                <a:lnTo>
                  <a:pt x="181990" y="279399"/>
                </a:lnTo>
                <a:lnTo>
                  <a:pt x="156463" y="279399"/>
                </a:lnTo>
                <a:lnTo>
                  <a:pt x="154177" y="278129"/>
                </a:lnTo>
                <a:lnTo>
                  <a:pt x="151764" y="276859"/>
                </a:lnTo>
                <a:lnTo>
                  <a:pt x="146684" y="273049"/>
                </a:lnTo>
                <a:lnTo>
                  <a:pt x="113156" y="238759"/>
                </a:lnTo>
                <a:close/>
              </a:path>
              <a:path w="419100" h="386079">
                <a:moveTo>
                  <a:pt x="149225" y="203199"/>
                </a:moveTo>
                <a:lnTo>
                  <a:pt x="134492" y="217169"/>
                </a:lnTo>
                <a:lnTo>
                  <a:pt x="157987" y="241299"/>
                </a:lnTo>
                <a:lnTo>
                  <a:pt x="165988" y="248919"/>
                </a:lnTo>
                <a:lnTo>
                  <a:pt x="170687" y="255269"/>
                </a:lnTo>
                <a:lnTo>
                  <a:pt x="171957" y="257809"/>
                </a:lnTo>
                <a:lnTo>
                  <a:pt x="173354" y="260349"/>
                </a:lnTo>
                <a:lnTo>
                  <a:pt x="173608" y="262889"/>
                </a:lnTo>
                <a:lnTo>
                  <a:pt x="172974" y="266699"/>
                </a:lnTo>
                <a:lnTo>
                  <a:pt x="172465" y="270509"/>
                </a:lnTo>
                <a:lnTo>
                  <a:pt x="170814" y="273049"/>
                </a:lnTo>
                <a:lnTo>
                  <a:pt x="168275" y="275589"/>
                </a:lnTo>
                <a:lnTo>
                  <a:pt x="166115" y="278129"/>
                </a:lnTo>
                <a:lnTo>
                  <a:pt x="163829" y="279399"/>
                </a:lnTo>
                <a:lnTo>
                  <a:pt x="181990" y="279399"/>
                </a:lnTo>
                <a:lnTo>
                  <a:pt x="183641" y="274319"/>
                </a:lnTo>
                <a:lnTo>
                  <a:pt x="183896" y="269239"/>
                </a:lnTo>
                <a:lnTo>
                  <a:pt x="183006" y="264159"/>
                </a:lnTo>
                <a:lnTo>
                  <a:pt x="200117" y="264159"/>
                </a:lnTo>
                <a:lnTo>
                  <a:pt x="205104" y="259079"/>
                </a:lnTo>
                <a:lnTo>
                  <a:pt x="149225" y="203199"/>
                </a:lnTo>
                <a:close/>
              </a:path>
              <a:path w="419100" h="386079">
                <a:moveTo>
                  <a:pt x="200117" y="264159"/>
                </a:moveTo>
                <a:lnTo>
                  <a:pt x="183006" y="264159"/>
                </a:lnTo>
                <a:lnTo>
                  <a:pt x="191388" y="273049"/>
                </a:lnTo>
                <a:lnTo>
                  <a:pt x="200117" y="264159"/>
                </a:lnTo>
                <a:close/>
              </a:path>
              <a:path w="419100" h="386079">
                <a:moveTo>
                  <a:pt x="211708" y="215899"/>
                </a:moveTo>
                <a:lnTo>
                  <a:pt x="199135" y="232409"/>
                </a:lnTo>
                <a:lnTo>
                  <a:pt x="209979" y="236219"/>
                </a:lnTo>
                <a:lnTo>
                  <a:pt x="223611" y="236219"/>
                </a:lnTo>
                <a:lnTo>
                  <a:pt x="233784" y="231139"/>
                </a:lnTo>
                <a:lnTo>
                  <a:pt x="245420" y="220979"/>
                </a:lnTo>
                <a:lnTo>
                  <a:pt x="247201" y="218439"/>
                </a:lnTo>
                <a:lnTo>
                  <a:pt x="215264" y="218439"/>
                </a:lnTo>
                <a:lnTo>
                  <a:pt x="211708" y="215899"/>
                </a:lnTo>
                <a:close/>
              </a:path>
              <a:path w="419100" h="386079">
                <a:moveTo>
                  <a:pt x="256920" y="194309"/>
                </a:moveTo>
                <a:lnTo>
                  <a:pt x="235838" y="194309"/>
                </a:lnTo>
                <a:lnTo>
                  <a:pt x="238632" y="198119"/>
                </a:lnTo>
                <a:lnTo>
                  <a:pt x="239267" y="199389"/>
                </a:lnTo>
                <a:lnTo>
                  <a:pt x="239013" y="201929"/>
                </a:lnTo>
                <a:lnTo>
                  <a:pt x="238505" y="205739"/>
                </a:lnTo>
                <a:lnTo>
                  <a:pt x="236347" y="208279"/>
                </a:lnTo>
                <a:lnTo>
                  <a:pt x="232536" y="212089"/>
                </a:lnTo>
                <a:lnTo>
                  <a:pt x="228980" y="215899"/>
                </a:lnTo>
                <a:lnTo>
                  <a:pt x="225551" y="218439"/>
                </a:lnTo>
                <a:lnTo>
                  <a:pt x="247201" y="218439"/>
                </a:lnTo>
                <a:lnTo>
                  <a:pt x="253434" y="209549"/>
                </a:lnTo>
                <a:lnTo>
                  <a:pt x="256666" y="198119"/>
                </a:lnTo>
                <a:lnTo>
                  <a:pt x="256920" y="194309"/>
                </a:lnTo>
                <a:close/>
              </a:path>
              <a:path w="419100" h="386079">
                <a:moveTo>
                  <a:pt x="210565" y="151129"/>
                </a:moveTo>
                <a:lnTo>
                  <a:pt x="174120" y="177799"/>
                </a:lnTo>
                <a:lnTo>
                  <a:pt x="170179" y="195579"/>
                </a:lnTo>
                <a:lnTo>
                  <a:pt x="172338" y="201929"/>
                </a:lnTo>
                <a:lnTo>
                  <a:pt x="177616" y="207009"/>
                </a:lnTo>
                <a:lnTo>
                  <a:pt x="186921" y="212089"/>
                </a:lnTo>
                <a:lnTo>
                  <a:pt x="201204" y="210819"/>
                </a:lnTo>
                <a:lnTo>
                  <a:pt x="211801" y="205739"/>
                </a:lnTo>
                <a:lnTo>
                  <a:pt x="226313" y="196849"/>
                </a:lnTo>
                <a:lnTo>
                  <a:pt x="229488" y="195579"/>
                </a:lnTo>
                <a:lnTo>
                  <a:pt x="231775" y="194309"/>
                </a:lnTo>
                <a:lnTo>
                  <a:pt x="256920" y="194309"/>
                </a:lnTo>
                <a:lnTo>
                  <a:pt x="257005" y="193039"/>
                </a:lnTo>
                <a:lnTo>
                  <a:pt x="191515" y="193039"/>
                </a:lnTo>
                <a:lnTo>
                  <a:pt x="190118" y="191769"/>
                </a:lnTo>
                <a:lnTo>
                  <a:pt x="187832" y="189229"/>
                </a:lnTo>
                <a:lnTo>
                  <a:pt x="187325" y="187959"/>
                </a:lnTo>
                <a:lnTo>
                  <a:pt x="187705" y="186689"/>
                </a:lnTo>
                <a:lnTo>
                  <a:pt x="188340" y="184149"/>
                </a:lnTo>
                <a:lnTo>
                  <a:pt x="190500" y="180339"/>
                </a:lnTo>
                <a:lnTo>
                  <a:pt x="194436" y="176529"/>
                </a:lnTo>
                <a:lnTo>
                  <a:pt x="197484" y="172719"/>
                </a:lnTo>
                <a:lnTo>
                  <a:pt x="200532" y="171449"/>
                </a:lnTo>
                <a:lnTo>
                  <a:pt x="206121" y="170179"/>
                </a:lnTo>
                <a:lnTo>
                  <a:pt x="213447" y="170179"/>
                </a:lnTo>
                <a:lnTo>
                  <a:pt x="223011" y="156209"/>
                </a:lnTo>
                <a:lnTo>
                  <a:pt x="216788" y="152399"/>
                </a:lnTo>
                <a:lnTo>
                  <a:pt x="210565" y="151129"/>
                </a:lnTo>
                <a:close/>
              </a:path>
              <a:path w="419100" h="386079">
                <a:moveTo>
                  <a:pt x="239902" y="172719"/>
                </a:moveTo>
                <a:lnTo>
                  <a:pt x="228473" y="172719"/>
                </a:lnTo>
                <a:lnTo>
                  <a:pt x="220852" y="176529"/>
                </a:lnTo>
                <a:lnTo>
                  <a:pt x="201422" y="189229"/>
                </a:lnTo>
                <a:lnTo>
                  <a:pt x="195452" y="191769"/>
                </a:lnTo>
                <a:lnTo>
                  <a:pt x="191515" y="193039"/>
                </a:lnTo>
                <a:lnTo>
                  <a:pt x="257005" y="193039"/>
                </a:lnTo>
                <a:lnTo>
                  <a:pt x="257175" y="190499"/>
                </a:lnTo>
                <a:lnTo>
                  <a:pt x="255015" y="184149"/>
                </a:lnTo>
                <a:lnTo>
                  <a:pt x="249808" y="179069"/>
                </a:lnTo>
                <a:lnTo>
                  <a:pt x="245109" y="173989"/>
                </a:lnTo>
                <a:lnTo>
                  <a:pt x="239902" y="172719"/>
                </a:lnTo>
                <a:close/>
              </a:path>
              <a:path w="419100" h="386079">
                <a:moveTo>
                  <a:pt x="271525" y="156209"/>
                </a:moveTo>
                <a:lnTo>
                  <a:pt x="258952" y="172719"/>
                </a:lnTo>
                <a:lnTo>
                  <a:pt x="269792" y="176529"/>
                </a:lnTo>
                <a:lnTo>
                  <a:pt x="283423" y="176529"/>
                </a:lnTo>
                <a:lnTo>
                  <a:pt x="293597" y="171449"/>
                </a:lnTo>
                <a:lnTo>
                  <a:pt x="305228" y="161289"/>
                </a:lnTo>
                <a:lnTo>
                  <a:pt x="307011" y="158749"/>
                </a:lnTo>
                <a:lnTo>
                  <a:pt x="275081" y="158749"/>
                </a:lnTo>
                <a:lnTo>
                  <a:pt x="271525" y="156209"/>
                </a:lnTo>
                <a:close/>
              </a:path>
              <a:path w="419100" h="386079">
                <a:moveTo>
                  <a:pt x="213447" y="170179"/>
                </a:moveTo>
                <a:lnTo>
                  <a:pt x="206121" y="170179"/>
                </a:lnTo>
                <a:lnTo>
                  <a:pt x="211708" y="172719"/>
                </a:lnTo>
                <a:lnTo>
                  <a:pt x="213447" y="170179"/>
                </a:lnTo>
                <a:close/>
              </a:path>
              <a:path w="419100" h="386079">
                <a:moveTo>
                  <a:pt x="316737" y="134619"/>
                </a:moveTo>
                <a:lnTo>
                  <a:pt x="295655" y="134619"/>
                </a:lnTo>
                <a:lnTo>
                  <a:pt x="298450" y="137159"/>
                </a:lnTo>
                <a:lnTo>
                  <a:pt x="299084" y="139699"/>
                </a:lnTo>
                <a:lnTo>
                  <a:pt x="298830" y="142239"/>
                </a:lnTo>
                <a:lnTo>
                  <a:pt x="298323" y="144779"/>
                </a:lnTo>
                <a:lnTo>
                  <a:pt x="296163" y="148589"/>
                </a:lnTo>
                <a:lnTo>
                  <a:pt x="292226" y="152399"/>
                </a:lnTo>
                <a:lnTo>
                  <a:pt x="288798" y="156209"/>
                </a:lnTo>
                <a:lnTo>
                  <a:pt x="285368" y="158749"/>
                </a:lnTo>
                <a:lnTo>
                  <a:pt x="307011" y="158749"/>
                </a:lnTo>
                <a:lnTo>
                  <a:pt x="313249" y="149859"/>
                </a:lnTo>
                <a:lnTo>
                  <a:pt x="316483" y="138429"/>
                </a:lnTo>
                <a:lnTo>
                  <a:pt x="316737" y="134619"/>
                </a:lnTo>
                <a:close/>
              </a:path>
              <a:path w="419100" h="386079">
                <a:moveTo>
                  <a:pt x="270382" y="91439"/>
                </a:moveTo>
                <a:lnTo>
                  <a:pt x="233940" y="118109"/>
                </a:lnTo>
                <a:lnTo>
                  <a:pt x="229997" y="135889"/>
                </a:lnTo>
                <a:lnTo>
                  <a:pt x="232155" y="142239"/>
                </a:lnTo>
                <a:lnTo>
                  <a:pt x="237439" y="147319"/>
                </a:lnTo>
                <a:lnTo>
                  <a:pt x="246743" y="152399"/>
                </a:lnTo>
                <a:lnTo>
                  <a:pt x="261021" y="151129"/>
                </a:lnTo>
                <a:lnTo>
                  <a:pt x="271618" y="146049"/>
                </a:lnTo>
                <a:lnTo>
                  <a:pt x="286130" y="137159"/>
                </a:lnTo>
                <a:lnTo>
                  <a:pt x="289178" y="135889"/>
                </a:lnTo>
                <a:lnTo>
                  <a:pt x="291591" y="134619"/>
                </a:lnTo>
                <a:lnTo>
                  <a:pt x="316737" y="134619"/>
                </a:lnTo>
                <a:lnTo>
                  <a:pt x="316822" y="133349"/>
                </a:lnTo>
                <a:lnTo>
                  <a:pt x="251205" y="133349"/>
                </a:lnTo>
                <a:lnTo>
                  <a:pt x="249935" y="132079"/>
                </a:lnTo>
                <a:lnTo>
                  <a:pt x="247650" y="129539"/>
                </a:lnTo>
                <a:lnTo>
                  <a:pt x="247141" y="128269"/>
                </a:lnTo>
                <a:lnTo>
                  <a:pt x="247523" y="126999"/>
                </a:lnTo>
                <a:lnTo>
                  <a:pt x="248157" y="123189"/>
                </a:lnTo>
                <a:lnTo>
                  <a:pt x="250316" y="120649"/>
                </a:lnTo>
                <a:lnTo>
                  <a:pt x="254253" y="116839"/>
                </a:lnTo>
                <a:lnTo>
                  <a:pt x="257301" y="113029"/>
                </a:lnTo>
                <a:lnTo>
                  <a:pt x="260350" y="111759"/>
                </a:lnTo>
                <a:lnTo>
                  <a:pt x="265937" y="110489"/>
                </a:lnTo>
                <a:lnTo>
                  <a:pt x="273264" y="110489"/>
                </a:lnTo>
                <a:lnTo>
                  <a:pt x="282828" y="96519"/>
                </a:lnTo>
                <a:lnTo>
                  <a:pt x="276605" y="92709"/>
                </a:lnTo>
                <a:lnTo>
                  <a:pt x="270382" y="91439"/>
                </a:lnTo>
                <a:close/>
              </a:path>
              <a:path w="419100" h="386079">
                <a:moveTo>
                  <a:pt x="299719" y="113029"/>
                </a:moveTo>
                <a:lnTo>
                  <a:pt x="288289" y="113029"/>
                </a:lnTo>
                <a:lnTo>
                  <a:pt x="280669" y="116839"/>
                </a:lnTo>
                <a:lnTo>
                  <a:pt x="261238" y="129539"/>
                </a:lnTo>
                <a:lnTo>
                  <a:pt x="255269" y="132079"/>
                </a:lnTo>
                <a:lnTo>
                  <a:pt x="252983" y="132079"/>
                </a:lnTo>
                <a:lnTo>
                  <a:pt x="251205" y="133349"/>
                </a:lnTo>
                <a:lnTo>
                  <a:pt x="316822" y="133349"/>
                </a:lnTo>
                <a:lnTo>
                  <a:pt x="316991" y="130809"/>
                </a:lnTo>
                <a:lnTo>
                  <a:pt x="314832" y="124459"/>
                </a:lnTo>
                <a:lnTo>
                  <a:pt x="309625" y="119379"/>
                </a:lnTo>
                <a:lnTo>
                  <a:pt x="304926" y="114299"/>
                </a:lnTo>
                <a:lnTo>
                  <a:pt x="299719" y="113029"/>
                </a:lnTo>
                <a:close/>
              </a:path>
              <a:path w="419100" h="386079">
                <a:moveTo>
                  <a:pt x="298830" y="53339"/>
                </a:moveTo>
                <a:lnTo>
                  <a:pt x="284099" y="68579"/>
                </a:lnTo>
                <a:lnTo>
                  <a:pt x="339978" y="124459"/>
                </a:lnTo>
                <a:lnTo>
                  <a:pt x="354710" y="109219"/>
                </a:lnTo>
                <a:lnTo>
                  <a:pt x="298830" y="53339"/>
                </a:lnTo>
                <a:close/>
              </a:path>
              <a:path w="419100" h="386079">
                <a:moveTo>
                  <a:pt x="273264" y="110489"/>
                </a:moveTo>
                <a:lnTo>
                  <a:pt x="265937" y="110489"/>
                </a:lnTo>
                <a:lnTo>
                  <a:pt x="271525" y="113029"/>
                </a:lnTo>
                <a:lnTo>
                  <a:pt x="273264" y="110489"/>
                </a:lnTo>
                <a:close/>
              </a:path>
              <a:path w="419100" h="386079">
                <a:moveTo>
                  <a:pt x="387180" y="20319"/>
                </a:moveTo>
                <a:lnTo>
                  <a:pt x="357504" y="20319"/>
                </a:lnTo>
                <a:lnTo>
                  <a:pt x="360172" y="21589"/>
                </a:lnTo>
                <a:lnTo>
                  <a:pt x="362965" y="25399"/>
                </a:lnTo>
                <a:lnTo>
                  <a:pt x="364489" y="26669"/>
                </a:lnTo>
                <a:lnTo>
                  <a:pt x="362965" y="30479"/>
                </a:lnTo>
                <a:lnTo>
                  <a:pt x="359409" y="36829"/>
                </a:lnTo>
                <a:lnTo>
                  <a:pt x="353694" y="44449"/>
                </a:lnTo>
                <a:lnTo>
                  <a:pt x="349630" y="50799"/>
                </a:lnTo>
                <a:lnTo>
                  <a:pt x="346836" y="55879"/>
                </a:lnTo>
                <a:lnTo>
                  <a:pt x="344042" y="63499"/>
                </a:lnTo>
                <a:lnTo>
                  <a:pt x="343788" y="67309"/>
                </a:lnTo>
                <a:lnTo>
                  <a:pt x="344804" y="71119"/>
                </a:lnTo>
                <a:lnTo>
                  <a:pt x="345693" y="76199"/>
                </a:lnTo>
                <a:lnTo>
                  <a:pt x="347852" y="78739"/>
                </a:lnTo>
                <a:lnTo>
                  <a:pt x="350900" y="82549"/>
                </a:lnTo>
                <a:lnTo>
                  <a:pt x="355726" y="87629"/>
                </a:lnTo>
                <a:lnTo>
                  <a:pt x="361314" y="88899"/>
                </a:lnTo>
                <a:lnTo>
                  <a:pt x="374268" y="88899"/>
                </a:lnTo>
                <a:lnTo>
                  <a:pt x="380364" y="86359"/>
                </a:lnTo>
                <a:lnTo>
                  <a:pt x="386079" y="80009"/>
                </a:lnTo>
                <a:lnTo>
                  <a:pt x="389381" y="77469"/>
                </a:lnTo>
                <a:lnTo>
                  <a:pt x="391794" y="73659"/>
                </a:lnTo>
                <a:lnTo>
                  <a:pt x="393681" y="68579"/>
                </a:lnTo>
                <a:lnTo>
                  <a:pt x="366267" y="68579"/>
                </a:lnTo>
                <a:lnTo>
                  <a:pt x="364235" y="66039"/>
                </a:lnTo>
                <a:lnTo>
                  <a:pt x="362076" y="63499"/>
                </a:lnTo>
                <a:lnTo>
                  <a:pt x="361314" y="60959"/>
                </a:lnTo>
                <a:lnTo>
                  <a:pt x="361950" y="58419"/>
                </a:lnTo>
                <a:lnTo>
                  <a:pt x="362330" y="55879"/>
                </a:lnTo>
                <a:lnTo>
                  <a:pt x="364108" y="52069"/>
                </a:lnTo>
                <a:lnTo>
                  <a:pt x="367410" y="46989"/>
                </a:lnTo>
                <a:lnTo>
                  <a:pt x="370585" y="41909"/>
                </a:lnTo>
                <a:lnTo>
                  <a:pt x="372872" y="38099"/>
                </a:lnTo>
                <a:lnTo>
                  <a:pt x="374141" y="35559"/>
                </a:lnTo>
                <a:lnTo>
                  <a:pt x="401827" y="35559"/>
                </a:lnTo>
                <a:lnTo>
                  <a:pt x="387180" y="20319"/>
                </a:lnTo>
                <a:close/>
              </a:path>
              <a:path w="419100" h="386079">
                <a:moveTo>
                  <a:pt x="401827" y="35559"/>
                </a:moveTo>
                <a:lnTo>
                  <a:pt x="374141" y="35559"/>
                </a:lnTo>
                <a:lnTo>
                  <a:pt x="377062" y="39369"/>
                </a:lnTo>
                <a:lnTo>
                  <a:pt x="380618" y="43179"/>
                </a:lnTo>
                <a:lnTo>
                  <a:pt x="382777" y="45719"/>
                </a:lnTo>
                <a:lnTo>
                  <a:pt x="383666" y="46989"/>
                </a:lnTo>
                <a:lnTo>
                  <a:pt x="385063" y="49529"/>
                </a:lnTo>
                <a:lnTo>
                  <a:pt x="385572" y="52069"/>
                </a:lnTo>
                <a:lnTo>
                  <a:pt x="385063" y="54609"/>
                </a:lnTo>
                <a:lnTo>
                  <a:pt x="384428" y="59689"/>
                </a:lnTo>
                <a:lnTo>
                  <a:pt x="382777" y="62229"/>
                </a:lnTo>
                <a:lnTo>
                  <a:pt x="377698" y="67309"/>
                </a:lnTo>
                <a:lnTo>
                  <a:pt x="374903" y="68579"/>
                </a:lnTo>
                <a:lnTo>
                  <a:pt x="393681" y="68579"/>
                </a:lnTo>
                <a:lnTo>
                  <a:pt x="395097" y="64769"/>
                </a:lnTo>
                <a:lnTo>
                  <a:pt x="395985" y="60959"/>
                </a:lnTo>
                <a:lnTo>
                  <a:pt x="395985" y="55879"/>
                </a:lnTo>
                <a:lnTo>
                  <a:pt x="408097" y="55879"/>
                </a:lnTo>
                <a:lnTo>
                  <a:pt x="418718" y="45719"/>
                </a:lnTo>
                <a:lnTo>
                  <a:pt x="414781" y="43179"/>
                </a:lnTo>
                <a:lnTo>
                  <a:pt x="411352" y="41909"/>
                </a:lnTo>
                <a:lnTo>
                  <a:pt x="405764" y="38099"/>
                </a:lnTo>
                <a:lnTo>
                  <a:pt x="401827" y="35559"/>
                </a:lnTo>
                <a:close/>
              </a:path>
              <a:path w="419100" h="386079">
                <a:moveTo>
                  <a:pt x="277622" y="31749"/>
                </a:moveTo>
                <a:lnTo>
                  <a:pt x="262762" y="46989"/>
                </a:lnTo>
                <a:lnTo>
                  <a:pt x="276478" y="60959"/>
                </a:lnTo>
                <a:lnTo>
                  <a:pt x="291210" y="45719"/>
                </a:lnTo>
                <a:lnTo>
                  <a:pt x="277622" y="31749"/>
                </a:lnTo>
                <a:close/>
              </a:path>
              <a:path w="419100" h="386079">
                <a:moveTo>
                  <a:pt x="408097" y="55879"/>
                </a:moveTo>
                <a:lnTo>
                  <a:pt x="396366" y="55879"/>
                </a:lnTo>
                <a:lnTo>
                  <a:pt x="400811" y="58419"/>
                </a:lnTo>
                <a:lnTo>
                  <a:pt x="402716" y="59689"/>
                </a:lnTo>
                <a:lnTo>
                  <a:pt x="404113" y="59689"/>
                </a:lnTo>
                <a:lnTo>
                  <a:pt x="408097" y="55879"/>
                </a:lnTo>
                <a:close/>
              </a:path>
              <a:path w="419100" h="386079">
                <a:moveTo>
                  <a:pt x="360933" y="0"/>
                </a:moveTo>
                <a:lnTo>
                  <a:pt x="356615" y="1269"/>
                </a:lnTo>
                <a:lnTo>
                  <a:pt x="347090" y="3809"/>
                </a:lnTo>
                <a:lnTo>
                  <a:pt x="341375" y="7619"/>
                </a:lnTo>
                <a:lnTo>
                  <a:pt x="327532" y="21589"/>
                </a:lnTo>
                <a:lnTo>
                  <a:pt x="323341" y="29209"/>
                </a:lnTo>
                <a:lnTo>
                  <a:pt x="322325" y="35559"/>
                </a:lnTo>
                <a:lnTo>
                  <a:pt x="321182" y="41909"/>
                </a:lnTo>
                <a:lnTo>
                  <a:pt x="322579" y="48259"/>
                </a:lnTo>
                <a:lnTo>
                  <a:pt x="326516" y="54609"/>
                </a:lnTo>
                <a:lnTo>
                  <a:pt x="342391" y="44449"/>
                </a:lnTo>
                <a:lnTo>
                  <a:pt x="340613" y="40639"/>
                </a:lnTo>
                <a:lnTo>
                  <a:pt x="339978" y="36829"/>
                </a:lnTo>
                <a:lnTo>
                  <a:pt x="340486" y="34289"/>
                </a:lnTo>
                <a:lnTo>
                  <a:pt x="340867" y="31749"/>
                </a:lnTo>
                <a:lnTo>
                  <a:pt x="342391" y="29209"/>
                </a:lnTo>
                <a:lnTo>
                  <a:pt x="348996" y="22859"/>
                </a:lnTo>
                <a:lnTo>
                  <a:pt x="352171" y="21589"/>
                </a:lnTo>
                <a:lnTo>
                  <a:pt x="354837" y="21589"/>
                </a:lnTo>
                <a:lnTo>
                  <a:pt x="357504" y="20319"/>
                </a:lnTo>
                <a:lnTo>
                  <a:pt x="387180" y="20319"/>
                </a:lnTo>
                <a:lnTo>
                  <a:pt x="379856" y="12699"/>
                </a:lnTo>
                <a:lnTo>
                  <a:pt x="373379" y="6349"/>
                </a:lnTo>
                <a:lnTo>
                  <a:pt x="368300" y="2539"/>
                </a:lnTo>
                <a:lnTo>
                  <a:pt x="3609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941309" y="5564299"/>
            <a:ext cx="345440" cy="337820"/>
          </a:xfrm>
          <a:custGeom>
            <a:avLst/>
            <a:gdLst/>
            <a:ahLst/>
            <a:cxnLst/>
            <a:rect l="l" t="t" r="r" b="b"/>
            <a:pathLst>
              <a:path w="345440" h="337820">
                <a:moveTo>
                  <a:pt x="32512" y="309879"/>
                </a:moveTo>
                <a:lnTo>
                  <a:pt x="22524" y="328929"/>
                </a:lnTo>
                <a:lnTo>
                  <a:pt x="33657" y="336549"/>
                </a:lnTo>
                <a:lnTo>
                  <a:pt x="45593" y="337819"/>
                </a:lnTo>
                <a:lnTo>
                  <a:pt x="57283" y="335279"/>
                </a:lnTo>
                <a:lnTo>
                  <a:pt x="68453" y="327659"/>
                </a:lnTo>
                <a:lnTo>
                  <a:pt x="74930" y="321309"/>
                </a:lnTo>
                <a:lnTo>
                  <a:pt x="76835" y="317499"/>
                </a:lnTo>
                <a:lnTo>
                  <a:pt x="43815" y="317499"/>
                </a:lnTo>
                <a:lnTo>
                  <a:pt x="40767" y="316229"/>
                </a:lnTo>
                <a:lnTo>
                  <a:pt x="37084" y="313689"/>
                </a:lnTo>
                <a:lnTo>
                  <a:pt x="32512" y="309879"/>
                </a:lnTo>
                <a:close/>
              </a:path>
              <a:path w="345440" h="337820">
                <a:moveTo>
                  <a:pt x="15494" y="223519"/>
                </a:moveTo>
                <a:lnTo>
                  <a:pt x="0" y="238759"/>
                </a:lnTo>
                <a:lnTo>
                  <a:pt x="49784" y="288289"/>
                </a:lnTo>
                <a:lnTo>
                  <a:pt x="56007" y="294639"/>
                </a:lnTo>
                <a:lnTo>
                  <a:pt x="59436" y="299719"/>
                </a:lnTo>
                <a:lnTo>
                  <a:pt x="59944" y="303529"/>
                </a:lnTo>
                <a:lnTo>
                  <a:pt x="60579" y="306069"/>
                </a:lnTo>
                <a:lnTo>
                  <a:pt x="59055" y="309879"/>
                </a:lnTo>
                <a:lnTo>
                  <a:pt x="52197" y="317499"/>
                </a:lnTo>
                <a:lnTo>
                  <a:pt x="76835" y="317499"/>
                </a:lnTo>
                <a:lnTo>
                  <a:pt x="78740" y="313689"/>
                </a:lnTo>
                <a:lnTo>
                  <a:pt x="81280" y="300989"/>
                </a:lnTo>
                <a:lnTo>
                  <a:pt x="80391" y="294639"/>
                </a:lnTo>
                <a:lnTo>
                  <a:pt x="77343" y="288289"/>
                </a:lnTo>
                <a:lnTo>
                  <a:pt x="75057" y="284479"/>
                </a:lnTo>
                <a:lnTo>
                  <a:pt x="70739" y="278129"/>
                </a:lnTo>
                <a:lnTo>
                  <a:pt x="64389" y="271779"/>
                </a:lnTo>
                <a:lnTo>
                  <a:pt x="15494" y="223519"/>
                </a:lnTo>
                <a:close/>
              </a:path>
              <a:path w="345440" h="337820">
                <a:moveTo>
                  <a:pt x="126491" y="210819"/>
                </a:moveTo>
                <a:lnTo>
                  <a:pt x="96266" y="210819"/>
                </a:lnTo>
                <a:lnTo>
                  <a:pt x="99060" y="212089"/>
                </a:lnTo>
                <a:lnTo>
                  <a:pt x="101854" y="215899"/>
                </a:lnTo>
                <a:lnTo>
                  <a:pt x="103378" y="217169"/>
                </a:lnTo>
                <a:lnTo>
                  <a:pt x="101854" y="220979"/>
                </a:lnTo>
                <a:lnTo>
                  <a:pt x="98298" y="226059"/>
                </a:lnTo>
                <a:lnTo>
                  <a:pt x="88519" y="241299"/>
                </a:lnTo>
                <a:lnTo>
                  <a:pt x="85725" y="246379"/>
                </a:lnTo>
                <a:lnTo>
                  <a:pt x="82931" y="253999"/>
                </a:lnTo>
                <a:lnTo>
                  <a:pt x="82676" y="257809"/>
                </a:lnTo>
                <a:lnTo>
                  <a:pt x="83693" y="261619"/>
                </a:lnTo>
                <a:lnTo>
                  <a:pt x="84582" y="265429"/>
                </a:lnTo>
                <a:lnTo>
                  <a:pt x="86741" y="269239"/>
                </a:lnTo>
                <a:lnTo>
                  <a:pt x="89789" y="273049"/>
                </a:lnTo>
                <a:lnTo>
                  <a:pt x="94615" y="276859"/>
                </a:lnTo>
                <a:lnTo>
                  <a:pt x="100203" y="279399"/>
                </a:lnTo>
                <a:lnTo>
                  <a:pt x="113030" y="279399"/>
                </a:lnTo>
                <a:lnTo>
                  <a:pt x="119125" y="276859"/>
                </a:lnTo>
                <a:lnTo>
                  <a:pt x="124968" y="270509"/>
                </a:lnTo>
                <a:lnTo>
                  <a:pt x="128143" y="267969"/>
                </a:lnTo>
                <a:lnTo>
                  <a:pt x="130683" y="264159"/>
                </a:lnTo>
                <a:lnTo>
                  <a:pt x="132569" y="259079"/>
                </a:lnTo>
                <a:lnTo>
                  <a:pt x="107696" y="259079"/>
                </a:lnTo>
                <a:lnTo>
                  <a:pt x="105156" y="257809"/>
                </a:lnTo>
                <a:lnTo>
                  <a:pt x="103124" y="256539"/>
                </a:lnTo>
                <a:lnTo>
                  <a:pt x="100965" y="253999"/>
                </a:lnTo>
                <a:lnTo>
                  <a:pt x="100203" y="251459"/>
                </a:lnTo>
                <a:lnTo>
                  <a:pt x="100838" y="247649"/>
                </a:lnTo>
                <a:lnTo>
                  <a:pt x="101219" y="246379"/>
                </a:lnTo>
                <a:lnTo>
                  <a:pt x="102997" y="242569"/>
                </a:lnTo>
                <a:lnTo>
                  <a:pt x="106299" y="237489"/>
                </a:lnTo>
                <a:lnTo>
                  <a:pt x="109474" y="232409"/>
                </a:lnTo>
                <a:lnTo>
                  <a:pt x="111760" y="228599"/>
                </a:lnTo>
                <a:lnTo>
                  <a:pt x="113030" y="226059"/>
                </a:lnTo>
                <a:lnTo>
                  <a:pt x="142028" y="226059"/>
                </a:lnTo>
                <a:lnTo>
                  <a:pt x="126491" y="210819"/>
                </a:lnTo>
                <a:close/>
              </a:path>
              <a:path w="345440" h="337820">
                <a:moveTo>
                  <a:pt x="142028" y="226059"/>
                </a:moveTo>
                <a:lnTo>
                  <a:pt x="113030" y="226059"/>
                </a:lnTo>
                <a:lnTo>
                  <a:pt x="115950" y="229869"/>
                </a:lnTo>
                <a:lnTo>
                  <a:pt x="119507" y="232409"/>
                </a:lnTo>
                <a:lnTo>
                  <a:pt x="121666" y="234949"/>
                </a:lnTo>
                <a:lnTo>
                  <a:pt x="122555" y="237489"/>
                </a:lnTo>
                <a:lnTo>
                  <a:pt x="123951" y="240029"/>
                </a:lnTo>
                <a:lnTo>
                  <a:pt x="124333" y="242569"/>
                </a:lnTo>
                <a:lnTo>
                  <a:pt x="123951" y="245109"/>
                </a:lnTo>
                <a:lnTo>
                  <a:pt x="123317" y="250189"/>
                </a:lnTo>
                <a:lnTo>
                  <a:pt x="121666" y="252729"/>
                </a:lnTo>
                <a:lnTo>
                  <a:pt x="116586" y="257809"/>
                </a:lnTo>
                <a:lnTo>
                  <a:pt x="113792" y="259079"/>
                </a:lnTo>
                <a:lnTo>
                  <a:pt x="132569" y="259079"/>
                </a:lnTo>
                <a:lnTo>
                  <a:pt x="133985" y="255269"/>
                </a:lnTo>
                <a:lnTo>
                  <a:pt x="134747" y="251459"/>
                </a:lnTo>
                <a:lnTo>
                  <a:pt x="134874" y="246379"/>
                </a:lnTo>
                <a:lnTo>
                  <a:pt x="146558" y="246379"/>
                </a:lnTo>
                <a:lnTo>
                  <a:pt x="157607" y="234949"/>
                </a:lnTo>
                <a:lnTo>
                  <a:pt x="153543" y="233679"/>
                </a:lnTo>
                <a:lnTo>
                  <a:pt x="150241" y="232409"/>
                </a:lnTo>
                <a:lnTo>
                  <a:pt x="144653" y="228599"/>
                </a:lnTo>
                <a:lnTo>
                  <a:pt x="142028" y="226059"/>
                </a:lnTo>
                <a:close/>
              </a:path>
              <a:path w="345440" h="337820">
                <a:moveTo>
                  <a:pt x="146558" y="246379"/>
                </a:moveTo>
                <a:lnTo>
                  <a:pt x="136017" y="246379"/>
                </a:lnTo>
                <a:lnTo>
                  <a:pt x="139573" y="248919"/>
                </a:lnTo>
                <a:lnTo>
                  <a:pt x="142875" y="250189"/>
                </a:lnTo>
                <a:lnTo>
                  <a:pt x="146558" y="246379"/>
                </a:lnTo>
                <a:close/>
              </a:path>
              <a:path w="345440" h="337820">
                <a:moveTo>
                  <a:pt x="126238" y="154939"/>
                </a:moveTo>
                <a:lnTo>
                  <a:pt x="112522" y="168909"/>
                </a:lnTo>
                <a:lnTo>
                  <a:pt x="189611" y="246379"/>
                </a:lnTo>
                <a:lnTo>
                  <a:pt x="204470" y="231139"/>
                </a:lnTo>
                <a:lnTo>
                  <a:pt x="176275" y="203199"/>
                </a:lnTo>
                <a:lnTo>
                  <a:pt x="186817" y="203199"/>
                </a:lnTo>
                <a:lnTo>
                  <a:pt x="194183" y="200659"/>
                </a:lnTo>
                <a:lnTo>
                  <a:pt x="197612" y="198119"/>
                </a:lnTo>
                <a:lnTo>
                  <a:pt x="202183" y="193039"/>
                </a:lnTo>
                <a:lnTo>
                  <a:pt x="202927" y="191769"/>
                </a:lnTo>
                <a:lnTo>
                  <a:pt x="177292" y="191769"/>
                </a:lnTo>
                <a:lnTo>
                  <a:pt x="166243" y="190499"/>
                </a:lnTo>
                <a:lnTo>
                  <a:pt x="145192" y="163829"/>
                </a:lnTo>
                <a:lnTo>
                  <a:pt x="134493" y="163829"/>
                </a:lnTo>
                <a:lnTo>
                  <a:pt x="126238" y="154939"/>
                </a:lnTo>
                <a:close/>
              </a:path>
              <a:path w="345440" h="337820">
                <a:moveTo>
                  <a:pt x="99822" y="190499"/>
                </a:moveTo>
                <a:lnTo>
                  <a:pt x="95504" y="190499"/>
                </a:lnTo>
                <a:lnTo>
                  <a:pt x="90805" y="193039"/>
                </a:lnTo>
                <a:lnTo>
                  <a:pt x="85979" y="194309"/>
                </a:lnTo>
                <a:lnTo>
                  <a:pt x="61214" y="224789"/>
                </a:lnTo>
                <a:lnTo>
                  <a:pt x="60071" y="231139"/>
                </a:lnTo>
                <a:lnTo>
                  <a:pt x="61468" y="238759"/>
                </a:lnTo>
                <a:lnTo>
                  <a:pt x="65405" y="245109"/>
                </a:lnTo>
                <a:lnTo>
                  <a:pt x="81153" y="233679"/>
                </a:lnTo>
                <a:lnTo>
                  <a:pt x="79501" y="231139"/>
                </a:lnTo>
                <a:lnTo>
                  <a:pt x="78867" y="227329"/>
                </a:lnTo>
                <a:lnTo>
                  <a:pt x="79375" y="224789"/>
                </a:lnTo>
                <a:lnTo>
                  <a:pt x="79756" y="222249"/>
                </a:lnTo>
                <a:lnTo>
                  <a:pt x="81280" y="219709"/>
                </a:lnTo>
                <a:lnTo>
                  <a:pt x="87884" y="213359"/>
                </a:lnTo>
                <a:lnTo>
                  <a:pt x="91059" y="212089"/>
                </a:lnTo>
                <a:lnTo>
                  <a:pt x="96266" y="210819"/>
                </a:lnTo>
                <a:lnTo>
                  <a:pt x="126491" y="210819"/>
                </a:lnTo>
                <a:lnTo>
                  <a:pt x="112268" y="196849"/>
                </a:lnTo>
                <a:lnTo>
                  <a:pt x="107188" y="193039"/>
                </a:lnTo>
                <a:lnTo>
                  <a:pt x="99822" y="190499"/>
                </a:lnTo>
                <a:close/>
              </a:path>
              <a:path w="345440" h="337820">
                <a:moveTo>
                  <a:pt x="198076" y="147319"/>
                </a:moveTo>
                <a:lnTo>
                  <a:pt x="157988" y="147319"/>
                </a:lnTo>
                <a:lnTo>
                  <a:pt x="168275" y="148589"/>
                </a:lnTo>
                <a:lnTo>
                  <a:pt x="173863" y="151129"/>
                </a:lnTo>
                <a:lnTo>
                  <a:pt x="179705" y="157479"/>
                </a:lnTo>
                <a:lnTo>
                  <a:pt x="185928" y="163829"/>
                </a:lnTo>
                <a:lnTo>
                  <a:pt x="189357" y="168909"/>
                </a:lnTo>
                <a:lnTo>
                  <a:pt x="189865" y="173989"/>
                </a:lnTo>
                <a:lnTo>
                  <a:pt x="190246" y="179069"/>
                </a:lnTo>
                <a:lnTo>
                  <a:pt x="188849" y="182879"/>
                </a:lnTo>
                <a:lnTo>
                  <a:pt x="185420" y="186689"/>
                </a:lnTo>
                <a:lnTo>
                  <a:pt x="181737" y="190499"/>
                </a:lnTo>
                <a:lnTo>
                  <a:pt x="177292" y="191769"/>
                </a:lnTo>
                <a:lnTo>
                  <a:pt x="202927" y="191769"/>
                </a:lnTo>
                <a:lnTo>
                  <a:pt x="208133" y="182879"/>
                </a:lnTo>
                <a:lnTo>
                  <a:pt x="209450" y="168909"/>
                </a:lnTo>
                <a:lnTo>
                  <a:pt x="206903" y="160019"/>
                </a:lnTo>
                <a:lnTo>
                  <a:pt x="200400" y="149859"/>
                </a:lnTo>
                <a:lnTo>
                  <a:pt x="198076" y="147319"/>
                </a:lnTo>
                <a:close/>
              </a:path>
              <a:path w="345440" h="337820">
                <a:moveTo>
                  <a:pt x="165821" y="126999"/>
                </a:moveTo>
                <a:lnTo>
                  <a:pt x="133604" y="153669"/>
                </a:lnTo>
                <a:lnTo>
                  <a:pt x="133476" y="158749"/>
                </a:lnTo>
                <a:lnTo>
                  <a:pt x="134493" y="163829"/>
                </a:lnTo>
                <a:lnTo>
                  <a:pt x="145192" y="163829"/>
                </a:lnTo>
                <a:lnTo>
                  <a:pt x="144907" y="160019"/>
                </a:lnTo>
                <a:lnTo>
                  <a:pt x="146558" y="156209"/>
                </a:lnTo>
                <a:lnTo>
                  <a:pt x="153543" y="148589"/>
                </a:lnTo>
                <a:lnTo>
                  <a:pt x="157988" y="147319"/>
                </a:lnTo>
                <a:lnTo>
                  <a:pt x="198076" y="147319"/>
                </a:lnTo>
                <a:lnTo>
                  <a:pt x="188780" y="137159"/>
                </a:lnTo>
                <a:lnTo>
                  <a:pt x="177608" y="129539"/>
                </a:lnTo>
                <a:lnTo>
                  <a:pt x="165821" y="126999"/>
                </a:lnTo>
                <a:close/>
              </a:path>
              <a:path w="345440" h="337820">
                <a:moveTo>
                  <a:pt x="251568" y="85089"/>
                </a:moveTo>
                <a:lnTo>
                  <a:pt x="221869" y="85089"/>
                </a:lnTo>
                <a:lnTo>
                  <a:pt x="224536" y="86359"/>
                </a:lnTo>
                <a:lnTo>
                  <a:pt x="227457" y="90169"/>
                </a:lnTo>
                <a:lnTo>
                  <a:pt x="228854" y="91439"/>
                </a:lnTo>
                <a:lnTo>
                  <a:pt x="227330" y="95249"/>
                </a:lnTo>
                <a:lnTo>
                  <a:pt x="223774" y="101599"/>
                </a:lnTo>
                <a:lnTo>
                  <a:pt x="218186" y="109219"/>
                </a:lnTo>
                <a:lnTo>
                  <a:pt x="213995" y="115569"/>
                </a:lnTo>
                <a:lnTo>
                  <a:pt x="211200" y="120649"/>
                </a:lnTo>
                <a:lnTo>
                  <a:pt x="208407" y="128269"/>
                </a:lnTo>
                <a:lnTo>
                  <a:pt x="208280" y="132079"/>
                </a:lnTo>
                <a:lnTo>
                  <a:pt x="209169" y="135889"/>
                </a:lnTo>
                <a:lnTo>
                  <a:pt x="210185" y="140969"/>
                </a:lnTo>
                <a:lnTo>
                  <a:pt x="212217" y="143509"/>
                </a:lnTo>
                <a:lnTo>
                  <a:pt x="215392" y="147319"/>
                </a:lnTo>
                <a:lnTo>
                  <a:pt x="220091" y="152399"/>
                </a:lnTo>
                <a:lnTo>
                  <a:pt x="225806" y="153669"/>
                </a:lnTo>
                <a:lnTo>
                  <a:pt x="238633" y="153669"/>
                </a:lnTo>
                <a:lnTo>
                  <a:pt x="244729" y="151129"/>
                </a:lnTo>
                <a:lnTo>
                  <a:pt x="250444" y="144779"/>
                </a:lnTo>
                <a:lnTo>
                  <a:pt x="253746" y="142239"/>
                </a:lnTo>
                <a:lnTo>
                  <a:pt x="256159" y="138429"/>
                </a:lnTo>
                <a:lnTo>
                  <a:pt x="258045" y="133349"/>
                </a:lnTo>
                <a:lnTo>
                  <a:pt x="230759" y="133349"/>
                </a:lnTo>
                <a:lnTo>
                  <a:pt x="228600" y="130809"/>
                </a:lnTo>
                <a:lnTo>
                  <a:pt x="226568" y="128269"/>
                </a:lnTo>
                <a:lnTo>
                  <a:pt x="225806" y="125729"/>
                </a:lnTo>
                <a:lnTo>
                  <a:pt x="226314" y="123189"/>
                </a:lnTo>
                <a:lnTo>
                  <a:pt x="226695" y="120649"/>
                </a:lnTo>
                <a:lnTo>
                  <a:pt x="228600" y="116839"/>
                </a:lnTo>
                <a:lnTo>
                  <a:pt x="231775" y="111759"/>
                </a:lnTo>
                <a:lnTo>
                  <a:pt x="235076" y="106679"/>
                </a:lnTo>
                <a:lnTo>
                  <a:pt x="237236" y="102869"/>
                </a:lnTo>
                <a:lnTo>
                  <a:pt x="238506" y="100329"/>
                </a:lnTo>
                <a:lnTo>
                  <a:pt x="266319" y="100329"/>
                </a:lnTo>
                <a:lnTo>
                  <a:pt x="261366" y="95249"/>
                </a:lnTo>
                <a:lnTo>
                  <a:pt x="251568" y="85089"/>
                </a:lnTo>
                <a:close/>
              </a:path>
              <a:path w="345440" h="337820">
                <a:moveTo>
                  <a:pt x="266319" y="100329"/>
                </a:moveTo>
                <a:lnTo>
                  <a:pt x="238506" y="100329"/>
                </a:lnTo>
                <a:lnTo>
                  <a:pt x="241426" y="104139"/>
                </a:lnTo>
                <a:lnTo>
                  <a:pt x="244983" y="107949"/>
                </a:lnTo>
                <a:lnTo>
                  <a:pt x="247269" y="110489"/>
                </a:lnTo>
                <a:lnTo>
                  <a:pt x="248158" y="111759"/>
                </a:lnTo>
                <a:lnTo>
                  <a:pt x="249428" y="114299"/>
                </a:lnTo>
                <a:lnTo>
                  <a:pt x="249936" y="116839"/>
                </a:lnTo>
                <a:lnTo>
                  <a:pt x="249428" y="119379"/>
                </a:lnTo>
                <a:lnTo>
                  <a:pt x="248793" y="124459"/>
                </a:lnTo>
                <a:lnTo>
                  <a:pt x="247142" y="126999"/>
                </a:lnTo>
                <a:lnTo>
                  <a:pt x="242062" y="132079"/>
                </a:lnTo>
                <a:lnTo>
                  <a:pt x="239395" y="133349"/>
                </a:lnTo>
                <a:lnTo>
                  <a:pt x="258045" y="133349"/>
                </a:lnTo>
                <a:lnTo>
                  <a:pt x="259461" y="129539"/>
                </a:lnTo>
                <a:lnTo>
                  <a:pt x="260350" y="125729"/>
                </a:lnTo>
                <a:lnTo>
                  <a:pt x="260476" y="120649"/>
                </a:lnTo>
                <a:lnTo>
                  <a:pt x="272461" y="120649"/>
                </a:lnTo>
                <a:lnTo>
                  <a:pt x="283083" y="110489"/>
                </a:lnTo>
                <a:lnTo>
                  <a:pt x="279146" y="107949"/>
                </a:lnTo>
                <a:lnTo>
                  <a:pt x="275717" y="106679"/>
                </a:lnTo>
                <a:lnTo>
                  <a:pt x="270129" y="102869"/>
                </a:lnTo>
                <a:lnTo>
                  <a:pt x="266319" y="100329"/>
                </a:lnTo>
                <a:close/>
              </a:path>
              <a:path w="345440" h="337820">
                <a:moveTo>
                  <a:pt x="272461" y="120649"/>
                </a:moveTo>
                <a:lnTo>
                  <a:pt x="261620" y="120649"/>
                </a:lnTo>
                <a:lnTo>
                  <a:pt x="262636" y="121919"/>
                </a:lnTo>
                <a:lnTo>
                  <a:pt x="265175" y="123189"/>
                </a:lnTo>
                <a:lnTo>
                  <a:pt x="267081" y="124459"/>
                </a:lnTo>
                <a:lnTo>
                  <a:pt x="268478" y="124459"/>
                </a:lnTo>
                <a:lnTo>
                  <a:pt x="272461" y="120649"/>
                </a:lnTo>
                <a:close/>
              </a:path>
              <a:path w="345440" h="337820">
                <a:moveTo>
                  <a:pt x="225298" y="64769"/>
                </a:moveTo>
                <a:lnTo>
                  <a:pt x="221107" y="66039"/>
                </a:lnTo>
                <a:lnTo>
                  <a:pt x="211455" y="68579"/>
                </a:lnTo>
                <a:lnTo>
                  <a:pt x="205867" y="72389"/>
                </a:lnTo>
                <a:lnTo>
                  <a:pt x="199263" y="80009"/>
                </a:lnTo>
                <a:lnTo>
                  <a:pt x="192024" y="86359"/>
                </a:lnTo>
                <a:lnTo>
                  <a:pt x="187833" y="93979"/>
                </a:lnTo>
                <a:lnTo>
                  <a:pt x="186690" y="100329"/>
                </a:lnTo>
                <a:lnTo>
                  <a:pt x="185674" y="106679"/>
                </a:lnTo>
                <a:lnTo>
                  <a:pt x="187071" y="113029"/>
                </a:lnTo>
                <a:lnTo>
                  <a:pt x="190881" y="119379"/>
                </a:lnTo>
                <a:lnTo>
                  <a:pt x="206756" y="109219"/>
                </a:lnTo>
                <a:lnTo>
                  <a:pt x="205105" y="105409"/>
                </a:lnTo>
                <a:lnTo>
                  <a:pt x="204470" y="101599"/>
                </a:lnTo>
                <a:lnTo>
                  <a:pt x="204850" y="99059"/>
                </a:lnTo>
                <a:lnTo>
                  <a:pt x="205359" y="96519"/>
                </a:lnTo>
                <a:lnTo>
                  <a:pt x="206883" y="93979"/>
                </a:lnTo>
                <a:lnTo>
                  <a:pt x="209550" y="91439"/>
                </a:lnTo>
                <a:lnTo>
                  <a:pt x="213360" y="87629"/>
                </a:lnTo>
                <a:lnTo>
                  <a:pt x="216662" y="86359"/>
                </a:lnTo>
                <a:lnTo>
                  <a:pt x="221869" y="85089"/>
                </a:lnTo>
                <a:lnTo>
                  <a:pt x="251568" y="85089"/>
                </a:lnTo>
                <a:lnTo>
                  <a:pt x="244221" y="77469"/>
                </a:lnTo>
                <a:lnTo>
                  <a:pt x="237871" y="71119"/>
                </a:lnTo>
                <a:lnTo>
                  <a:pt x="232791" y="67309"/>
                </a:lnTo>
                <a:lnTo>
                  <a:pt x="225298" y="64769"/>
                </a:lnTo>
                <a:close/>
              </a:path>
              <a:path w="345440" h="337820">
                <a:moveTo>
                  <a:pt x="252095" y="29209"/>
                </a:moveTo>
                <a:lnTo>
                  <a:pt x="238379" y="43179"/>
                </a:lnTo>
                <a:lnTo>
                  <a:pt x="294259" y="99059"/>
                </a:lnTo>
                <a:lnTo>
                  <a:pt x="308991" y="83819"/>
                </a:lnTo>
                <a:lnTo>
                  <a:pt x="277495" y="52069"/>
                </a:lnTo>
                <a:lnTo>
                  <a:pt x="273558" y="48259"/>
                </a:lnTo>
                <a:lnTo>
                  <a:pt x="270510" y="41909"/>
                </a:lnTo>
                <a:lnTo>
                  <a:pt x="270001" y="38099"/>
                </a:lnTo>
                <a:lnTo>
                  <a:pt x="270255" y="36829"/>
                </a:lnTo>
                <a:lnTo>
                  <a:pt x="260350" y="36829"/>
                </a:lnTo>
                <a:lnTo>
                  <a:pt x="252095" y="29209"/>
                </a:lnTo>
                <a:close/>
              </a:path>
              <a:path w="345440" h="337820">
                <a:moveTo>
                  <a:pt x="318688" y="21589"/>
                </a:moveTo>
                <a:lnTo>
                  <a:pt x="286766" y="21589"/>
                </a:lnTo>
                <a:lnTo>
                  <a:pt x="291592" y="24129"/>
                </a:lnTo>
                <a:lnTo>
                  <a:pt x="295783" y="27939"/>
                </a:lnTo>
                <a:lnTo>
                  <a:pt x="301879" y="34289"/>
                </a:lnTo>
                <a:lnTo>
                  <a:pt x="330326" y="62229"/>
                </a:lnTo>
                <a:lnTo>
                  <a:pt x="345186" y="48259"/>
                </a:lnTo>
                <a:lnTo>
                  <a:pt x="318688" y="21589"/>
                </a:lnTo>
                <a:close/>
              </a:path>
              <a:path w="345440" h="337820">
                <a:moveTo>
                  <a:pt x="287400" y="0"/>
                </a:moveTo>
                <a:lnTo>
                  <a:pt x="283845" y="1269"/>
                </a:lnTo>
                <a:lnTo>
                  <a:pt x="279908" y="2539"/>
                </a:lnTo>
                <a:lnTo>
                  <a:pt x="276098" y="3809"/>
                </a:lnTo>
                <a:lnTo>
                  <a:pt x="272542" y="6349"/>
                </a:lnTo>
                <a:lnTo>
                  <a:pt x="265976" y="12699"/>
                </a:lnTo>
                <a:lnTo>
                  <a:pt x="260818" y="24129"/>
                </a:lnTo>
                <a:lnTo>
                  <a:pt x="260350" y="36829"/>
                </a:lnTo>
                <a:lnTo>
                  <a:pt x="270255" y="36829"/>
                </a:lnTo>
                <a:lnTo>
                  <a:pt x="271272" y="31749"/>
                </a:lnTo>
                <a:lnTo>
                  <a:pt x="272796" y="27939"/>
                </a:lnTo>
                <a:lnTo>
                  <a:pt x="275463" y="25399"/>
                </a:lnTo>
                <a:lnTo>
                  <a:pt x="277368" y="24129"/>
                </a:lnTo>
                <a:lnTo>
                  <a:pt x="279654" y="22859"/>
                </a:lnTo>
                <a:lnTo>
                  <a:pt x="282067" y="22859"/>
                </a:lnTo>
                <a:lnTo>
                  <a:pt x="284353" y="21589"/>
                </a:lnTo>
                <a:lnTo>
                  <a:pt x="318688" y="21589"/>
                </a:lnTo>
                <a:lnTo>
                  <a:pt x="306070" y="8889"/>
                </a:lnTo>
                <a:lnTo>
                  <a:pt x="302514" y="6349"/>
                </a:lnTo>
                <a:lnTo>
                  <a:pt x="299720" y="3809"/>
                </a:lnTo>
                <a:lnTo>
                  <a:pt x="296799" y="2539"/>
                </a:lnTo>
                <a:lnTo>
                  <a:pt x="293750" y="1269"/>
                </a:lnTo>
                <a:lnTo>
                  <a:pt x="290575" y="1269"/>
                </a:lnTo>
                <a:lnTo>
                  <a:pt x="287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082284" y="1815083"/>
            <a:ext cx="382524" cy="306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108191" y="1840995"/>
            <a:ext cx="382524" cy="3063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096000" y="18288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304800"/>
                </a:moveTo>
                <a:lnTo>
                  <a:pt x="381000" y="304800"/>
                </a:lnTo>
                <a:lnTo>
                  <a:pt x="381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56FFA2"/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082284" y="2196083"/>
            <a:ext cx="382524" cy="306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108191" y="2221995"/>
            <a:ext cx="382524" cy="3063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096000" y="22098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304800"/>
                </a:moveTo>
                <a:lnTo>
                  <a:pt x="381000" y="304800"/>
                </a:lnTo>
                <a:lnTo>
                  <a:pt x="381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523487" y="1815088"/>
            <a:ext cx="503681" cy="2781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549390" y="1840997"/>
            <a:ext cx="502920" cy="2773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616445" y="1890267"/>
            <a:ext cx="84163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Calibri"/>
                <a:cs typeface="Calibri"/>
              </a:rPr>
              <a:t>NPP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546342" y="2235710"/>
            <a:ext cx="755142" cy="2781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571489" y="2261621"/>
            <a:ext cx="755903" cy="2773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638803" y="2310892"/>
            <a:ext cx="137649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spc="-10" dirty="0" smtClean="0">
                <a:solidFill>
                  <a:prstClr val="black"/>
                </a:solidFill>
                <a:latin typeface="Calibri"/>
                <a:cs typeface="Calibri"/>
              </a:rPr>
              <a:t>NO NPP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dt" sz="half" idx="4294967295"/>
          </p:nvPr>
        </p:nvSpPr>
        <p:spPr>
          <a:xfrm>
            <a:off x="613669" y="6594347"/>
            <a:ext cx="108013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pc="-5" dirty="0">
                <a:solidFill>
                  <a:prstClr val="black"/>
                </a:solidFill>
                <a:latin typeface="Calibri"/>
                <a:cs typeface="+mn-cs"/>
                <a:hlinkClick r:id="rId11"/>
              </a:rPr>
              <a:t>ww</a:t>
            </a:r>
            <a:r>
              <a:rPr spc="-90" dirty="0">
                <a:solidFill>
                  <a:prstClr val="black"/>
                </a:solidFill>
                <a:latin typeface="Calibri"/>
                <a:cs typeface="+mn-cs"/>
                <a:hlinkClick r:id="rId11"/>
              </a:rPr>
              <a:t>w</a:t>
            </a:r>
            <a:r>
              <a:rPr spc="-5" dirty="0">
                <a:solidFill>
                  <a:prstClr val="black"/>
                </a:solidFill>
                <a:latin typeface="Calibri"/>
                <a:cs typeface="+mn-cs"/>
                <a:hlinkClick r:id="rId11"/>
              </a:rPr>
              <a:t>.b</a:t>
            </a:r>
            <a:r>
              <a:rPr spc="-15" dirty="0">
                <a:solidFill>
                  <a:prstClr val="black"/>
                </a:solidFill>
                <a:latin typeface="Calibri"/>
                <a:cs typeface="+mn-cs"/>
                <a:hlinkClick r:id="rId11"/>
              </a:rPr>
              <a:t>a</a:t>
            </a:r>
            <a:r>
              <a:rPr spc="-20" dirty="0">
                <a:solidFill>
                  <a:prstClr val="black"/>
                </a:solidFill>
                <a:latin typeface="Calibri"/>
                <a:cs typeface="+mn-cs"/>
                <a:hlinkClick r:id="rId11"/>
              </a:rPr>
              <a:t>t</a:t>
            </a:r>
            <a:r>
              <a:rPr dirty="0">
                <a:solidFill>
                  <a:prstClr val="black"/>
                </a:solidFill>
                <a:latin typeface="Calibri"/>
                <a:cs typeface="+mn-cs"/>
                <a:hlinkClick r:id="rId11"/>
              </a:rPr>
              <a:t>an</a:t>
            </a:r>
            <a:r>
              <a:rPr spc="5" dirty="0">
                <a:solidFill>
                  <a:prstClr val="black"/>
                </a:solidFill>
                <a:latin typeface="Calibri"/>
                <a:cs typeface="+mn-cs"/>
                <a:hlinkClick r:id="rId11"/>
              </a:rPr>
              <a:t>.</a:t>
            </a:r>
            <a:r>
              <a:rPr spc="-20" dirty="0">
                <a:solidFill>
                  <a:prstClr val="black"/>
                </a:solidFill>
                <a:latin typeface="Calibri"/>
                <a:cs typeface="+mn-cs"/>
                <a:hlinkClick r:id="rId11"/>
              </a:rPr>
              <a:t>g</a:t>
            </a:r>
            <a:r>
              <a:rPr spc="-5" dirty="0">
                <a:solidFill>
                  <a:prstClr val="black"/>
                </a:solidFill>
                <a:latin typeface="Calibri"/>
                <a:cs typeface="+mn-cs"/>
                <a:hlinkClick r:id="rId11"/>
              </a:rPr>
              <a:t>o</a:t>
            </a:r>
            <a:r>
              <a:rPr spc="-10" dirty="0">
                <a:solidFill>
                  <a:prstClr val="black"/>
                </a:solidFill>
                <a:latin typeface="Calibri"/>
                <a:cs typeface="+mn-cs"/>
                <a:hlinkClick r:id="rId11"/>
              </a:rPr>
              <a:t>.</a:t>
            </a:r>
            <a:r>
              <a:rPr dirty="0">
                <a:solidFill>
                  <a:prstClr val="black"/>
                </a:solidFill>
                <a:latin typeface="Calibri"/>
                <a:cs typeface="+mn-cs"/>
                <a:hlinkClick r:id="rId11"/>
              </a:rPr>
              <a:t>id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486008" y="166743"/>
            <a:ext cx="6082935" cy="593618"/>
          </a:xfrm>
          <a:prstGeom prst="rect">
            <a:avLst/>
          </a:prstGeom>
        </p:spPr>
        <p:txBody>
          <a:bodyPr vert="horz" wrap="square" lIns="0" tIns="161157" rIns="0" bIns="0" rtlCol="0">
            <a:spAutoFit/>
          </a:bodyPr>
          <a:lstStyle/>
          <a:p>
            <a:pPr marL="736600" indent="-673100">
              <a:lnSpc>
                <a:spcPct val="100000"/>
              </a:lnSpc>
            </a:pPr>
            <a:r>
              <a:rPr lang="en-US" sz="2800" spc="-125" dirty="0" smtClean="0"/>
              <a:t>10 DENSELY POPULATED COUNTRY</a:t>
            </a:r>
            <a:endParaRPr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5508573" y="3200404"/>
            <a:ext cx="2847624" cy="646331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BANGLADESH START CONTRUCT NPP 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6958019" y="3900489"/>
            <a:ext cx="128587" cy="8429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17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NPP STATUS IN THE WORLD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Badan Tenaga Nuklir Nasional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92F8C4-5179-45F3-8733-4F766DC5B022}" type="slidenum">
              <a:rPr lang="id-ID" altLang="id-ID" smtClean="0"/>
              <a:pPr>
                <a:defRPr/>
              </a:pPr>
              <a:t>7</a:t>
            </a:fld>
            <a:endParaRPr lang="id-ID" alt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31" y="1068919"/>
            <a:ext cx="5780936" cy="5022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377" y="1926169"/>
            <a:ext cx="3956915" cy="33760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6341" y="546100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Electricity contribution: 10,4%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5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 CONSTRUCTION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Badan Tenaga Nuklir Nasional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92F8C4-5179-45F3-8733-4F766DC5B022}" type="slidenum">
              <a:rPr lang="id-ID" altLang="id-ID" smtClean="0"/>
              <a:pPr>
                <a:defRPr/>
              </a:pPr>
              <a:t>8</a:t>
            </a:fld>
            <a:endParaRPr lang="id-ID" alt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6" y="1351161"/>
            <a:ext cx="8374756" cy="404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UNDER CONSTRUCTION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E0167-63BD-46DD-9C26-622BA394704C}" type="slidenum">
              <a:rPr lang="id-ID" smtClean="0"/>
              <a:pPr/>
              <a:t>9</a:t>
            </a:fld>
            <a:endParaRPr lang="id-ID"/>
          </a:p>
        </p:txBody>
      </p:sp>
      <p:pic>
        <p:nvPicPr>
          <p:cNvPr id="4" name="Picture 3" descr="Screen Shot 2019-05-02 at 09.01.1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2000" y="985039"/>
            <a:ext cx="8294400" cy="530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4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Franklin Gothic Medium Cond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Executive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Executiv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8250</TotalTime>
  <Words>1487</Words>
  <Application>Microsoft Office PowerPoint</Application>
  <PresentationFormat>On-screen Show (4:3)</PresentationFormat>
  <Paragraphs>459</Paragraphs>
  <Slides>39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NUCLEAR POWER PROGRAM IN INDONESIA: POTENTIAL AND CHALLENGES</vt:lpstr>
      <vt:lpstr>CONTENTS</vt:lpstr>
      <vt:lpstr>WORLD NPP HISTORY</vt:lpstr>
      <vt:lpstr>KOREA NPP HISTORY </vt:lpstr>
      <vt:lpstr>INDONESIA NPP HISTORY</vt:lpstr>
      <vt:lpstr>10 DENSELY POPULATED COUNTRY</vt:lpstr>
      <vt:lpstr>NPP STATUS IN THE WORLD</vt:lpstr>
      <vt:lpstr>UNDER CONSTRUCTION</vt:lpstr>
      <vt:lpstr>UNDER CONSTRUCTION</vt:lpstr>
      <vt:lpstr>REACTOR TYPE</vt:lpstr>
      <vt:lpstr>Why we need nuclear?</vt:lpstr>
      <vt:lpstr>Indicator</vt:lpstr>
      <vt:lpstr>TARGET OF ENERGY MIX</vt:lpstr>
      <vt:lpstr>Target of Installed Capacity</vt:lpstr>
      <vt:lpstr>PowerPoint Presentation</vt:lpstr>
      <vt:lpstr>POTENTIAL</vt:lpstr>
      <vt:lpstr>Existing Infrastructure of HRD</vt:lpstr>
      <vt:lpstr>NATIONAL CAPABILITY</vt:lpstr>
      <vt:lpstr>National Industry Capability</vt:lpstr>
      <vt:lpstr>PowerPoint Presentation</vt:lpstr>
      <vt:lpstr>Nuclear infrastructure status</vt:lpstr>
      <vt:lpstr>Status of nuclear infrastructure</vt:lpstr>
      <vt:lpstr>Site Study for NPP</vt:lpstr>
      <vt:lpstr>EARTHQUAKE</vt:lpstr>
      <vt:lpstr>VULCANO</vt:lpstr>
      <vt:lpstr>PEAK GROUND ACCELERATION (PGA)</vt:lpstr>
      <vt:lpstr>Challenges</vt:lpstr>
      <vt:lpstr>Criteria for Nuclear Energy</vt:lpstr>
      <vt:lpstr>PUBLIC ACCEPTANCE ON NPP</vt:lpstr>
      <vt:lpstr>PowerPoint Presentation</vt:lpstr>
      <vt:lpstr>NOT IN MY BACK YARD (NYMBY)</vt:lpstr>
      <vt:lpstr>Policy and Strategy (1)</vt:lpstr>
      <vt:lpstr>Policy and Strategy (2)</vt:lpstr>
      <vt:lpstr> </vt:lpstr>
      <vt:lpstr>Feasibility Study (2020-2022) </vt:lpstr>
      <vt:lpstr>COLABORATION SCHEME</vt:lpstr>
      <vt:lpstr>FUTURE PLAN</vt:lpstr>
      <vt:lpstr>FUTURE PLAN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Asus</cp:lastModifiedBy>
  <cp:revision>233</cp:revision>
  <dcterms:created xsi:type="dcterms:W3CDTF">2017-03-06T06:24:12Z</dcterms:created>
  <dcterms:modified xsi:type="dcterms:W3CDTF">2020-02-26T07:35:52Z</dcterms:modified>
</cp:coreProperties>
</file>