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24"/>
  </p:notesMasterIdLst>
  <p:handoutMasterIdLst>
    <p:handoutMasterId r:id="rId25"/>
  </p:handoutMasterIdLst>
  <p:sldIdLst>
    <p:sldId id="256" r:id="rId3"/>
    <p:sldId id="268" r:id="rId4"/>
    <p:sldId id="272" r:id="rId5"/>
    <p:sldId id="269" r:id="rId6"/>
    <p:sldId id="270" r:id="rId7"/>
    <p:sldId id="271" r:id="rId8"/>
    <p:sldId id="257" r:id="rId9"/>
    <p:sldId id="267" r:id="rId10"/>
    <p:sldId id="264" r:id="rId11"/>
    <p:sldId id="263" r:id="rId12"/>
    <p:sldId id="258" r:id="rId13"/>
    <p:sldId id="262" r:id="rId14"/>
    <p:sldId id="265" r:id="rId15"/>
    <p:sldId id="274" r:id="rId16"/>
    <p:sldId id="292" r:id="rId17"/>
    <p:sldId id="275" r:id="rId18"/>
    <p:sldId id="277" r:id="rId19"/>
    <p:sldId id="282" r:id="rId20"/>
    <p:sldId id="293" r:id="rId21"/>
    <p:sldId id="290" r:id="rId22"/>
    <p:sldId id="261" r:id="rId23"/>
  </p:sldIdLst>
  <p:sldSz cx="9144000" cy="6858000" type="screen4x3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C0F"/>
    <a:srgbClr val="1267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1741" autoAdjust="0"/>
  </p:normalViewPr>
  <p:slideViewPr>
    <p:cSldViewPr snapToGrid="0">
      <p:cViewPr>
        <p:scale>
          <a:sx n="83" d="100"/>
          <a:sy n="83" d="100"/>
        </p:scale>
        <p:origin x="-1020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B54B34-0E87-4BBD-888F-96854EE35A24}" type="doc">
      <dgm:prSet loTypeId="urn:microsoft.com/office/officeart/2005/8/layout/bProcess2" loCatId="process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fi-FI"/>
        </a:p>
      </dgm:t>
    </dgm:pt>
    <dgm:pt modelId="{3FD65DBE-5DE6-4649-A6BF-8F05FE5B0581}">
      <dgm:prSet phldrT="[Teksti]" custT="1"/>
      <dgm:spPr/>
      <dgm:t>
        <a:bodyPr/>
        <a:lstStyle/>
        <a:p>
          <a:r>
            <a:rPr lang="fi-FI" sz="1600" dirty="0">
              <a:latin typeface="Arial Narrow" panose="020B0606020202030204" pitchFamily="34" charset="0"/>
            </a:rPr>
            <a:t>Policy</a:t>
          </a:r>
        </a:p>
      </dgm:t>
    </dgm:pt>
    <dgm:pt modelId="{DB027B27-DC9C-4B91-85CE-12DED7EE038D}" type="parTrans" cxnId="{7621C43E-707F-4167-93DD-2E1172E23E0E}">
      <dgm:prSet/>
      <dgm:spPr/>
      <dgm:t>
        <a:bodyPr/>
        <a:lstStyle/>
        <a:p>
          <a:endParaRPr lang="fi-FI" sz="1600">
            <a:latin typeface="Arial Narrow" panose="020B0606020202030204" pitchFamily="34" charset="0"/>
          </a:endParaRPr>
        </a:p>
      </dgm:t>
    </dgm:pt>
    <dgm:pt modelId="{94E8E6B3-E94D-4F4D-A44C-FFAB3C6BE6EF}" type="sibTrans" cxnId="{7621C43E-707F-4167-93DD-2E1172E23E0E}">
      <dgm:prSet/>
      <dgm:spPr/>
      <dgm:t>
        <a:bodyPr/>
        <a:lstStyle/>
        <a:p>
          <a:endParaRPr lang="fi-FI" sz="1600">
            <a:latin typeface="Arial Narrow" panose="020B0606020202030204" pitchFamily="34" charset="0"/>
          </a:endParaRPr>
        </a:p>
      </dgm:t>
    </dgm:pt>
    <dgm:pt modelId="{F2BD329F-519B-4FB1-BD5C-3BC397C8E877}">
      <dgm:prSet phldrT="[Teksti]" custT="1"/>
      <dgm:spPr/>
      <dgm:t>
        <a:bodyPr/>
        <a:lstStyle/>
        <a:p>
          <a:r>
            <a:rPr lang="fi-FI" sz="1600" dirty="0" err="1">
              <a:latin typeface="Arial Narrow" panose="020B0606020202030204" pitchFamily="34" charset="0"/>
            </a:rPr>
            <a:t>Trust</a:t>
          </a:r>
          <a:r>
            <a:rPr lang="fi-FI" sz="1600" dirty="0">
              <a:latin typeface="Arial Narrow" panose="020B0606020202030204" pitchFamily="34" charset="0"/>
            </a:rPr>
            <a:t> of </a:t>
          </a:r>
          <a:r>
            <a:rPr lang="fi-FI" sz="1600" dirty="0" err="1">
              <a:latin typeface="Arial Narrow" panose="020B0606020202030204" pitchFamily="34" charset="0"/>
            </a:rPr>
            <a:t>industries</a:t>
          </a:r>
          <a:endParaRPr lang="fi-FI" sz="1600" dirty="0">
            <a:latin typeface="Arial Narrow" panose="020B0606020202030204" pitchFamily="34" charset="0"/>
          </a:endParaRPr>
        </a:p>
      </dgm:t>
    </dgm:pt>
    <dgm:pt modelId="{F4E49254-E309-4D35-9788-BED46E205470}" type="parTrans" cxnId="{071AE5B5-E786-41A8-B723-E2AE9E90D401}">
      <dgm:prSet/>
      <dgm:spPr/>
      <dgm:t>
        <a:bodyPr/>
        <a:lstStyle/>
        <a:p>
          <a:endParaRPr lang="fi-FI" sz="1600">
            <a:latin typeface="Arial Narrow" panose="020B0606020202030204" pitchFamily="34" charset="0"/>
          </a:endParaRPr>
        </a:p>
      </dgm:t>
    </dgm:pt>
    <dgm:pt modelId="{504276DA-D44D-4A6D-89C9-2867B4582E04}" type="sibTrans" cxnId="{071AE5B5-E786-41A8-B723-E2AE9E90D401}">
      <dgm:prSet/>
      <dgm:spPr/>
      <dgm:t>
        <a:bodyPr/>
        <a:lstStyle/>
        <a:p>
          <a:endParaRPr lang="fi-FI" sz="1600">
            <a:latin typeface="Arial Narrow" panose="020B0606020202030204" pitchFamily="34" charset="0"/>
          </a:endParaRPr>
        </a:p>
      </dgm:t>
    </dgm:pt>
    <dgm:pt modelId="{9DED3C88-6FBA-4EB5-91CD-6C778C95E233}">
      <dgm:prSet phldrT="[Teksti]" custT="1"/>
      <dgm:spPr/>
      <dgm:t>
        <a:bodyPr/>
        <a:lstStyle/>
        <a:p>
          <a:r>
            <a:rPr lang="fi-FI" sz="1600" dirty="0" err="1">
              <a:latin typeface="Arial Narrow" panose="020B0606020202030204" pitchFamily="34" charset="0"/>
            </a:rPr>
            <a:t>Investments</a:t>
          </a:r>
          <a:r>
            <a:rPr lang="fi-FI" sz="1600" dirty="0">
              <a:latin typeface="Arial Narrow" panose="020B0606020202030204" pitchFamily="34" charset="0"/>
            </a:rPr>
            <a:t> on </a:t>
          </a:r>
          <a:r>
            <a:rPr lang="fi-FI" sz="1600" dirty="0" err="1">
              <a:latin typeface="Arial Narrow" panose="020B0606020202030204" pitchFamily="34" charset="0"/>
            </a:rPr>
            <a:t>development</a:t>
          </a:r>
          <a:endParaRPr lang="fi-FI" sz="1600" dirty="0">
            <a:latin typeface="Arial Narrow" panose="020B0606020202030204" pitchFamily="34" charset="0"/>
          </a:endParaRPr>
        </a:p>
      </dgm:t>
    </dgm:pt>
    <dgm:pt modelId="{71A50C7B-64B9-48D0-847C-0DDDF72AD0E9}" type="parTrans" cxnId="{7BE58538-8A9B-4714-91FB-106DFB315046}">
      <dgm:prSet/>
      <dgm:spPr/>
      <dgm:t>
        <a:bodyPr/>
        <a:lstStyle/>
        <a:p>
          <a:endParaRPr lang="fi-FI" sz="1600">
            <a:latin typeface="Arial Narrow" panose="020B0606020202030204" pitchFamily="34" charset="0"/>
          </a:endParaRPr>
        </a:p>
      </dgm:t>
    </dgm:pt>
    <dgm:pt modelId="{E49EF5EB-3B49-4184-BD8E-8EF79607F994}" type="sibTrans" cxnId="{7BE58538-8A9B-4714-91FB-106DFB315046}">
      <dgm:prSet/>
      <dgm:spPr/>
      <dgm:t>
        <a:bodyPr/>
        <a:lstStyle/>
        <a:p>
          <a:endParaRPr lang="fi-FI" sz="1600">
            <a:latin typeface="Arial Narrow" panose="020B0606020202030204" pitchFamily="34" charset="0"/>
          </a:endParaRPr>
        </a:p>
      </dgm:t>
    </dgm:pt>
    <dgm:pt modelId="{A83711AF-DC09-4928-8386-56FE3A0E7067}">
      <dgm:prSet phldrT="[Teksti]" custT="1"/>
      <dgm:spPr/>
      <dgm:t>
        <a:bodyPr/>
        <a:lstStyle/>
        <a:p>
          <a:r>
            <a:rPr lang="fi-FI" sz="1600" dirty="0" err="1">
              <a:solidFill>
                <a:schemeClr val="tx1"/>
              </a:solidFill>
              <a:latin typeface="Arial Narrow" panose="020B0606020202030204" pitchFamily="34" charset="0"/>
            </a:rPr>
            <a:t>Competitiveness</a:t>
          </a:r>
          <a:endParaRPr lang="fi-FI" sz="16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FC018F4-E953-450A-A596-D6AA786A1D45}" type="parTrans" cxnId="{B120887F-746A-4B73-B45F-0EE4D6EBB375}">
      <dgm:prSet/>
      <dgm:spPr/>
      <dgm:t>
        <a:bodyPr/>
        <a:lstStyle/>
        <a:p>
          <a:endParaRPr lang="fi-FI" sz="1600">
            <a:latin typeface="Arial Narrow" panose="020B0606020202030204" pitchFamily="34" charset="0"/>
          </a:endParaRPr>
        </a:p>
      </dgm:t>
    </dgm:pt>
    <dgm:pt modelId="{78D88619-8D5B-4EF5-819D-13FEF774070B}" type="sibTrans" cxnId="{B120887F-746A-4B73-B45F-0EE4D6EBB375}">
      <dgm:prSet/>
      <dgm:spPr/>
      <dgm:t>
        <a:bodyPr/>
        <a:lstStyle/>
        <a:p>
          <a:endParaRPr lang="fi-FI" sz="1600">
            <a:latin typeface="Arial Narrow" panose="020B0606020202030204" pitchFamily="34" charset="0"/>
          </a:endParaRPr>
        </a:p>
      </dgm:t>
    </dgm:pt>
    <dgm:pt modelId="{D95B2041-B1C1-457A-B05E-97503F3309FF}">
      <dgm:prSet phldrT="[Teksti]" custT="1"/>
      <dgm:spPr/>
      <dgm:t>
        <a:bodyPr/>
        <a:lstStyle/>
        <a:p>
          <a:r>
            <a:rPr lang="fi-FI" sz="1600" dirty="0" err="1">
              <a:latin typeface="Arial Narrow" panose="020B0606020202030204" pitchFamily="34" charset="0"/>
            </a:rPr>
            <a:t>Local</a:t>
          </a:r>
          <a:r>
            <a:rPr lang="fi-FI" sz="1600" dirty="0">
              <a:latin typeface="Arial Narrow" panose="020B0606020202030204" pitchFamily="34" charset="0"/>
            </a:rPr>
            <a:t> </a:t>
          </a:r>
          <a:r>
            <a:rPr lang="fi-FI" sz="1600" dirty="0" err="1">
              <a:latin typeface="Arial Narrow" panose="020B0606020202030204" pitchFamily="34" charset="0"/>
            </a:rPr>
            <a:t>share</a:t>
          </a:r>
          <a:r>
            <a:rPr lang="fi-FI" sz="1600" dirty="0">
              <a:latin typeface="Arial Narrow" panose="020B0606020202030204" pitchFamily="34" charset="0"/>
            </a:rPr>
            <a:t> </a:t>
          </a:r>
          <a:r>
            <a:rPr lang="fi-FI" sz="1600" dirty="0" err="1">
              <a:latin typeface="Arial Narrow" panose="020B0606020202030204" pitchFamily="34" charset="0"/>
            </a:rPr>
            <a:t>up</a:t>
          </a:r>
          <a:endParaRPr lang="fi-FI" sz="1600" dirty="0">
            <a:latin typeface="Arial Narrow" panose="020B0606020202030204" pitchFamily="34" charset="0"/>
          </a:endParaRPr>
        </a:p>
      </dgm:t>
    </dgm:pt>
    <dgm:pt modelId="{7C1CC954-A3A8-426B-BF26-32622A643AE7}" type="parTrans" cxnId="{855170EF-B246-44B2-B76F-98986267812C}">
      <dgm:prSet/>
      <dgm:spPr/>
      <dgm:t>
        <a:bodyPr/>
        <a:lstStyle/>
        <a:p>
          <a:endParaRPr lang="fi-FI" sz="1600">
            <a:latin typeface="Arial Narrow" panose="020B0606020202030204" pitchFamily="34" charset="0"/>
          </a:endParaRPr>
        </a:p>
      </dgm:t>
    </dgm:pt>
    <dgm:pt modelId="{6C0E5480-E6E7-45A4-812A-54BB9D025E8D}" type="sibTrans" cxnId="{855170EF-B246-44B2-B76F-98986267812C}">
      <dgm:prSet/>
      <dgm:spPr/>
      <dgm:t>
        <a:bodyPr/>
        <a:lstStyle/>
        <a:p>
          <a:endParaRPr lang="fi-FI" sz="1600">
            <a:latin typeface="Arial Narrow" panose="020B0606020202030204" pitchFamily="34" charset="0"/>
          </a:endParaRPr>
        </a:p>
      </dgm:t>
    </dgm:pt>
    <dgm:pt modelId="{522834C9-771A-487D-A5A2-EA09F7EC4B12}">
      <dgm:prSet phldrT="[Teksti]" custT="1"/>
      <dgm:spPr/>
      <dgm:t>
        <a:bodyPr/>
        <a:lstStyle/>
        <a:p>
          <a:r>
            <a:rPr lang="fi-FI" sz="1600" dirty="0" err="1">
              <a:solidFill>
                <a:schemeClr val="tx1"/>
              </a:solidFill>
              <a:latin typeface="Arial Narrow" panose="020B0606020202030204" pitchFamily="34" charset="0"/>
            </a:rPr>
            <a:t>Skills</a:t>
          </a:r>
          <a:r>
            <a:rPr lang="fi-FI" sz="1600" dirty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fi-FI" sz="1600" dirty="0" err="1">
              <a:solidFill>
                <a:schemeClr val="tx1"/>
              </a:solidFill>
              <a:latin typeface="Arial Narrow" panose="020B0606020202030204" pitchFamily="34" charset="0"/>
            </a:rPr>
            <a:t>up</a:t>
          </a:r>
          <a:endParaRPr lang="fi-FI" sz="16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CC34695-1103-430C-93EC-8634558EFF95}" type="parTrans" cxnId="{62106AC9-3DCE-46D2-99A0-A688AAFA2FC8}">
      <dgm:prSet/>
      <dgm:spPr/>
      <dgm:t>
        <a:bodyPr/>
        <a:lstStyle/>
        <a:p>
          <a:endParaRPr lang="fi-FI" sz="1600">
            <a:latin typeface="Arial Narrow" panose="020B0606020202030204" pitchFamily="34" charset="0"/>
          </a:endParaRPr>
        </a:p>
      </dgm:t>
    </dgm:pt>
    <dgm:pt modelId="{9304906B-4CEB-4186-B023-7A90EFB64AC5}" type="sibTrans" cxnId="{62106AC9-3DCE-46D2-99A0-A688AAFA2FC8}">
      <dgm:prSet/>
      <dgm:spPr/>
      <dgm:t>
        <a:bodyPr/>
        <a:lstStyle/>
        <a:p>
          <a:endParaRPr lang="fi-FI" sz="1600">
            <a:latin typeface="Arial Narrow" panose="020B0606020202030204" pitchFamily="34" charset="0"/>
          </a:endParaRPr>
        </a:p>
      </dgm:t>
    </dgm:pt>
    <dgm:pt modelId="{78EB9434-1554-4308-B0C0-AF426AB81D35}">
      <dgm:prSet phldrT="[Teksti]" custT="1"/>
      <dgm:spPr/>
      <dgm:t>
        <a:bodyPr/>
        <a:lstStyle/>
        <a:p>
          <a:r>
            <a:rPr lang="fi-FI" sz="1600" dirty="0" err="1">
              <a:latin typeface="Arial Narrow" panose="020B0606020202030204" pitchFamily="34" charset="0"/>
            </a:rPr>
            <a:t>Economical</a:t>
          </a:r>
          <a:r>
            <a:rPr lang="fi-FI" sz="1600" dirty="0">
              <a:latin typeface="Arial Narrow" panose="020B0606020202030204" pitchFamily="34" charset="0"/>
            </a:rPr>
            <a:t> </a:t>
          </a:r>
          <a:r>
            <a:rPr lang="fi-FI" sz="1600" dirty="0" err="1">
              <a:latin typeface="Arial Narrow" panose="020B0606020202030204" pitchFamily="34" charset="0"/>
            </a:rPr>
            <a:t>impact</a:t>
          </a:r>
          <a:r>
            <a:rPr lang="fi-FI" sz="1600" dirty="0">
              <a:latin typeface="Arial Narrow" panose="020B0606020202030204" pitchFamily="34" charset="0"/>
            </a:rPr>
            <a:t>,        </a:t>
          </a:r>
          <a:r>
            <a:rPr lang="fi-FI" sz="1600" dirty="0" err="1">
              <a:latin typeface="Arial Narrow" panose="020B0606020202030204" pitchFamily="34" charset="0"/>
            </a:rPr>
            <a:t>secured</a:t>
          </a:r>
          <a:r>
            <a:rPr lang="fi-FI" sz="1600" dirty="0">
              <a:latin typeface="Arial Narrow" panose="020B0606020202030204" pitchFamily="34" charset="0"/>
            </a:rPr>
            <a:t> </a:t>
          </a:r>
          <a:r>
            <a:rPr lang="fi-FI" sz="1600" dirty="0" err="1">
              <a:latin typeface="Arial Narrow" panose="020B0606020202030204" pitchFamily="34" charset="0"/>
            </a:rPr>
            <a:t>o&amp;m</a:t>
          </a:r>
          <a:endParaRPr lang="fi-FI" sz="1600" dirty="0">
            <a:latin typeface="Arial Narrow" panose="020B0606020202030204" pitchFamily="34" charset="0"/>
          </a:endParaRPr>
        </a:p>
      </dgm:t>
    </dgm:pt>
    <dgm:pt modelId="{A6EFFABD-6D48-436D-95EE-C461B017107B}" type="parTrans" cxnId="{1B4D28C1-8E98-4F2F-B9F0-4967619B1993}">
      <dgm:prSet/>
      <dgm:spPr/>
      <dgm:t>
        <a:bodyPr/>
        <a:lstStyle/>
        <a:p>
          <a:endParaRPr lang="fi-FI" sz="1600">
            <a:latin typeface="Arial Narrow" panose="020B0606020202030204" pitchFamily="34" charset="0"/>
          </a:endParaRPr>
        </a:p>
      </dgm:t>
    </dgm:pt>
    <dgm:pt modelId="{86B03732-516E-4709-9B0E-4A36819B1954}" type="sibTrans" cxnId="{1B4D28C1-8E98-4F2F-B9F0-4967619B1993}">
      <dgm:prSet/>
      <dgm:spPr/>
      <dgm:t>
        <a:bodyPr/>
        <a:lstStyle/>
        <a:p>
          <a:endParaRPr lang="fi-FI" sz="1600">
            <a:latin typeface="Arial Narrow" panose="020B0606020202030204" pitchFamily="34" charset="0"/>
          </a:endParaRPr>
        </a:p>
      </dgm:t>
    </dgm:pt>
    <dgm:pt modelId="{2399C583-035D-4052-A60E-DE8F0907EF9C}" type="pres">
      <dgm:prSet presAssocID="{F5B54B34-0E87-4BBD-888F-96854EE35A24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8D4D852-7D79-4751-91EE-F7A603F04115}" type="pres">
      <dgm:prSet presAssocID="{3FD65DBE-5DE6-4649-A6BF-8F05FE5B0581}" presName="firstNode" presStyleLbl="node1" presStyleIdx="0" presStyleCnt="7" custScaleX="147060" custScaleY="801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644E17-B9DE-4CEC-BFD7-EEE91983FDAB}" type="pres">
      <dgm:prSet presAssocID="{94E8E6B3-E94D-4F4D-A44C-FFAB3C6BE6EF}" presName="sibTrans" presStyleLbl="sibTrans2D1" presStyleIdx="0" presStyleCnt="6"/>
      <dgm:spPr/>
      <dgm:t>
        <a:bodyPr/>
        <a:lstStyle/>
        <a:p>
          <a:endParaRPr lang="en-US"/>
        </a:p>
      </dgm:t>
    </dgm:pt>
    <dgm:pt modelId="{DD0C3EF1-3334-4781-9420-FF6DAB83E171}" type="pres">
      <dgm:prSet presAssocID="{F2BD329F-519B-4FB1-BD5C-3BC397C8E877}" presName="middleNode" presStyleCnt="0"/>
      <dgm:spPr/>
    </dgm:pt>
    <dgm:pt modelId="{38EA77F0-9DA4-4EBA-9F48-9841E6845BA3}" type="pres">
      <dgm:prSet presAssocID="{F2BD329F-519B-4FB1-BD5C-3BC397C8E877}" presName="padding" presStyleLbl="node1" presStyleIdx="0" presStyleCnt="7"/>
      <dgm:spPr/>
    </dgm:pt>
    <dgm:pt modelId="{FB9A1F57-2A70-49E0-AABE-248F085F6CAB}" type="pres">
      <dgm:prSet presAssocID="{F2BD329F-519B-4FB1-BD5C-3BC397C8E877}" presName="shape" presStyleLbl="node1" presStyleIdx="1" presStyleCnt="7" custScaleX="202719" custScaleY="1305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0BDB0C-A487-43D8-AB4D-9CA8ADF1CD4A}" type="pres">
      <dgm:prSet presAssocID="{504276DA-D44D-4A6D-89C9-2867B4582E04}" presName="sibTrans" presStyleLbl="sibTrans2D1" presStyleIdx="1" presStyleCnt="6"/>
      <dgm:spPr/>
      <dgm:t>
        <a:bodyPr/>
        <a:lstStyle/>
        <a:p>
          <a:endParaRPr lang="en-US"/>
        </a:p>
      </dgm:t>
    </dgm:pt>
    <dgm:pt modelId="{7F0BBC57-33A6-4A0B-8CA7-74F9D4B7D339}" type="pres">
      <dgm:prSet presAssocID="{9DED3C88-6FBA-4EB5-91CD-6C778C95E233}" presName="middleNode" presStyleCnt="0"/>
      <dgm:spPr/>
    </dgm:pt>
    <dgm:pt modelId="{D94E13F6-2933-4CE6-A6AB-A788877D9BA8}" type="pres">
      <dgm:prSet presAssocID="{9DED3C88-6FBA-4EB5-91CD-6C778C95E233}" presName="padding" presStyleLbl="node1" presStyleIdx="1" presStyleCnt="7"/>
      <dgm:spPr/>
    </dgm:pt>
    <dgm:pt modelId="{3603DC35-0501-44DF-8E4C-5A77BE23E391}" type="pres">
      <dgm:prSet presAssocID="{9DED3C88-6FBA-4EB5-91CD-6C778C95E233}" presName="shape" presStyleLbl="node1" presStyleIdx="2" presStyleCnt="7" custScaleX="201079" custScaleY="1030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F423F-2D8B-4140-8065-EBF332781F04}" type="pres">
      <dgm:prSet presAssocID="{E49EF5EB-3B49-4184-BD8E-8EF79607F994}" presName="sibTrans" presStyleLbl="sibTrans2D1" presStyleIdx="2" presStyleCnt="6"/>
      <dgm:spPr/>
      <dgm:t>
        <a:bodyPr/>
        <a:lstStyle/>
        <a:p>
          <a:endParaRPr lang="en-US"/>
        </a:p>
      </dgm:t>
    </dgm:pt>
    <dgm:pt modelId="{ADE488BF-8601-41A7-9394-FDE6FAB40FE2}" type="pres">
      <dgm:prSet presAssocID="{522834C9-771A-487D-A5A2-EA09F7EC4B12}" presName="middleNode" presStyleCnt="0"/>
      <dgm:spPr/>
    </dgm:pt>
    <dgm:pt modelId="{E397DCC5-459A-4733-8A39-ACA8A7F18EDD}" type="pres">
      <dgm:prSet presAssocID="{522834C9-771A-487D-A5A2-EA09F7EC4B12}" presName="padding" presStyleLbl="node1" presStyleIdx="2" presStyleCnt="7"/>
      <dgm:spPr/>
    </dgm:pt>
    <dgm:pt modelId="{B0BA9AC4-4132-4C2F-A101-DA0A7C245DD3}" type="pres">
      <dgm:prSet presAssocID="{522834C9-771A-487D-A5A2-EA09F7EC4B12}" presName="shape" presStyleLbl="node1" presStyleIdx="3" presStyleCnt="7" custScaleX="208067" custScaleY="1085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33819-0446-4938-9C7D-E0F86B982D5F}" type="pres">
      <dgm:prSet presAssocID="{9304906B-4CEB-4186-B023-7A90EFB64AC5}" presName="sibTrans" presStyleLbl="sibTrans2D1" presStyleIdx="3" presStyleCnt="6"/>
      <dgm:spPr/>
      <dgm:t>
        <a:bodyPr/>
        <a:lstStyle/>
        <a:p>
          <a:endParaRPr lang="en-US"/>
        </a:p>
      </dgm:t>
    </dgm:pt>
    <dgm:pt modelId="{C5415F09-7A8B-42CB-9C16-AC61040AC86E}" type="pres">
      <dgm:prSet presAssocID="{A83711AF-DC09-4928-8386-56FE3A0E7067}" presName="middleNode" presStyleCnt="0"/>
      <dgm:spPr/>
    </dgm:pt>
    <dgm:pt modelId="{997E9189-B55F-4ED2-B8C5-D5CE614EE19F}" type="pres">
      <dgm:prSet presAssocID="{A83711AF-DC09-4928-8386-56FE3A0E7067}" presName="padding" presStyleLbl="node1" presStyleIdx="3" presStyleCnt="7"/>
      <dgm:spPr/>
    </dgm:pt>
    <dgm:pt modelId="{14B89394-4A86-4507-AA24-9630CCC30B78}" type="pres">
      <dgm:prSet presAssocID="{A83711AF-DC09-4928-8386-56FE3A0E7067}" presName="shape" presStyleLbl="node1" presStyleIdx="4" presStyleCnt="7" custScaleX="223825" custScaleY="108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74BA1-D62D-4B8A-92FE-B17E6BE84F9B}" type="pres">
      <dgm:prSet presAssocID="{78D88619-8D5B-4EF5-819D-13FEF774070B}" presName="sibTrans" presStyleLbl="sibTrans2D1" presStyleIdx="4" presStyleCnt="6"/>
      <dgm:spPr/>
      <dgm:t>
        <a:bodyPr/>
        <a:lstStyle/>
        <a:p>
          <a:endParaRPr lang="en-US"/>
        </a:p>
      </dgm:t>
    </dgm:pt>
    <dgm:pt modelId="{7BBDCF4F-AAB1-485E-9590-86B83660202F}" type="pres">
      <dgm:prSet presAssocID="{D95B2041-B1C1-457A-B05E-97503F3309FF}" presName="middleNode" presStyleCnt="0"/>
      <dgm:spPr/>
    </dgm:pt>
    <dgm:pt modelId="{783D9A57-2005-45EC-9027-A7DD8CF65425}" type="pres">
      <dgm:prSet presAssocID="{D95B2041-B1C1-457A-B05E-97503F3309FF}" presName="padding" presStyleLbl="node1" presStyleIdx="4" presStyleCnt="7"/>
      <dgm:spPr/>
    </dgm:pt>
    <dgm:pt modelId="{3A99600E-D124-41DD-BDFD-B96912C7722A}" type="pres">
      <dgm:prSet presAssocID="{D95B2041-B1C1-457A-B05E-97503F3309FF}" presName="shape" presStyleLbl="node1" presStyleIdx="5" presStyleCnt="7" custScaleX="193567" custScaleY="1305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A1C04-722E-4378-90D2-2B42F83EC73F}" type="pres">
      <dgm:prSet presAssocID="{6C0E5480-E6E7-45A4-812A-54BB9D025E8D}" presName="sibTrans" presStyleLbl="sibTrans2D1" presStyleIdx="5" presStyleCnt="6"/>
      <dgm:spPr/>
      <dgm:t>
        <a:bodyPr/>
        <a:lstStyle/>
        <a:p>
          <a:endParaRPr lang="en-US"/>
        </a:p>
      </dgm:t>
    </dgm:pt>
    <dgm:pt modelId="{6BC7510E-2C75-4B94-8C43-8FF51A05A93A}" type="pres">
      <dgm:prSet presAssocID="{78EB9434-1554-4308-B0C0-AF426AB81D35}" presName="lastNode" presStyleLbl="node1" presStyleIdx="6" presStyleCnt="7" custScaleX="147060" custScaleY="801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D33219-65DB-4B68-8DD7-DC91B0BC9D31}" type="presOf" srcId="{504276DA-D44D-4A6D-89C9-2867B4582E04}" destId="{1B0BDB0C-A487-43D8-AB4D-9CA8ADF1CD4A}" srcOrd="0" destOrd="0" presId="urn:microsoft.com/office/officeart/2005/8/layout/bProcess2"/>
    <dgm:cxn modelId="{57CF5226-10DC-4FC2-9B75-CB39E29556F7}" type="presOf" srcId="{78EB9434-1554-4308-B0C0-AF426AB81D35}" destId="{6BC7510E-2C75-4B94-8C43-8FF51A05A93A}" srcOrd="0" destOrd="0" presId="urn:microsoft.com/office/officeart/2005/8/layout/bProcess2"/>
    <dgm:cxn modelId="{071AE5B5-E786-41A8-B723-E2AE9E90D401}" srcId="{F5B54B34-0E87-4BBD-888F-96854EE35A24}" destId="{F2BD329F-519B-4FB1-BD5C-3BC397C8E877}" srcOrd="1" destOrd="0" parTransId="{F4E49254-E309-4D35-9788-BED46E205470}" sibTransId="{504276DA-D44D-4A6D-89C9-2867B4582E04}"/>
    <dgm:cxn modelId="{B120887F-746A-4B73-B45F-0EE4D6EBB375}" srcId="{F5B54B34-0E87-4BBD-888F-96854EE35A24}" destId="{A83711AF-DC09-4928-8386-56FE3A0E7067}" srcOrd="4" destOrd="0" parTransId="{BFC018F4-E953-450A-A596-D6AA786A1D45}" sibTransId="{78D88619-8D5B-4EF5-819D-13FEF774070B}"/>
    <dgm:cxn modelId="{CE664698-42DC-4465-8B23-E46949E141C2}" type="presOf" srcId="{522834C9-771A-487D-A5A2-EA09F7EC4B12}" destId="{B0BA9AC4-4132-4C2F-A101-DA0A7C245DD3}" srcOrd="0" destOrd="0" presId="urn:microsoft.com/office/officeart/2005/8/layout/bProcess2"/>
    <dgm:cxn modelId="{1B4D28C1-8E98-4F2F-B9F0-4967619B1993}" srcId="{F5B54B34-0E87-4BBD-888F-96854EE35A24}" destId="{78EB9434-1554-4308-B0C0-AF426AB81D35}" srcOrd="6" destOrd="0" parTransId="{A6EFFABD-6D48-436D-95EE-C461B017107B}" sibTransId="{86B03732-516E-4709-9B0E-4A36819B1954}"/>
    <dgm:cxn modelId="{855170EF-B246-44B2-B76F-98986267812C}" srcId="{F5B54B34-0E87-4BBD-888F-96854EE35A24}" destId="{D95B2041-B1C1-457A-B05E-97503F3309FF}" srcOrd="5" destOrd="0" parTransId="{7C1CC954-A3A8-426B-BF26-32622A643AE7}" sibTransId="{6C0E5480-E6E7-45A4-812A-54BB9D025E8D}"/>
    <dgm:cxn modelId="{B33F0944-2E0C-4427-B5FA-C164280C8CCF}" type="presOf" srcId="{9DED3C88-6FBA-4EB5-91CD-6C778C95E233}" destId="{3603DC35-0501-44DF-8E4C-5A77BE23E391}" srcOrd="0" destOrd="0" presId="urn:microsoft.com/office/officeart/2005/8/layout/bProcess2"/>
    <dgm:cxn modelId="{7621C43E-707F-4167-93DD-2E1172E23E0E}" srcId="{F5B54B34-0E87-4BBD-888F-96854EE35A24}" destId="{3FD65DBE-5DE6-4649-A6BF-8F05FE5B0581}" srcOrd="0" destOrd="0" parTransId="{DB027B27-DC9C-4B91-85CE-12DED7EE038D}" sibTransId="{94E8E6B3-E94D-4F4D-A44C-FFAB3C6BE6EF}"/>
    <dgm:cxn modelId="{0ED96AB8-22C6-4166-A3C4-3F71844C2770}" type="presOf" srcId="{E49EF5EB-3B49-4184-BD8E-8EF79607F994}" destId="{9BAF423F-2D8B-4140-8065-EBF332781F04}" srcOrd="0" destOrd="0" presId="urn:microsoft.com/office/officeart/2005/8/layout/bProcess2"/>
    <dgm:cxn modelId="{0241DD13-2C6E-494E-A344-55C4F4766BF6}" type="presOf" srcId="{78D88619-8D5B-4EF5-819D-13FEF774070B}" destId="{26874BA1-D62D-4B8A-92FE-B17E6BE84F9B}" srcOrd="0" destOrd="0" presId="urn:microsoft.com/office/officeart/2005/8/layout/bProcess2"/>
    <dgm:cxn modelId="{7BE58538-8A9B-4714-91FB-106DFB315046}" srcId="{F5B54B34-0E87-4BBD-888F-96854EE35A24}" destId="{9DED3C88-6FBA-4EB5-91CD-6C778C95E233}" srcOrd="2" destOrd="0" parTransId="{71A50C7B-64B9-48D0-847C-0DDDF72AD0E9}" sibTransId="{E49EF5EB-3B49-4184-BD8E-8EF79607F994}"/>
    <dgm:cxn modelId="{296FFD0D-FADB-482F-96B1-8479CD6AD1AA}" type="presOf" srcId="{9304906B-4CEB-4186-B023-7A90EFB64AC5}" destId="{68033819-0446-4938-9C7D-E0F86B982D5F}" srcOrd="0" destOrd="0" presId="urn:microsoft.com/office/officeart/2005/8/layout/bProcess2"/>
    <dgm:cxn modelId="{EC8ECD33-C9EC-4D59-B16B-46E207DDC50E}" type="presOf" srcId="{D95B2041-B1C1-457A-B05E-97503F3309FF}" destId="{3A99600E-D124-41DD-BDFD-B96912C7722A}" srcOrd="0" destOrd="0" presId="urn:microsoft.com/office/officeart/2005/8/layout/bProcess2"/>
    <dgm:cxn modelId="{1DA4170A-693B-44F4-9C56-A98611E465F3}" type="presOf" srcId="{3FD65DBE-5DE6-4649-A6BF-8F05FE5B0581}" destId="{F8D4D852-7D79-4751-91EE-F7A603F04115}" srcOrd="0" destOrd="0" presId="urn:microsoft.com/office/officeart/2005/8/layout/bProcess2"/>
    <dgm:cxn modelId="{C5ACD2A5-503E-456F-925F-72B462AD03F2}" type="presOf" srcId="{6C0E5480-E6E7-45A4-812A-54BB9D025E8D}" destId="{E2DA1C04-722E-4378-90D2-2B42F83EC73F}" srcOrd="0" destOrd="0" presId="urn:microsoft.com/office/officeart/2005/8/layout/bProcess2"/>
    <dgm:cxn modelId="{62106AC9-3DCE-46D2-99A0-A688AAFA2FC8}" srcId="{F5B54B34-0E87-4BBD-888F-96854EE35A24}" destId="{522834C9-771A-487D-A5A2-EA09F7EC4B12}" srcOrd="3" destOrd="0" parTransId="{3CC34695-1103-430C-93EC-8634558EFF95}" sibTransId="{9304906B-4CEB-4186-B023-7A90EFB64AC5}"/>
    <dgm:cxn modelId="{16C53C12-71BE-4344-ABF7-FA446A4E9C01}" type="presOf" srcId="{F2BD329F-519B-4FB1-BD5C-3BC397C8E877}" destId="{FB9A1F57-2A70-49E0-AABE-248F085F6CAB}" srcOrd="0" destOrd="0" presId="urn:microsoft.com/office/officeart/2005/8/layout/bProcess2"/>
    <dgm:cxn modelId="{E6389257-C93C-4C6A-96B9-F1840C5227F7}" type="presOf" srcId="{F5B54B34-0E87-4BBD-888F-96854EE35A24}" destId="{2399C583-035D-4052-A60E-DE8F0907EF9C}" srcOrd="0" destOrd="0" presId="urn:microsoft.com/office/officeart/2005/8/layout/bProcess2"/>
    <dgm:cxn modelId="{3C6E541D-FC9D-41EC-8516-A7EF62EBF13E}" type="presOf" srcId="{A83711AF-DC09-4928-8386-56FE3A0E7067}" destId="{14B89394-4A86-4507-AA24-9630CCC30B78}" srcOrd="0" destOrd="0" presId="urn:microsoft.com/office/officeart/2005/8/layout/bProcess2"/>
    <dgm:cxn modelId="{9BFF889E-326A-480B-A15A-D3C7CC6ECFA7}" type="presOf" srcId="{94E8E6B3-E94D-4F4D-A44C-FFAB3C6BE6EF}" destId="{75644E17-B9DE-4CEC-BFD7-EEE91983FDAB}" srcOrd="0" destOrd="0" presId="urn:microsoft.com/office/officeart/2005/8/layout/bProcess2"/>
    <dgm:cxn modelId="{8629682F-B6AA-4844-B432-0EC6A417867D}" type="presParOf" srcId="{2399C583-035D-4052-A60E-DE8F0907EF9C}" destId="{F8D4D852-7D79-4751-91EE-F7A603F04115}" srcOrd="0" destOrd="0" presId="urn:microsoft.com/office/officeart/2005/8/layout/bProcess2"/>
    <dgm:cxn modelId="{2A8B39E6-7B4E-4DCC-B3E7-B17912FC606C}" type="presParOf" srcId="{2399C583-035D-4052-A60E-DE8F0907EF9C}" destId="{75644E17-B9DE-4CEC-BFD7-EEE91983FDAB}" srcOrd="1" destOrd="0" presId="urn:microsoft.com/office/officeart/2005/8/layout/bProcess2"/>
    <dgm:cxn modelId="{6FC55354-4D4D-4669-BE40-59E6F0AE1F76}" type="presParOf" srcId="{2399C583-035D-4052-A60E-DE8F0907EF9C}" destId="{DD0C3EF1-3334-4781-9420-FF6DAB83E171}" srcOrd="2" destOrd="0" presId="urn:microsoft.com/office/officeart/2005/8/layout/bProcess2"/>
    <dgm:cxn modelId="{DFA1B8C4-9152-4BCD-AE60-23BA09B5304A}" type="presParOf" srcId="{DD0C3EF1-3334-4781-9420-FF6DAB83E171}" destId="{38EA77F0-9DA4-4EBA-9F48-9841E6845BA3}" srcOrd="0" destOrd="0" presId="urn:microsoft.com/office/officeart/2005/8/layout/bProcess2"/>
    <dgm:cxn modelId="{4CC9DFC7-7862-4122-9118-25E13F267B0E}" type="presParOf" srcId="{DD0C3EF1-3334-4781-9420-FF6DAB83E171}" destId="{FB9A1F57-2A70-49E0-AABE-248F085F6CAB}" srcOrd="1" destOrd="0" presId="urn:microsoft.com/office/officeart/2005/8/layout/bProcess2"/>
    <dgm:cxn modelId="{B888F9B9-B058-4377-B6D6-23B6DF4FDF70}" type="presParOf" srcId="{2399C583-035D-4052-A60E-DE8F0907EF9C}" destId="{1B0BDB0C-A487-43D8-AB4D-9CA8ADF1CD4A}" srcOrd="3" destOrd="0" presId="urn:microsoft.com/office/officeart/2005/8/layout/bProcess2"/>
    <dgm:cxn modelId="{757CFE3D-93FD-42BA-8F6C-2243B1BA2B73}" type="presParOf" srcId="{2399C583-035D-4052-A60E-DE8F0907EF9C}" destId="{7F0BBC57-33A6-4A0B-8CA7-74F9D4B7D339}" srcOrd="4" destOrd="0" presId="urn:microsoft.com/office/officeart/2005/8/layout/bProcess2"/>
    <dgm:cxn modelId="{2E7C9238-F5C3-473E-A4AE-CD93DA80F768}" type="presParOf" srcId="{7F0BBC57-33A6-4A0B-8CA7-74F9D4B7D339}" destId="{D94E13F6-2933-4CE6-A6AB-A788877D9BA8}" srcOrd="0" destOrd="0" presId="urn:microsoft.com/office/officeart/2005/8/layout/bProcess2"/>
    <dgm:cxn modelId="{82F13598-A276-44A3-B1ED-A28C63106139}" type="presParOf" srcId="{7F0BBC57-33A6-4A0B-8CA7-74F9D4B7D339}" destId="{3603DC35-0501-44DF-8E4C-5A77BE23E391}" srcOrd="1" destOrd="0" presId="urn:microsoft.com/office/officeart/2005/8/layout/bProcess2"/>
    <dgm:cxn modelId="{D5D3CCD7-2BDA-42DA-AF35-B61052BD4684}" type="presParOf" srcId="{2399C583-035D-4052-A60E-DE8F0907EF9C}" destId="{9BAF423F-2D8B-4140-8065-EBF332781F04}" srcOrd="5" destOrd="0" presId="urn:microsoft.com/office/officeart/2005/8/layout/bProcess2"/>
    <dgm:cxn modelId="{09D007FA-C04C-42B5-A955-CDB623BEA6A0}" type="presParOf" srcId="{2399C583-035D-4052-A60E-DE8F0907EF9C}" destId="{ADE488BF-8601-41A7-9394-FDE6FAB40FE2}" srcOrd="6" destOrd="0" presId="urn:microsoft.com/office/officeart/2005/8/layout/bProcess2"/>
    <dgm:cxn modelId="{7774DB96-2930-4127-B226-FEE05CB0B3ED}" type="presParOf" srcId="{ADE488BF-8601-41A7-9394-FDE6FAB40FE2}" destId="{E397DCC5-459A-4733-8A39-ACA8A7F18EDD}" srcOrd="0" destOrd="0" presId="urn:microsoft.com/office/officeart/2005/8/layout/bProcess2"/>
    <dgm:cxn modelId="{7C5FC3FD-83C8-45D2-B227-07FA40187900}" type="presParOf" srcId="{ADE488BF-8601-41A7-9394-FDE6FAB40FE2}" destId="{B0BA9AC4-4132-4C2F-A101-DA0A7C245DD3}" srcOrd="1" destOrd="0" presId="urn:microsoft.com/office/officeart/2005/8/layout/bProcess2"/>
    <dgm:cxn modelId="{6E41409A-3287-48DD-BD99-528E2C68125E}" type="presParOf" srcId="{2399C583-035D-4052-A60E-DE8F0907EF9C}" destId="{68033819-0446-4938-9C7D-E0F86B982D5F}" srcOrd="7" destOrd="0" presId="urn:microsoft.com/office/officeart/2005/8/layout/bProcess2"/>
    <dgm:cxn modelId="{7140B2E4-A756-42C7-9B12-9EFFDAB768AE}" type="presParOf" srcId="{2399C583-035D-4052-A60E-DE8F0907EF9C}" destId="{C5415F09-7A8B-42CB-9C16-AC61040AC86E}" srcOrd="8" destOrd="0" presId="urn:microsoft.com/office/officeart/2005/8/layout/bProcess2"/>
    <dgm:cxn modelId="{6055B3C9-9298-47E1-8B70-EB8B35EB2F1E}" type="presParOf" srcId="{C5415F09-7A8B-42CB-9C16-AC61040AC86E}" destId="{997E9189-B55F-4ED2-B8C5-D5CE614EE19F}" srcOrd="0" destOrd="0" presId="urn:microsoft.com/office/officeart/2005/8/layout/bProcess2"/>
    <dgm:cxn modelId="{6ED21370-4A48-4B7C-BDCA-3559AFB40CE1}" type="presParOf" srcId="{C5415F09-7A8B-42CB-9C16-AC61040AC86E}" destId="{14B89394-4A86-4507-AA24-9630CCC30B78}" srcOrd="1" destOrd="0" presId="urn:microsoft.com/office/officeart/2005/8/layout/bProcess2"/>
    <dgm:cxn modelId="{A0416937-BC48-40CB-9709-2483E7859F9F}" type="presParOf" srcId="{2399C583-035D-4052-A60E-DE8F0907EF9C}" destId="{26874BA1-D62D-4B8A-92FE-B17E6BE84F9B}" srcOrd="9" destOrd="0" presId="urn:microsoft.com/office/officeart/2005/8/layout/bProcess2"/>
    <dgm:cxn modelId="{BE5A0183-15ED-48AC-A720-9EF5AFFF3892}" type="presParOf" srcId="{2399C583-035D-4052-A60E-DE8F0907EF9C}" destId="{7BBDCF4F-AAB1-485E-9590-86B83660202F}" srcOrd="10" destOrd="0" presId="urn:microsoft.com/office/officeart/2005/8/layout/bProcess2"/>
    <dgm:cxn modelId="{BC51FABF-8F19-4C71-A51C-01D1DB606E14}" type="presParOf" srcId="{7BBDCF4F-AAB1-485E-9590-86B83660202F}" destId="{783D9A57-2005-45EC-9027-A7DD8CF65425}" srcOrd="0" destOrd="0" presId="urn:microsoft.com/office/officeart/2005/8/layout/bProcess2"/>
    <dgm:cxn modelId="{B94FFB23-A07A-4F9B-9E33-0F50ED50DC52}" type="presParOf" srcId="{7BBDCF4F-AAB1-485E-9590-86B83660202F}" destId="{3A99600E-D124-41DD-BDFD-B96912C7722A}" srcOrd="1" destOrd="0" presId="urn:microsoft.com/office/officeart/2005/8/layout/bProcess2"/>
    <dgm:cxn modelId="{2C238D49-D674-4072-9C5B-FFCE110497EA}" type="presParOf" srcId="{2399C583-035D-4052-A60E-DE8F0907EF9C}" destId="{E2DA1C04-722E-4378-90D2-2B42F83EC73F}" srcOrd="11" destOrd="0" presId="urn:microsoft.com/office/officeart/2005/8/layout/bProcess2"/>
    <dgm:cxn modelId="{9DDB8DA3-40DF-4AB9-94F6-40972C7F7B0D}" type="presParOf" srcId="{2399C583-035D-4052-A60E-DE8F0907EF9C}" destId="{6BC7510E-2C75-4B94-8C43-8FF51A05A93A}" srcOrd="1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697ED7-0744-437C-B7E4-58585BD3E660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1F1AF5FE-7FC5-4622-AC6D-BDE0B7553FC0}">
      <dgm:prSet phldrT="[Teksti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fi-FI" dirty="0" err="1"/>
            <a:t>FinNuclear</a:t>
          </a:r>
          <a:r>
            <a:rPr lang="fi-FI" dirty="0"/>
            <a:t>  </a:t>
          </a:r>
        </a:p>
      </dgm:t>
    </dgm:pt>
    <dgm:pt modelId="{2F18E7F2-0885-44EE-A50E-34B960451269}" type="parTrans" cxnId="{C06AD86A-E6BA-4EE6-8B3C-06CF3397501C}">
      <dgm:prSet/>
      <dgm:spPr/>
      <dgm:t>
        <a:bodyPr/>
        <a:lstStyle/>
        <a:p>
          <a:endParaRPr lang="fi-FI"/>
        </a:p>
      </dgm:t>
    </dgm:pt>
    <dgm:pt modelId="{941B9C2F-FA5F-4114-AE3B-6BEC0B1793CF}" type="sibTrans" cxnId="{C06AD86A-E6BA-4EE6-8B3C-06CF3397501C}">
      <dgm:prSet/>
      <dgm:spPr/>
      <dgm:t>
        <a:bodyPr/>
        <a:lstStyle/>
        <a:p>
          <a:endParaRPr lang="fi-FI"/>
        </a:p>
      </dgm:t>
    </dgm:pt>
    <dgm:pt modelId="{A9B214A2-35DB-4CB8-81F5-143B6ABC7609}">
      <dgm:prSet phldrT="[Teksti]" custT="1"/>
      <dgm:spPr/>
      <dgm:t>
        <a:bodyPr/>
        <a:lstStyle/>
        <a:p>
          <a:r>
            <a:rPr lang="fi-FI" sz="1400" dirty="0"/>
            <a:t>Nuclear </a:t>
          </a:r>
          <a:r>
            <a:rPr lang="fi-FI" sz="1400" dirty="0" err="1"/>
            <a:t>industry</a:t>
          </a:r>
          <a:r>
            <a:rPr lang="fi-FI" sz="1400" dirty="0"/>
            <a:t> </a:t>
          </a:r>
          <a:r>
            <a:rPr lang="fi-FI" sz="1400" dirty="0" err="1"/>
            <a:t>specific</a:t>
          </a:r>
          <a:r>
            <a:rPr lang="fi-FI" sz="1400" dirty="0"/>
            <a:t> </a:t>
          </a:r>
          <a:r>
            <a:rPr lang="fi-FI" sz="1400" dirty="0" err="1"/>
            <a:t>platform</a:t>
          </a:r>
          <a:endParaRPr lang="fi-FI" sz="1400" dirty="0"/>
        </a:p>
      </dgm:t>
    </dgm:pt>
    <dgm:pt modelId="{DA3608E5-2F81-46C1-ABE3-46F015DB06E7}" type="parTrans" cxnId="{4A0EFB7C-27F3-4FAE-A429-D7552240CFE7}">
      <dgm:prSet/>
      <dgm:spPr/>
      <dgm:t>
        <a:bodyPr/>
        <a:lstStyle/>
        <a:p>
          <a:endParaRPr lang="fi-FI"/>
        </a:p>
      </dgm:t>
    </dgm:pt>
    <dgm:pt modelId="{97B316FD-97B9-44AF-8754-870A7C4AEF79}" type="sibTrans" cxnId="{4A0EFB7C-27F3-4FAE-A429-D7552240CFE7}">
      <dgm:prSet/>
      <dgm:spPr/>
      <dgm:t>
        <a:bodyPr/>
        <a:lstStyle/>
        <a:p>
          <a:endParaRPr lang="fi-FI"/>
        </a:p>
      </dgm:t>
    </dgm:pt>
    <dgm:pt modelId="{492FE1B5-C8E2-472E-AF13-AAF06E69AFCC}">
      <dgm:prSet phldrT="[Teksti]" custT="1"/>
      <dgm:spPr/>
      <dgm:t>
        <a:bodyPr/>
        <a:lstStyle/>
        <a:p>
          <a:r>
            <a:rPr lang="fi-FI" sz="1400" dirty="0" err="1"/>
            <a:t>Contacts</a:t>
          </a:r>
          <a:r>
            <a:rPr lang="fi-FI" sz="1400" dirty="0"/>
            <a:t> </a:t>
          </a:r>
          <a:r>
            <a:rPr lang="fi-FI" sz="1400" dirty="0" err="1"/>
            <a:t>with</a:t>
          </a:r>
          <a:r>
            <a:rPr lang="fi-FI" sz="1400" dirty="0"/>
            <a:t> </a:t>
          </a:r>
          <a:r>
            <a:rPr lang="fi-FI" sz="1400" dirty="0" err="1"/>
            <a:t>nuclear</a:t>
          </a:r>
          <a:r>
            <a:rPr lang="fi-FI" sz="1400" dirty="0"/>
            <a:t> </a:t>
          </a:r>
          <a:r>
            <a:rPr lang="fi-FI" sz="1400" dirty="0" err="1"/>
            <a:t>stakeholders</a:t>
          </a:r>
          <a:endParaRPr lang="fi-FI" sz="1400" dirty="0"/>
        </a:p>
      </dgm:t>
    </dgm:pt>
    <dgm:pt modelId="{6314D1C4-9A7A-4B89-BE9B-C4E0891BDADB}" type="parTrans" cxnId="{84B3760B-65F8-4F05-A2B9-7F1E93F9B2EA}">
      <dgm:prSet/>
      <dgm:spPr/>
      <dgm:t>
        <a:bodyPr/>
        <a:lstStyle/>
        <a:p>
          <a:endParaRPr lang="fi-FI"/>
        </a:p>
      </dgm:t>
    </dgm:pt>
    <dgm:pt modelId="{AB1896FF-F6E5-4B3A-8CE6-D0F35691CDDB}" type="sibTrans" cxnId="{84B3760B-65F8-4F05-A2B9-7F1E93F9B2EA}">
      <dgm:prSet/>
      <dgm:spPr/>
      <dgm:t>
        <a:bodyPr/>
        <a:lstStyle/>
        <a:p>
          <a:endParaRPr lang="fi-FI"/>
        </a:p>
      </dgm:t>
    </dgm:pt>
    <dgm:pt modelId="{2B7D7433-E708-4661-A74E-D634C761295C}">
      <dgm:prSet phldrT="[Teksti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fi-FI" dirty="0"/>
            <a:t>Supply Chain </a:t>
          </a:r>
          <a:r>
            <a:rPr lang="fi-FI" dirty="0" err="1"/>
            <a:t>Development</a:t>
          </a:r>
          <a:endParaRPr lang="fi-FI" dirty="0"/>
        </a:p>
      </dgm:t>
    </dgm:pt>
    <dgm:pt modelId="{D772DB43-4E9E-4417-B25C-737722D9F292}" type="parTrans" cxnId="{239B734B-DBD7-41C5-BC42-B483C4009DD0}">
      <dgm:prSet/>
      <dgm:spPr/>
      <dgm:t>
        <a:bodyPr/>
        <a:lstStyle/>
        <a:p>
          <a:endParaRPr lang="fi-FI"/>
        </a:p>
      </dgm:t>
    </dgm:pt>
    <dgm:pt modelId="{A4AF3781-B77B-4FBF-9A81-A3C1AF25DF23}" type="sibTrans" cxnId="{239B734B-DBD7-41C5-BC42-B483C4009DD0}">
      <dgm:prSet/>
      <dgm:spPr/>
      <dgm:t>
        <a:bodyPr/>
        <a:lstStyle/>
        <a:p>
          <a:endParaRPr lang="fi-FI"/>
        </a:p>
      </dgm:t>
    </dgm:pt>
    <dgm:pt modelId="{A4F0C387-11BA-4E30-98B6-FB4607661F7F}">
      <dgm:prSet phldrT="[Teksti]" custT="1"/>
      <dgm:spPr/>
      <dgm:t>
        <a:bodyPr/>
        <a:lstStyle/>
        <a:p>
          <a:r>
            <a:rPr lang="fi-FI" sz="1400" dirty="0"/>
            <a:t>E-</a:t>
          </a:r>
          <a:r>
            <a:rPr lang="fi-FI" sz="1400" dirty="0" err="1"/>
            <a:t>learning</a:t>
          </a:r>
          <a:r>
            <a:rPr lang="fi-FI" sz="1400" dirty="0"/>
            <a:t> </a:t>
          </a:r>
        </a:p>
      </dgm:t>
    </dgm:pt>
    <dgm:pt modelId="{032CD349-A279-4D62-9958-A904CA438732}" type="parTrans" cxnId="{34457CE7-91CD-41AB-97A4-490006A70B56}">
      <dgm:prSet/>
      <dgm:spPr/>
      <dgm:t>
        <a:bodyPr/>
        <a:lstStyle/>
        <a:p>
          <a:endParaRPr lang="fi-FI"/>
        </a:p>
      </dgm:t>
    </dgm:pt>
    <dgm:pt modelId="{00285FC2-834C-47D5-877F-1D969D55598F}" type="sibTrans" cxnId="{34457CE7-91CD-41AB-97A4-490006A70B56}">
      <dgm:prSet/>
      <dgm:spPr/>
      <dgm:t>
        <a:bodyPr/>
        <a:lstStyle/>
        <a:p>
          <a:endParaRPr lang="fi-FI"/>
        </a:p>
      </dgm:t>
    </dgm:pt>
    <dgm:pt modelId="{C8696D99-0C58-436A-9855-30E8D79A3B01}">
      <dgm:prSet phldrT="[Teksti]" custT="1"/>
      <dgm:spPr/>
      <dgm:t>
        <a:bodyPr/>
        <a:lstStyle/>
        <a:p>
          <a:r>
            <a:rPr lang="fi-FI" sz="1400" dirty="0"/>
            <a:t>Training </a:t>
          </a:r>
          <a:r>
            <a:rPr lang="fi-FI" sz="1400" dirty="0" err="1"/>
            <a:t>courses</a:t>
          </a:r>
          <a:endParaRPr lang="fi-FI" sz="1400" dirty="0"/>
        </a:p>
      </dgm:t>
    </dgm:pt>
    <dgm:pt modelId="{CD3A38B8-D732-49F0-8321-A3D28B69A327}" type="parTrans" cxnId="{057B557A-CE36-4960-8265-E37AFB3B79A3}">
      <dgm:prSet/>
      <dgm:spPr/>
      <dgm:t>
        <a:bodyPr/>
        <a:lstStyle/>
        <a:p>
          <a:endParaRPr lang="fi-FI"/>
        </a:p>
      </dgm:t>
    </dgm:pt>
    <dgm:pt modelId="{97BCA80C-9416-45CE-8AFE-2E677BBE2A79}" type="sibTrans" cxnId="{057B557A-CE36-4960-8265-E37AFB3B79A3}">
      <dgm:prSet/>
      <dgm:spPr/>
      <dgm:t>
        <a:bodyPr/>
        <a:lstStyle/>
        <a:p>
          <a:endParaRPr lang="fi-FI"/>
        </a:p>
      </dgm:t>
    </dgm:pt>
    <dgm:pt modelId="{368CE85E-376C-49F8-A3E3-94F440843317}">
      <dgm:prSet phldrT="[Teksti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fi-FI" dirty="0" err="1"/>
            <a:t>Information</a:t>
          </a:r>
          <a:r>
            <a:rPr lang="fi-FI" dirty="0"/>
            <a:t> Services</a:t>
          </a:r>
        </a:p>
      </dgm:t>
    </dgm:pt>
    <dgm:pt modelId="{1612F8BB-0C66-45B6-B4BB-41BE21640F5B}" type="parTrans" cxnId="{CD434954-6EEA-459B-BEA8-2E54EB9D84AF}">
      <dgm:prSet/>
      <dgm:spPr/>
      <dgm:t>
        <a:bodyPr/>
        <a:lstStyle/>
        <a:p>
          <a:endParaRPr lang="fi-FI"/>
        </a:p>
      </dgm:t>
    </dgm:pt>
    <dgm:pt modelId="{13A65E13-5B04-4AAC-9FD4-8FFF2BD6BE0F}" type="sibTrans" cxnId="{CD434954-6EEA-459B-BEA8-2E54EB9D84AF}">
      <dgm:prSet/>
      <dgm:spPr/>
      <dgm:t>
        <a:bodyPr/>
        <a:lstStyle/>
        <a:p>
          <a:endParaRPr lang="fi-FI"/>
        </a:p>
      </dgm:t>
    </dgm:pt>
    <dgm:pt modelId="{D5EF85F4-1D54-4E49-AE32-6548650EC097}">
      <dgm:prSet phldrT="[Teksti]" custT="1"/>
      <dgm:spPr/>
      <dgm:t>
        <a:bodyPr/>
        <a:lstStyle/>
        <a:p>
          <a:r>
            <a:rPr lang="fi-FI" sz="1400" dirty="0"/>
            <a:t>www.finnuclear.fi</a:t>
          </a:r>
        </a:p>
      </dgm:t>
    </dgm:pt>
    <dgm:pt modelId="{057C0709-3DDD-4684-B9AF-22590EB16E0C}" type="parTrans" cxnId="{43EBB0BC-2E75-4FC5-905D-A046BA189CBA}">
      <dgm:prSet/>
      <dgm:spPr/>
      <dgm:t>
        <a:bodyPr/>
        <a:lstStyle/>
        <a:p>
          <a:endParaRPr lang="fi-FI"/>
        </a:p>
      </dgm:t>
    </dgm:pt>
    <dgm:pt modelId="{F319C70F-B0DD-49D1-8207-F39EA71B681C}" type="sibTrans" cxnId="{43EBB0BC-2E75-4FC5-905D-A046BA189CBA}">
      <dgm:prSet/>
      <dgm:spPr/>
      <dgm:t>
        <a:bodyPr/>
        <a:lstStyle/>
        <a:p>
          <a:endParaRPr lang="fi-FI"/>
        </a:p>
      </dgm:t>
    </dgm:pt>
    <dgm:pt modelId="{AD7A6E9B-6B96-417B-9FF9-80FE45A25E18}">
      <dgm:prSet phldrT="[Teksti]" custT="1"/>
      <dgm:spPr/>
      <dgm:t>
        <a:bodyPr/>
        <a:lstStyle/>
        <a:p>
          <a:r>
            <a:rPr lang="fi-FI" sz="1400" dirty="0" err="1"/>
            <a:t>Newsletter</a:t>
          </a:r>
          <a:r>
            <a:rPr lang="fi-FI" sz="1400" dirty="0"/>
            <a:t> </a:t>
          </a:r>
        </a:p>
      </dgm:t>
    </dgm:pt>
    <dgm:pt modelId="{CD0FCC0B-77E4-4B7F-97D0-635795AB2BEA}" type="parTrans" cxnId="{ED3339B6-A5EB-4478-B687-AC76CD182EE4}">
      <dgm:prSet/>
      <dgm:spPr/>
      <dgm:t>
        <a:bodyPr/>
        <a:lstStyle/>
        <a:p>
          <a:endParaRPr lang="fi-FI"/>
        </a:p>
      </dgm:t>
    </dgm:pt>
    <dgm:pt modelId="{71DF61E3-FFDA-4C54-846A-8E95E7AE3667}" type="sibTrans" cxnId="{ED3339B6-A5EB-4478-B687-AC76CD182EE4}">
      <dgm:prSet/>
      <dgm:spPr/>
      <dgm:t>
        <a:bodyPr/>
        <a:lstStyle/>
        <a:p>
          <a:endParaRPr lang="fi-FI"/>
        </a:p>
      </dgm:t>
    </dgm:pt>
    <dgm:pt modelId="{4B64F9B7-1DE5-4EE1-B36B-8409277590E7}">
      <dgm:prSet phldrT="[Teksti]" custT="1"/>
      <dgm:spPr/>
      <dgm:t>
        <a:bodyPr/>
        <a:lstStyle/>
        <a:p>
          <a:r>
            <a:rPr lang="fi-FI" sz="1400" dirty="0" err="1"/>
            <a:t>Guidebooks</a:t>
          </a:r>
          <a:r>
            <a:rPr lang="fi-FI" sz="1400" dirty="0"/>
            <a:t>, </a:t>
          </a:r>
          <a:r>
            <a:rPr lang="fi-FI" sz="1400" dirty="0" err="1"/>
            <a:t>surveys</a:t>
          </a:r>
          <a:endParaRPr lang="fi-FI" sz="1400" dirty="0"/>
        </a:p>
      </dgm:t>
    </dgm:pt>
    <dgm:pt modelId="{709BE2A9-95AB-44EE-A2AF-6B4920355548}" type="parTrans" cxnId="{531ADBE9-4CDE-4D0B-98AE-01363B97C7E9}">
      <dgm:prSet/>
      <dgm:spPr/>
      <dgm:t>
        <a:bodyPr/>
        <a:lstStyle/>
        <a:p>
          <a:endParaRPr lang="fi-FI"/>
        </a:p>
      </dgm:t>
    </dgm:pt>
    <dgm:pt modelId="{1243F630-5EDB-497F-B8CB-B458044EB0EB}" type="sibTrans" cxnId="{531ADBE9-4CDE-4D0B-98AE-01363B97C7E9}">
      <dgm:prSet/>
      <dgm:spPr/>
      <dgm:t>
        <a:bodyPr/>
        <a:lstStyle/>
        <a:p>
          <a:endParaRPr lang="fi-FI"/>
        </a:p>
      </dgm:t>
    </dgm:pt>
    <dgm:pt modelId="{F7DE507F-00E3-468F-9C43-CA4E138380B1}">
      <dgm:prSet phldrT="[Teksti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fi-FI" dirty="0"/>
            <a:t>Networking and Marketing </a:t>
          </a:r>
          <a:r>
            <a:rPr lang="fi-FI" dirty="0" err="1"/>
            <a:t>Support</a:t>
          </a:r>
          <a:endParaRPr lang="fi-FI" dirty="0"/>
        </a:p>
      </dgm:t>
    </dgm:pt>
    <dgm:pt modelId="{3D554E7C-CE59-4F61-8B5F-52A93E381511}" type="parTrans" cxnId="{67CD54EA-875A-47E2-A978-E4FD21537069}">
      <dgm:prSet/>
      <dgm:spPr/>
      <dgm:t>
        <a:bodyPr/>
        <a:lstStyle/>
        <a:p>
          <a:endParaRPr lang="fi-FI"/>
        </a:p>
      </dgm:t>
    </dgm:pt>
    <dgm:pt modelId="{7E392A1B-4D5A-4113-BE9B-A38AD429E03C}" type="sibTrans" cxnId="{67CD54EA-875A-47E2-A978-E4FD21537069}">
      <dgm:prSet/>
      <dgm:spPr/>
      <dgm:t>
        <a:bodyPr/>
        <a:lstStyle/>
        <a:p>
          <a:endParaRPr lang="fi-FI"/>
        </a:p>
      </dgm:t>
    </dgm:pt>
    <dgm:pt modelId="{5454A7FA-0C7F-4568-9457-70E5929D7F8B}">
      <dgm:prSet phldrT="[Teksti]" custT="1"/>
      <dgm:spPr/>
      <dgm:t>
        <a:bodyPr/>
        <a:lstStyle/>
        <a:p>
          <a:r>
            <a:rPr lang="fi-FI" sz="1400" dirty="0" err="1"/>
            <a:t>FinNuclear</a:t>
          </a:r>
          <a:r>
            <a:rPr lang="fi-FI" sz="1400" dirty="0"/>
            <a:t> Directory</a:t>
          </a:r>
        </a:p>
      </dgm:t>
    </dgm:pt>
    <dgm:pt modelId="{FC38173E-D5E8-4206-AE47-9E1D10556C7B}" type="parTrans" cxnId="{709BC59C-51A6-4D5E-B614-74B83210270D}">
      <dgm:prSet/>
      <dgm:spPr/>
      <dgm:t>
        <a:bodyPr/>
        <a:lstStyle/>
        <a:p>
          <a:endParaRPr lang="fi-FI"/>
        </a:p>
      </dgm:t>
    </dgm:pt>
    <dgm:pt modelId="{4F783B63-6BDE-4080-858C-404860A32BAB}" type="sibTrans" cxnId="{709BC59C-51A6-4D5E-B614-74B83210270D}">
      <dgm:prSet/>
      <dgm:spPr/>
      <dgm:t>
        <a:bodyPr/>
        <a:lstStyle/>
        <a:p>
          <a:endParaRPr lang="fi-FI"/>
        </a:p>
      </dgm:t>
    </dgm:pt>
    <dgm:pt modelId="{1F9709BE-4557-4D58-901A-6E8876C771F3}">
      <dgm:prSet phldrT="[Teksti]" custT="1"/>
      <dgm:spPr/>
      <dgm:t>
        <a:bodyPr/>
        <a:lstStyle/>
        <a:p>
          <a:r>
            <a:rPr lang="fi-FI" sz="1400" dirty="0"/>
            <a:t>Supply </a:t>
          </a:r>
          <a:r>
            <a:rPr lang="fi-FI" sz="1400" dirty="0" err="1"/>
            <a:t>chain</a:t>
          </a:r>
          <a:r>
            <a:rPr lang="fi-FI" sz="1400" dirty="0"/>
            <a:t> </a:t>
          </a:r>
          <a:r>
            <a:rPr lang="fi-FI" sz="1400" dirty="0" err="1"/>
            <a:t>events</a:t>
          </a:r>
          <a:endParaRPr lang="fi-FI" sz="1400" dirty="0"/>
        </a:p>
      </dgm:t>
    </dgm:pt>
    <dgm:pt modelId="{B6B619CB-4F42-4404-AD55-ED03036BAA0C}" type="parTrans" cxnId="{78189AD3-A58F-453B-AFA1-BF715E5D2328}">
      <dgm:prSet/>
      <dgm:spPr/>
      <dgm:t>
        <a:bodyPr/>
        <a:lstStyle/>
        <a:p>
          <a:endParaRPr lang="fi-FI"/>
        </a:p>
      </dgm:t>
    </dgm:pt>
    <dgm:pt modelId="{B527C3F5-372A-4EBC-B6CC-B1B3BBF13727}" type="sibTrans" cxnId="{78189AD3-A58F-453B-AFA1-BF715E5D2328}">
      <dgm:prSet/>
      <dgm:spPr/>
      <dgm:t>
        <a:bodyPr/>
        <a:lstStyle/>
        <a:p>
          <a:endParaRPr lang="fi-FI"/>
        </a:p>
      </dgm:t>
    </dgm:pt>
    <dgm:pt modelId="{17385087-DA91-4CF3-B7F7-EA6A59AAFB39}">
      <dgm:prSet phldrT="[Teksti]" custT="1"/>
      <dgm:spPr/>
      <dgm:t>
        <a:bodyPr/>
        <a:lstStyle/>
        <a:p>
          <a:r>
            <a:rPr lang="fi-FI" sz="1400" dirty="0" err="1"/>
            <a:t>Finnish</a:t>
          </a:r>
          <a:r>
            <a:rPr lang="fi-FI" sz="1400" dirty="0"/>
            <a:t> </a:t>
          </a:r>
          <a:r>
            <a:rPr lang="fi-FI" sz="1400" dirty="0" err="1"/>
            <a:t>expo</a:t>
          </a:r>
          <a:r>
            <a:rPr lang="fi-FI" sz="1400" dirty="0"/>
            <a:t> </a:t>
          </a:r>
          <a:r>
            <a:rPr lang="fi-FI" sz="1400" dirty="0" err="1"/>
            <a:t>pavillions</a:t>
          </a:r>
          <a:endParaRPr lang="fi-FI" sz="1400" dirty="0"/>
        </a:p>
      </dgm:t>
    </dgm:pt>
    <dgm:pt modelId="{81D5FF3B-9A4E-4A88-B2EB-A6E9677DF968}" type="parTrans" cxnId="{2537E222-971D-475A-9224-17DD286C9C80}">
      <dgm:prSet/>
      <dgm:spPr/>
      <dgm:t>
        <a:bodyPr/>
        <a:lstStyle/>
        <a:p>
          <a:endParaRPr lang="fi-FI"/>
        </a:p>
      </dgm:t>
    </dgm:pt>
    <dgm:pt modelId="{951E6B0A-507C-448A-917E-2F4CF2467B4F}" type="sibTrans" cxnId="{2537E222-971D-475A-9224-17DD286C9C80}">
      <dgm:prSet/>
      <dgm:spPr/>
      <dgm:t>
        <a:bodyPr/>
        <a:lstStyle/>
        <a:p>
          <a:endParaRPr lang="fi-FI"/>
        </a:p>
      </dgm:t>
    </dgm:pt>
    <dgm:pt modelId="{ECA521BD-02C3-4556-BA18-59F256FBB785}">
      <dgm:prSet phldrT="[Teksti]" custT="1"/>
      <dgm:spPr/>
      <dgm:t>
        <a:bodyPr/>
        <a:lstStyle/>
        <a:p>
          <a:r>
            <a:rPr lang="fi-FI" sz="1400" dirty="0" err="1"/>
            <a:t>Delegations</a:t>
          </a:r>
          <a:r>
            <a:rPr lang="fi-FI" sz="1400" dirty="0"/>
            <a:t> </a:t>
          </a:r>
        </a:p>
      </dgm:t>
    </dgm:pt>
    <dgm:pt modelId="{1038789B-55FC-4462-9C8D-EB056EA60851}" type="parTrans" cxnId="{E3630034-EE3F-4EFE-A432-A85A2ABF8A75}">
      <dgm:prSet/>
      <dgm:spPr/>
      <dgm:t>
        <a:bodyPr/>
        <a:lstStyle/>
        <a:p>
          <a:endParaRPr lang="fi-FI"/>
        </a:p>
      </dgm:t>
    </dgm:pt>
    <dgm:pt modelId="{84ED9661-C6B6-4729-86FA-E2CF8F94FAE9}" type="sibTrans" cxnId="{E3630034-EE3F-4EFE-A432-A85A2ABF8A75}">
      <dgm:prSet/>
      <dgm:spPr/>
      <dgm:t>
        <a:bodyPr/>
        <a:lstStyle/>
        <a:p>
          <a:endParaRPr lang="fi-FI"/>
        </a:p>
      </dgm:t>
    </dgm:pt>
    <dgm:pt modelId="{2D31CE81-406A-4389-81F8-B94A78BF4610}">
      <dgm:prSet phldrT="[Teksti]" custT="1"/>
      <dgm:spPr/>
      <dgm:t>
        <a:bodyPr/>
        <a:lstStyle/>
        <a:p>
          <a:r>
            <a:rPr lang="fi-FI" sz="1400" dirty="0"/>
            <a:t>Business </a:t>
          </a:r>
          <a:r>
            <a:rPr lang="fi-FI" sz="1400" dirty="0" err="1"/>
            <a:t>partners</a:t>
          </a:r>
          <a:r>
            <a:rPr lang="fi-FI" sz="1400" dirty="0"/>
            <a:t> </a:t>
          </a:r>
        </a:p>
      </dgm:t>
    </dgm:pt>
    <dgm:pt modelId="{D5DB5934-9719-439E-9ABE-32CBB353F4AE}" type="parTrans" cxnId="{B2079E5E-C600-4A9D-91E2-01D430D7AADE}">
      <dgm:prSet/>
      <dgm:spPr/>
      <dgm:t>
        <a:bodyPr/>
        <a:lstStyle/>
        <a:p>
          <a:endParaRPr lang="fi-FI"/>
        </a:p>
      </dgm:t>
    </dgm:pt>
    <dgm:pt modelId="{F7F38CC6-AA47-41D8-8402-79E9BAABEEA6}" type="sibTrans" cxnId="{B2079E5E-C600-4A9D-91E2-01D430D7AADE}">
      <dgm:prSet/>
      <dgm:spPr/>
      <dgm:t>
        <a:bodyPr/>
        <a:lstStyle/>
        <a:p>
          <a:endParaRPr lang="fi-FI"/>
        </a:p>
      </dgm:t>
    </dgm:pt>
    <dgm:pt modelId="{77366931-05E2-41E8-AB8F-F478FDE5FA7E}">
      <dgm:prSet phldrT="[Teksti]" custT="1"/>
      <dgm:spPr/>
      <dgm:t>
        <a:bodyPr/>
        <a:lstStyle/>
        <a:p>
          <a:endParaRPr lang="fi-FI" sz="1400" dirty="0"/>
        </a:p>
      </dgm:t>
    </dgm:pt>
    <dgm:pt modelId="{1789056D-7A84-426D-BC54-AAE0BFD736B0}" type="parTrans" cxnId="{0C60E5F2-13BA-433D-A7B4-00798D0B426C}">
      <dgm:prSet/>
      <dgm:spPr/>
      <dgm:t>
        <a:bodyPr/>
        <a:lstStyle/>
        <a:p>
          <a:endParaRPr lang="fi-FI"/>
        </a:p>
      </dgm:t>
    </dgm:pt>
    <dgm:pt modelId="{172E5CCC-ABB0-4539-8963-044001D83E37}" type="sibTrans" cxnId="{0C60E5F2-13BA-433D-A7B4-00798D0B426C}">
      <dgm:prSet/>
      <dgm:spPr/>
      <dgm:t>
        <a:bodyPr/>
        <a:lstStyle/>
        <a:p>
          <a:endParaRPr lang="fi-FI"/>
        </a:p>
      </dgm:t>
    </dgm:pt>
    <dgm:pt modelId="{606C82EB-F227-426C-B42A-62CC4E33BC0E}">
      <dgm:prSet phldrT="[Teksti]" custT="1"/>
      <dgm:spPr/>
      <dgm:t>
        <a:bodyPr/>
        <a:lstStyle/>
        <a:p>
          <a:r>
            <a:rPr lang="fi-FI" sz="1400" dirty="0" err="1"/>
            <a:t>Developing</a:t>
          </a:r>
          <a:r>
            <a:rPr lang="fi-FI" sz="1400" dirty="0"/>
            <a:t> </a:t>
          </a:r>
          <a:r>
            <a:rPr lang="fi-FI" sz="1400" dirty="0" err="1"/>
            <a:t>joint</a:t>
          </a:r>
          <a:r>
            <a:rPr lang="fi-FI" sz="1400" dirty="0"/>
            <a:t> </a:t>
          </a:r>
          <a:r>
            <a:rPr lang="fi-FI" sz="1400" dirty="0" err="1"/>
            <a:t>offerings</a:t>
          </a:r>
          <a:endParaRPr lang="fi-FI" sz="1400" dirty="0"/>
        </a:p>
      </dgm:t>
    </dgm:pt>
    <dgm:pt modelId="{AC81388C-BEA4-4AF2-923D-489DF478644A}" type="parTrans" cxnId="{8A313E67-9974-492D-A924-43B860BD8548}">
      <dgm:prSet/>
      <dgm:spPr/>
      <dgm:t>
        <a:bodyPr/>
        <a:lstStyle/>
        <a:p>
          <a:endParaRPr lang="fi-FI"/>
        </a:p>
      </dgm:t>
    </dgm:pt>
    <dgm:pt modelId="{B65B9AF8-A2B8-4D38-A0DA-2274A298BB60}" type="sibTrans" cxnId="{8A313E67-9974-492D-A924-43B860BD8548}">
      <dgm:prSet/>
      <dgm:spPr/>
      <dgm:t>
        <a:bodyPr/>
        <a:lstStyle/>
        <a:p>
          <a:endParaRPr lang="fi-FI"/>
        </a:p>
      </dgm:t>
    </dgm:pt>
    <dgm:pt modelId="{C3339354-053A-4122-B7E2-89C17414EA83}">
      <dgm:prSet phldrT="[Teksti]" custT="1"/>
      <dgm:spPr/>
      <dgm:t>
        <a:bodyPr/>
        <a:lstStyle/>
        <a:p>
          <a:r>
            <a:rPr lang="fi-FI" sz="1400" dirty="0" err="1"/>
            <a:t>Pre-audits</a:t>
          </a:r>
          <a:endParaRPr lang="fi-FI" sz="1400" dirty="0"/>
        </a:p>
      </dgm:t>
    </dgm:pt>
    <dgm:pt modelId="{A3347927-9A49-4C97-A664-23A184575C54}" type="parTrans" cxnId="{15FDB682-B3F4-49C4-93B2-AE9EF26B3701}">
      <dgm:prSet/>
      <dgm:spPr/>
      <dgm:t>
        <a:bodyPr/>
        <a:lstStyle/>
        <a:p>
          <a:endParaRPr lang="fi-FI"/>
        </a:p>
      </dgm:t>
    </dgm:pt>
    <dgm:pt modelId="{5AFE88E2-85A9-4CAF-B995-039D78134336}" type="sibTrans" cxnId="{15FDB682-B3F4-49C4-93B2-AE9EF26B3701}">
      <dgm:prSet/>
      <dgm:spPr/>
      <dgm:t>
        <a:bodyPr/>
        <a:lstStyle/>
        <a:p>
          <a:endParaRPr lang="fi-FI"/>
        </a:p>
      </dgm:t>
    </dgm:pt>
    <dgm:pt modelId="{95285BF0-FB06-49BC-A9C5-2296B184B3F3}" type="pres">
      <dgm:prSet presAssocID="{E3697ED7-0744-437C-B7E4-58585BD3E66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E5BEACD-CD14-4BF7-B1A6-BA7C81320038}" type="pres">
      <dgm:prSet presAssocID="{1F1AF5FE-7FC5-4622-AC6D-BDE0B7553FC0}" presName="linNode" presStyleCnt="0"/>
      <dgm:spPr/>
    </dgm:pt>
    <dgm:pt modelId="{EF8BB195-1B7D-47F0-A988-25CC6675FC10}" type="pres">
      <dgm:prSet presAssocID="{1F1AF5FE-7FC5-4622-AC6D-BDE0B7553FC0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0C4F0D-91A5-4C09-83A9-A3453C3EB926}" type="pres">
      <dgm:prSet presAssocID="{1F1AF5FE-7FC5-4622-AC6D-BDE0B7553FC0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76C5D1-7544-4253-BC74-83E590989A3D}" type="pres">
      <dgm:prSet presAssocID="{941B9C2F-FA5F-4114-AE3B-6BEC0B1793CF}" presName="spacing" presStyleCnt="0"/>
      <dgm:spPr/>
    </dgm:pt>
    <dgm:pt modelId="{73B4FEFC-2FEC-4F43-856F-9D80BD090A8F}" type="pres">
      <dgm:prSet presAssocID="{2B7D7433-E708-4661-A74E-D634C761295C}" presName="linNode" presStyleCnt="0"/>
      <dgm:spPr/>
    </dgm:pt>
    <dgm:pt modelId="{92A4B6BC-850C-4441-B967-F7E18013A063}" type="pres">
      <dgm:prSet presAssocID="{2B7D7433-E708-4661-A74E-D634C761295C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0E5BF2-BF3D-4706-B96C-408056C45731}" type="pres">
      <dgm:prSet presAssocID="{2B7D7433-E708-4661-A74E-D634C761295C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A8FC8-0EE5-429C-85DA-44B14E5DCD8D}" type="pres">
      <dgm:prSet presAssocID="{A4AF3781-B77B-4FBF-9A81-A3C1AF25DF23}" presName="spacing" presStyleCnt="0"/>
      <dgm:spPr/>
    </dgm:pt>
    <dgm:pt modelId="{31CECD35-7E28-46E7-998A-4D2617F3ECD6}" type="pres">
      <dgm:prSet presAssocID="{368CE85E-376C-49F8-A3E3-94F440843317}" presName="linNode" presStyleCnt="0"/>
      <dgm:spPr/>
    </dgm:pt>
    <dgm:pt modelId="{1D1076CB-EB5D-4D3E-BD6C-E6AA39AAA3BC}" type="pres">
      <dgm:prSet presAssocID="{368CE85E-376C-49F8-A3E3-94F440843317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7A03E-D178-4D73-8E65-777F1944EAF7}" type="pres">
      <dgm:prSet presAssocID="{368CE85E-376C-49F8-A3E3-94F440843317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FDCB8E-DA93-418B-BA82-F7E2656BA0DA}" type="pres">
      <dgm:prSet presAssocID="{13A65E13-5B04-4AAC-9FD4-8FFF2BD6BE0F}" presName="spacing" presStyleCnt="0"/>
      <dgm:spPr/>
    </dgm:pt>
    <dgm:pt modelId="{13379EEA-945F-4991-A3F3-A9B0160FB6F7}" type="pres">
      <dgm:prSet presAssocID="{F7DE507F-00E3-468F-9C43-CA4E138380B1}" presName="linNode" presStyleCnt="0"/>
      <dgm:spPr/>
    </dgm:pt>
    <dgm:pt modelId="{48E76C6C-4556-4135-9A10-EF7457AB1B8B}" type="pres">
      <dgm:prSet presAssocID="{F7DE507F-00E3-468F-9C43-CA4E138380B1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76D5F-DDBE-4B87-977A-E7443CEE31DA}" type="pres">
      <dgm:prSet presAssocID="{F7DE507F-00E3-468F-9C43-CA4E138380B1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BBAA06-3C3E-4CF9-8DCD-10F43A07CB12}" type="presOf" srcId="{C8696D99-0C58-436A-9855-30E8D79A3B01}" destId="{0F0E5BF2-BF3D-4706-B96C-408056C45731}" srcOrd="0" destOrd="1" presId="urn:microsoft.com/office/officeart/2005/8/layout/vList6"/>
    <dgm:cxn modelId="{84B3760B-65F8-4F05-A2B9-7F1E93F9B2EA}" srcId="{1F1AF5FE-7FC5-4622-AC6D-BDE0B7553FC0}" destId="{492FE1B5-C8E2-472E-AF13-AAF06E69AFCC}" srcOrd="1" destOrd="0" parTransId="{6314D1C4-9A7A-4B89-BE9B-C4E0891BDADB}" sibTransId="{AB1896FF-F6E5-4B3A-8CE6-D0F35691CDDB}"/>
    <dgm:cxn modelId="{704A3019-0F0C-4AF7-898D-96B04C96205F}" type="presOf" srcId="{2D31CE81-406A-4389-81F8-B94A78BF4610}" destId="{1B0C4F0D-91A5-4C09-83A9-A3453C3EB926}" srcOrd="0" destOrd="2" presId="urn:microsoft.com/office/officeart/2005/8/layout/vList6"/>
    <dgm:cxn modelId="{40BE99DC-1E61-440C-8F57-5429D742E39A}" type="presOf" srcId="{ECA521BD-02C3-4556-BA18-59F256FBB785}" destId="{79176D5F-DDBE-4B87-977A-E7443CEE31DA}" srcOrd="0" destOrd="3" presId="urn:microsoft.com/office/officeart/2005/8/layout/vList6"/>
    <dgm:cxn modelId="{EAD42337-5108-4DAA-9502-AD1C50E71890}" type="presOf" srcId="{492FE1B5-C8E2-472E-AF13-AAF06E69AFCC}" destId="{1B0C4F0D-91A5-4C09-83A9-A3453C3EB926}" srcOrd="0" destOrd="1" presId="urn:microsoft.com/office/officeart/2005/8/layout/vList6"/>
    <dgm:cxn modelId="{CA2E38A3-7BA8-473D-A3AA-C99B2E8E6AF6}" type="presOf" srcId="{D5EF85F4-1D54-4E49-AE32-6548650EC097}" destId="{9287A03E-D178-4D73-8E65-777F1944EAF7}" srcOrd="0" destOrd="0" presId="urn:microsoft.com/office/officeart/2005/8/layout/vList6"/>
    <dgm:cxn modelId="{79FF936E-60A3-46D4-AA29-73AE45B5D776}" type="presOf" srcId="{A4F0C387-11BA-4E30-98B6-FB4607661F7F}" destId="{0F0E5BF2-BF3D-4706-B96C-408056C45731}" srcOrd="0" destOrd="0" presId="urn:microsoft.com/office/officeart/2005/8/layout/vList6"/>
    <dgm:cxn modelId="{8286F005-B13B-4FE7-B02B-734281FE5FB7}" type="presOf" srcId="{5454A7FA-0C7F-4568-9457-70E5929D7F8B}" destId="{79176D5F-DDBE-4B87-977A-E7443CEE31DA}" srcOrd="0" destOrd="0" presId="urn:microsoft.com/office/officeart/2005/8/layout/vList6"/>
    <dgm:cxn modelId="{78189AD3-A58F-453B-AFA1-BF715E5D2328}" srcId="{F7DE507F-00E3-468F-9C43-CA4E138380B1}" destId="{1F9709BE-4557-4D58-901A-6E8876C771F3}" srcOrd="1" destOrd="0" parTransId="{B6B619CB-4F42-4404-AD55-ED03036BAA0C}" sibTransId="{B527C3F5-372A-4EBC-B6CC-B1B3BBF13727}"/>
    <dgm:cxn modelId="{90D28B73-A685-4237-A742-56B2BBC772F9}" type="presOf" srcId="{E3697ED7-0744-437C-B7E4-58585BD3E660}" destId="{95285BF0-FB06-49BC-A9C5-2296B184B3F3}" srcOrd="0" destOrd="0" presId="urn:microsoft.com/office/officeart/2005/8/layout/vList6"/>
    <dgm:cxn modelId="{B072FB7A-BAC4-4DB0-8C61-2E800C967389}" type="presOf" srcId="{4B64F9B7-1DE5-4EE1-B36B-8409277590E7}" destId="{9287A03E-D178-4D73-8E65-777F1944EAF7}" srcOrd="0" destOrd="2" presId="urn:microsoft.com/office/officeart/2005/8/layout/vList6"/>
    <dgm:cxn modelId="{E3630034-EE3F-4EFE-A432-A85A2ABF8A75}" srcId="{F7DE507F-00E3-468F-9C43-CA4E138380B1}" destId="{ECA521BD-02C3-4556-BA18-59F256FBB785}" srcOrd="3" destOrd="0" parTransId="{1038789B-55FC-4462-9C8D-EB056EA60851}" sibTransId="{84ED9661-C6B6-4729-86FA-E2CF8F94FAE9}"/>
    <dgm:cxn modelId="{15CF93B3-2590-428C-9257-3992A80F6A51}" type="presOf" srcId="{AD7A6E9B-6B96-417B-9FF9-80FE45A25E18}" destId="{9287A03E-D178-4D73-8E65-777F1944EAF7}" srcOrd="0" destOrd="1" presId="urn:microsoft.com/office/officeart/2005/8/layout/vList6"/>
    <dgm:cxn modelId="{F0F5330C-152E-4432-BD13-8588E7A5535B}" type="presOf" srcId="{1F1AF5FE-7FC5-4622-AC6D-BDE0B7553FC0}" destId="{EF8BB195-1B7D-47F0-A988-25CC6675FC10}" srcOrd="0" destOrd="0" presId="urn:microsoft.com/office/officeart/2005/8/layout/vList6"/>
    <dgm:cxn modelId="{057B557A-CE36-4960-8265-E37AFB3B79A3}" srcId="{2B7D7433-E708-4661-A74E-D634C761295C}" destId="{C8696D99-0C58-436A-9855-30E8D79A3B01}" srcOrd="1" destOrd="0" parTransId="{CD3A38B8-D732-49F0-8321-A3D28B69A327}" sibTransId="{97BCA80C-9416-45CE-8AFE-2E677BBE2A79}"/>
    <dgm:cxn modelId="{709BC59C-51A6-4D5E-B614-74B83210270D}" srcId="{F7DE507F-00E3-468F-9C43-CA4E138380B1}" destId="{5454A7FA-0C7F-4568-9457-70E5929D7F8B}" srcOrd="0" destOrd="0" parTransId="{FC38173E-D5E8-4206-AE47-9E1D10556C7B}" sibTransId="{4F783B63-6BDE-4080-858C-404860A32BAB}"/>
    <dgm:cxn modelId="{F9A454A6-5633-4D85-BC5F-DA7E2ED766C4}" type="presOf" srcId="{A9B214A2-35DB-4CB8-81F5-143B6ABC7609}" destId="{1B0C4F0D-91A5-4C09-83A9-A3453C3EB926}" srcOrd="0" destOrd="0" presId="urn:microsoft.com/office/officeart/2005/8/layout/vList6"/>
    <dgm:cxn modelId="{438EFCE5-4943-45BC-9654-64F47046233D}" type="presOf" srcId="{17385087-DA91-4CF3-B7F7-EA6A59AAFB39}" destId="{79176D5F-DDBE-4B87-977A-E7443CEE31DA}" srcOrd="0" destOrd="2" presId="urn:microsoft.com/office/officeart/2005/8/layout/vList6"/>
    <dgm:cxn modelId="{C06AD86A-E6BA-4EE6-8B3C-06CF3397501C}" srcId="{E3697ED7-0744-437C-B7E4-58585BD3E660}" destId="{1F1AF5FE-7FC5-4622-AC6D-BDE0B7553FC0}" srcOrd="0" destOrd="0" parTransId="{2F18E7F2-0885-44EE-A50E-34B960451269}" sibTransId="{941B9C2F-FA5F-4114-AE3B-6BEC0B1793CF}"/>
    <dgm:cxn modelId="{CD434954-6EEA-459B-BEA8-2E54EB9D84AF}" srcId="{E3697ED7-0744-437C-B7E4-58585BD3E660}" destId="{368CE85E-376C-49F8-A3E3-94F440843317}" srcOrd="2" destOrd="0" parTransId="{1612F8BB-0C66-45B6-B4BB-41BE21640F5B}" sibTransId="{13A65E13-5B04-4AAC-9FD4-8FFF2BD6BE0F}"/>
    <dgm:cxn modelId="{79F4A5B9-A9D2-4A8F-B85B-4FABE4DB9F52}" type="presOf" srcId="{368CE85E-376C-49F8-A3E3-94F440843317}" destId="{1D1076CB-EB5D-4D3E-BD6C-E6AA39AAA3BC}" srcOrd="0" destOrd="0" presId="urn:microsoft.com/office/officeart/2005/8/layout/vList6"/>
    <dgm:cxn modelId="{B2079E5E-C600-4A9D-91E2-01D430D7AADE}" srcId="{1F1AF5FE-7FC5-4622-AC6D-BDE0B7553FC0}" destId="{2D31CE81-406A-4389-81F8-B94A78BF4610}" srcOrd="2" destOrd="0" parTransId="{D5DB5934-9719-439E-9ABE-32CBB353F4AE}" sibTransId="{F7F38CC6-AA47-41D8-8402-79E9BAABEEA6}"/>
    <dgm:cxn modelId="{34457CE7-91CD-41AB-97A4-490006A70B56}" srcId="{2B7D7433-E708-4661-A74E-D634C761295C}" destId="{A4F0C387-11BA-4E30-98B6-FB4607661F7F}" srcOrd="0" destOrd="0" parTransId="{032CD349-A279-4D62-9958-A904CA438732}" sibTransId="{00285FC2-834C-47D5-877F-1D969D55598F}"/>
    <dgm:cxn modelId="{DCC0A121-5FBB-4A4A-9993-8588264E780A}" type="presOf" srcId="{1F9709BE-4557-4D58-901A-6E8876C771F3}" destId="{79176D5F-DDBE-4B87-977A-E7443CEE31DA}" srcOrd="0" destOrd="1" presId="urn:microsoft.com/office/officeart/2005/8/layout/vList6"/>
    <dgm:cxn modelId="{4A0EFB7C-27F3-4FAE-A429-D7552240CFE7}" srcId="{1F1AF5FE-7FC5-4622-AC6D-BDE0B7553FC0}" destId="{A9B214A2-35DB-4CB8-81F5-143B6ABC7609}" srcOrd="0" destOrd="0" parTransId="{DA3608E5-2F81-46C1-ABE3-46F015DB06E7}" sibTransId="{97B316FD-97B9-44AF-8754-870A7C4AEF79}"/>
    <dgm:cxn modelId="{8A313E67-9974-492D-A924-43B860BD8548}" srcId="{2B7D7433-E708-4661-A74E-D634C761295C}" destId="{606C82EB-F227-426C-B42A-62CC4E33BC0E}" srcOrd="3" destOrd="0" parTransId="{AC81388C-BEA4-4AF2-923D-489DF478644A}" sibTransId="{B65B9AF8-A2B8-4D38-A0DA-2274A298BB60}"/>
    <dgm:cxn modelId="{531ADBE9-4CDE-4D0B-98AE-01363B97C7E9}" srcId="{368CE85E-376C-49F8-A3E3-94F440843317}" destId="{4B64F9B7-1DE5-4EE1-B36B-8409277590E7}" srcOrd="2" destOrd="0" parTransId="{709BE2A9-95AB-44EE-A2AF-6B4920355548}" sibTransId="{1243F630-5EDB-497F-B8CB-B458044EB0EB}"/>
    <dgm:cxn modelId="{DEA5D3C1-A3BD-4EE6-8D94-2E2C2705F189}" type="presOf" srcId="{F7DE507F-00E3-468F-9C43-CA4E138380B1}" destId="{48E76C6C-4556-4135-9A10-EF7457AB1B8B}" srcOrd="0" destOrd="0" presId="urn:microsoft.com/office/officeart/2005/8/layout/vList6"/>
    <dgm:cxn modelId="{ED3339B6-A5EB-4478-B687-AC76CD182EE4}" srcId="{368CE85E-376C-49F8-A3E3-94F440843317}" destId="{AD7A6E9B-6B96-417B-9FF9-80FE45A25E18}" srcOrd="1" destOrd="0" parTransId="{CD0FCC0B-77E4-4B7F-97D0-635795AB2BEA}" sibTransId="{71DF61E3-FFDA-4C54-846A-8E95E7AE3667}"/>
    <dgm:cxn modelId="{470A3A15-B704-4904-868D-93357BE0AF82}" type="presOf" srcId="{606C82EB-F227-426C-B42A-62CC4E33BC0E}" destId="{0F0E5BF2-BF3D-4706-B96C-408056C45731}" srcOrd="0" destOrd="3" presId="urn:microsoft.com/office/officeart/2005/8/layout/vList6"/>
    <dgm:cxn modelId="{239B734B-DBD7-41C5-BC42-B483C4009DD0}" srcId="{E3697ED7-0744-437C-B7E4-58585BD3E660}" destId="{2B7D7433-E708-4661-A74E-D634C761295C}" srcOrd="1" destOrd="0" parTransId="{D772DB43-4E9E-4417-B25C-737722D9F292}" sibTransId="{A4AF3781-B77B-4FBF-9A81-A3C1AF25DF23}"/>
    <dgm:cxn modelId="{15FDB682-B3F4-49C4-93B2-AE9EF26B3701}" srcId="{2B7D7433-E708-4661-A74E-D634C761295C}" destId="{C3339354-053A-4122-B7E2-89C17414EA83}" srcOrd="2" destOrd="0" parTransId="{A3347927-9A49-4C97-A664-23A184575C54}" sibTransId="{5AFE88E2-85A9-4CAF-B995-039D78134336}"/>
    <dgm:cxn modelId="{43EBB0BC-2E75-4FC5-905D-A046BA189CBA}" srcId="{368CE85E-376C-49F8-A3E3-94F440843317}" destId="{D5EF85F4-1D54-4E49-AE32-6548650EC097}" srcOrd="0" destOrd="0" parTransId="{057C0709-3DDD-4684-B9AF-22590EB16E0C}" sibTransId="{F319C70F-B0DD-49D1-8207-F39EA71B681C}"/>
    <dgm:cxn modelId="{2537E222-971D-475A-9224-17DD286C9C80}" srcId="{F7DE507F-00E3-468F-9C43-CA4E138380B1}" destId="{17385087-DA91-4CF3-B7F7-EA6A59AAFB39}" srcOrd="2" destOrd="0" parTransId="{81D5FF3B-9A4E-4A88-B2EB-A6E9677DF968}" sibTransId="{951E6B0A-507C-448A-917E-2F4CF2467B4F}"/>
    <dgm:cxn modelId="{107AB1F9-6620-4606-BA19-8B5D5EF6F992}" type="presOf" srcId="{77366931-05E2-41E8-AB8F-F478FDE5FA7E}" destId="{0F0E5BF2-BF3D-4706-B96C-408056C45731}" srcOrd="0" destOrd="4" presId="urn:microsoft.com/office/officeart/2005/8/layout/vList6"/>
    <dgm:cxn modelId="{039134CC-D194-4B11-8EAE-A2E8C76FB28B}" type="presOf" srcId="{C3339354-053A-4122-B7E2-89C17414EA83}" destId="{0F0E5BF2-BF3D-4706-B96C-408056C45731}" srcOrd="0" destOrd="2" presId="urn:microsoft.com/office/officeart/2005/8/layout/vList6"/>
    <dgm:cxn modelId="{0C60E5F2-13BA-433D-A7B4-00798D0B426C}" srcId="{2B7D7433-E708-4661-A74E-D634C761295C}" destId="{77366931-05E2-41E8-AB8F-F478FDE5FA7E}" srcOrd="4" destOrd="0" parTransId="{1789056D-7A84-426D-BC54-AAE0BFD736B0}" sibTransId="{172E5CCC-ABB0-4539-8963-044001D83E37}"/>
    <dgm:cxn modelId="{3FED66C1-FD99-4D4F-81D9-1DEC7EABE09E}" type="presOf" srcId="{2B7D7433-E708-4661-A74E-D634C761295C}" destId="{92A4B6BC-850C-4441-B967-F7E18013A063}" srcOrd="0" destOrd="0" presId="urn:microsoft.com/office/officeart/2005/8/layout/vList6"/>
    <dgm:cxn modelId="{67CD54EA-875A-47E2-A978-E4FD21537069}" srcId="{E3697ED7-0744-437C-B7E4-58585BD3E660}" destId="{F7DE507F-00E3-468F-9C43-CA4E138380B1}" srcOrd="3" destOrd="0" parTransId="{3D554E7C-CE59-4F61-8B5F-52A93E381511}" sibTransId="{7E392A1B-4D5A-4113-BE9B-A38AD429E03C}"/>
    <dgm:cxn modelId="{D9ECACAC-CFBC-457A-B413-2F86D99DE445}" type="presParOf" srcId="{95285BF0-FB06-49BC-A9C5-2296B184B3F3}" destId="{4E5BEACD-CD14-4BF7-B1A6-BA7C81320038}" srcOrd="0" destOrd="0" presId="urn:microsoft.com/office/officeart/2005/8/layout/vList6"/>
    <dgm:cxn modelId="{B46B693F-9350-4A49-A659-936D81419CED}" type="presParOf" srcId="{4E5BEACD-CD14-4BF7-B1A6-BA7C81320038}" destId="{EF8BB195-1B7D-47F0-A988-25CC6675FC10}" srcOrd="0" destOrd="0" presId="urn:microsoft.com/office/officeart/2005/8/layout/vList6"/>
    <dgm:cxn modelId="{A0A24DC3-9188-4657-A1E6-71E996BB2604}" type="presParOf" srcId="{4E5BEACD-CD14-4BF7-B1A6-BA7C81320038}" destId="{1B0C4F0D-91A5-4C09-83A9-A3453C3EB926}" srcOrd="1" destOrd="0" presId="urn:microsoft.com/office/officeart/2005/8/layout/vList6"/>
    <dgm:cxn modelId="{0362A599-85E9-474D-ABFF-1C0478DF0AB3}" type="presParOf" srcId="{95285BF0-FB06-49BC-A9C5-2296B184B3F3}" destId="{A876C5D1-7544-4253-BC74-83E590989A3D}" srcOrd="1" destOrd="0" presId="urn:microsoft.com/office/officeart/2005/8/layout/vList6"/>
    <dgm:cxn modelId="{A103274A-108E-4A20-90AA-FEEE032675EE}" type="presParOf" srcId="{95285BF0-FB06-49BC-A9C5-2296B184B3F3}" destId="{73B4FEFC-2FEC-4F43-856F-9D80BD090A8F}" srcOrd="2" destOrd="0" presId="urn:microsoft.com/office/officeart/2005/8/layout/vList6"/>
    <dgm:cxn modelId="{1116BBAD-9469-49BC-B272-C31022FF855E}" type="presParOf" srcId="{73B4FEFC-2FEC-4F43-856F-9D80BD090A8F}" destId="{92A4B6BC-850C-4441-B967-F7E18013A063}" srcOrd="0" destOrd="0" presId="urn:microsoft.com/office/officeart/2005/8/layout/vList6"/>
    <dgm:cxn modelId="{3C3CB357-44FD-4138-8AC7-ACA82E852ED1}" type="presParOf" srcId="{73B4FEFC-2FEC-4F43-856F-9D80BD090A8F}" destId="{0F0E5BF2-BF3D-4706-B96C-408056C45731}" srcOrd="1" destOrd="0" presId="urn:microsoft.com/office/officeart/2005/8/layout/vList6"/>
    <dgm:cxn modelId="{8E42138F-151A-465C-BFA1-2BA91402F05D}" type="presParOf" srcId="{95285BF0-FB06-49BC-A9C5-2296B184B3F3}" destId="{9ABA8FC8-0EE5-429C-85DA-44B14E5DCD8D}" srcOrd="3" destOrd="0" presId="urn:microsoft.com/office/officeart/2005/8/layout/vList6"/>
    <dgm:cxn modelId="{03A5D0A4-3504-49EB-AEF9-EC819034EE66}" type="presParOf" srcId="{95285BF0-FB06-49BC-A9C5-2296B184B3F3}" destId="{31CECD35-7E28-46E7-998A-4D2617F3ECD6}" srcOrd="4" destOrd="0" presId="urn:microsoft.com/office/officeart/2005/8/layout/vList6"/>
    <dgm:cxn modelId="{E5ACE750-3E81-4B30-84A9-082AC075B48C}" type="presParOf" srcId="{31CECD35-7E28-46E7-998A-4D2617F3ECD6}" destId="{1D1076CB-EB5D-4D3E-BD6C-E6AA39AAA3BC}" srcOrd="0" destOrd="0" presId="urn:microsoft.com/office/officeart/2005/8/layout/vList6"/>
    <dgm:cxn modelId="{4C8E6AE5-5318-4BBD-8800-175CEAFD8142}" type="presParOf" srcId="{31CECD35-7E28-46E7-998A-4D2617F3ECD6}" destId="{9287A03E-D178-4D73-8E65-777F1944EAF7}" srcOrd="1" destOrd="0" presId="urn:microsoft.com/office/officeart/2005/8/layout/vList6"/>
    <dgm:cxn modelId="{73340883-DDB5-4A61-BD16-CDEDBFCB93A9}" type="presParOf" srcId="{95285BF0-FB06-49BC-A9C5-2296B184B3F3}" destId="{2AFDCB8E-DA93-418B-BA82-F7E2656BA0DA}" srcOrd="5" destOrd="0" presId="urn:microsoft.com/office/officeart/2005/8/layout/vList6"/>
    <dgm:cxn modelId="{71CA873F-3CA4-4874-B063-914E256C54A8}" type="presParOf" srcId="{95285BF0-FB06-49BC-A9C5-2296B184B3F3}" destId="{13379EEA-945F-4991-A3F3-A9B0160FB6F7}" srcOrd="6" destOrd="0" presId="urn:microsoft.com/office/officeart/2005/8/layout/vList6"/>
    <dgm:cxn modelId="{FE159A7C-5E75-4E6B-ABF7-622A16709CC5}" type="presParOf" srcId="{13379EEA-945F-4991-A3F3-A9B0160FB6F7}" destId="{48E76C6C-4556-4135-9A10-EF7457AB1B8B}" srcOrd="0" destOrd="0" presId="urn:microsoft.com/office/officeart/2005/8/layout/vList6"/>
    <dgm:cxn modelId="{5478E94A-A467-41A8-B29E-7D5BDBBBAA6A}" type="presParOf" srcId="{13379EEA-945F-4991-A3F3-A9B0160FB6F7}" destId="{79176D5F-DDBE-4B87-977A-E7443CEE31D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4D852-7D79-4751-91EE-F7A603F04115}">
      <dsp:nvSpPr>
        <dsp:cNvPr id="0" name=""/>
        <dsp:cNvSpPr/>
      </dsp:nvSpPr>
      <dsp:spPr>
        <a:xfrm>
          <a:off x="247618" y="2304"/>
          <a:ext cx="1937899" cy="1056224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>
              <a:latin typeface="Arial Narrow" panose="020B0606020202030204" pitchFamily="34" charset="0"/>
            </a:rPr>
            <a:t>Policy</a:t>
          </a:r>
        </a:p>
      </dsp:txBody>
      <dsp:txXfrm>
        <a:off x="531417" y="156984"/>
        <a:ext cx="1370301" cy="746864"/>
      </dsp:txXfrm>
    </dsp:sp>
    <dsp:sp modelId="{75644E17-B9DE-4CEC-BFD7-EEE91983FDAB}">
      <dsp:nvSpPr>
        <dsp:cNvPr id="0" name=""/>
        <dsp:cNvSpPr/>
      </dsp:nvSpPr>
      <dsp:spPr>
        <a:xfrm rot="10800000">
          <a:off x="985959" y="1195068"/>
          <a:ext cx="461216" cy="289461"/>
        </a:xfrm>
        <a:prstGeom prst="triangle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A1F57-2A70-49E0-AABE-248F085F6CAB}">
      <dsp:nvSpPr>
        <dsp:cNvPr id="0" name=""/>
        <dsp:cNvSpPr/>
      </dsp:nvSpPr>
      <dsp:spPr>
        <a:xfrm>
          <a:off x="325671" y="1604683"/>
          <a:ext cx="1781791" cy="1147886"/>
        </a:xfrm>
        <a:prstGeom prst="ellipse">
          <a:avLst/>
        </a:prstGeom>
        <a:solidFill>
          <a:schemeClr val="accent5">
            <a:shade val="50000"/>
            <a:hueOff val="114998"/>
            <a:satOff val="-2801"/>
            <a:lumOff val="122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err="1">
              <a:latin typeface="Arial Narrow" panose="020B0606020202030204" pitchFamily="34" charset="0"/>
            </a:rPr>
            <a:t>Trust</a:t>
          </a:r>
          <a:r>
            <a:rPr lang="fi-FI" sz="1600" kern="1200" dirty="0">
              <a:latin typeface="Arial Narrow" panose="020B0606020202030204" pitchFamily="34" charset="0"/>
            </a:rPr>
            <a:t> of </a:t>
          </a:r>
          <a:r>
            <a:rPr lang="fi-FI" sz="1600" kern="1200" dirty="0" err="1">
              <a:latin typeface="Arial Narrow" panose="020B0606020202030204" pitchFamily="34" charset="0"/>
            </a:rPr>
            <a:t>industries</a:t>
          </a:r>
          <a:endParaRPr lang="fi-FI" sz="1600" kern="1200" dirty="0">
            <a:latin typeface="Arial Narrow" panose="020B0606020202030204" pitchFamily="34" charset="0"/>
          </a:endParaRPr>
        </a:p>
      </dsp:txBody>
      <dsp:txXfrm>
        <a:off x="586608" y="1772787"/>
        <a:ext cx="1259917" cy="811678"/>
      </dsp:txXfrm>
    </dsp:sp>
    <dsp:sp modelId="{1B0BDB0C-A487-43D8-AB4D-9CA8ADF1CD4A}">
      <dsp:nvSpPr>
        <dsp:cNvPr id="0" name=""/>
        <dsp:cNvSpPr/>
      </dsp:nvSpPr>
      <dsp:spPr>
        <a:xfrm rot="10800000">
          <a:off x="985959" y="2992063"/>
          <a:ext cx="461216" cy="289461"/>
        </a:xfrm>
        <a:prstGeom prst="triangle">
          <a:avLst/>
        </a:prstGeom>
        <a:solidFill>
          <a:schemeClr val="accent5">
            <a:shade val="90000"/>
            <a:hueOff val="138475"/>
            <a:satOff val="-2957"/>
            <a:lumOff val="110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03DC35-0501-44DF-8E4C-5A77BE23E391}">
      <dsp:nvSpPr>
        <dsp:cNvPr id="0" name=""/>
        <dsp:cNvSpPr/>
      </dsp:nvSpPr>
      <dsp:spPr>
        <a:xfrm>
          <a:off x="332879" y="3504634"/>
          <a:ext cx="1767377" cy="905939"/>
        </a:xfrm>
        <a:prstGeom prst="ellipse">
          <a:avLst/>
        </a:prstGeom>
        <a:solidFill>
          <a:schemeClr val="accent5">
            <a:shade val="50000"/>
            <a:hueOff val="229996"/>
            <a:satOff val="-5601"/>
            <a:lumOff val="245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err="1">
              <a:latin typeface="Arial Narrow" panose="020B0606020202030204" pitchFamily="34" charset="0"/>
            </a:rPr>
            <a:t>Investments</a:t>
          </a:r>
          <a:r>
            <a:rPr lang="fi-FI" sz="1600" kern="1200" dirty="0">
              <a:latin typeface="Arial Narrow" panose="020B0606020202030204" pitchFamily="34" charset="0"/>
            </a:rPr>
            <a:t> on </a:t>
          </a:r>
          <a:r>
            <a:rPr lang="fi-FI" sz="1600" kern="1200" dirty="0" err="1">
              <a:latin typeface="Arial Narrow" panose="020B0606020202030204" pitchFamily="34" charset="0"/>
            </a:rPr>
            <a:t>development</a:t>
          </a:r>
          <a:endParaRPr lang="fi-FI" sz="1600" kern="1200" dirty="0">
            <a:latin typeface="Arial Narrow" panose="020B0606020202030204" pitchFamily="34" charset="0"/>
          </a:endParaRPr>
        </a:p>
      </dsp:txBody>
      <dsp:txXfrm>
        <a:off x="591705" y="3637306"/>
        <a:ext cx="1249725" cy="640595"/>
      </dsp:txXfrm>
    </dsp:sp>
    <dsp:sp modelId="{9BAF423F-2D8B-4140-8065-EBF332781F04}">
      <dsp:nvSpPr>
        <dsp:cNvPr id="0" name=""/>
        <dsp:cNvSpPr/>
      </dsp:nvSpPr>
      <dsp:spPr>
        <a:xfrm rot="5400000">
          <a:off x="2284537" y="3812873"/>
          <a:ext cx="461216" cy="289461"/>
        </a:xfrm>
        <a:prstGeom prst="triangle">
          <a:avLst/>
        </a:prstGeom>
        <a:solidFill>
          <a:schemeClr val="accent5">
            <a:shade val="90000"/>
            <a:hueOff val="276951"/>
            <a:satOff val="-5914"/>
            <a:lumOff val="220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BA9AC4-4132-4C2F-A101-DA0A7C245DD3}">
      <dsp:nvSpPr>
        <dsp:cNvPr id="0" name=""/>
        <dsp:cNvSpPr/>
      </dsp:nvSpPr>
      <dsp:spPr>
        <a:xfrm>
          <a:off x="2913650" y="3480568"/>
          <a:ext cx="1828797" cy="954070"/>
        </a:xfrm>
        <a:prstGeom prst="ellipse">
          <a:avLst/>
        </a:prstGeom>
        <a:solidFill>
          <a:schemeClr val="accent5">
            <a:shade val="50000"/>
            <a:hueOff val="344994"/>
            <a:satOff val="-8402"/>
            <a:lumOff val="367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err="1">
              <a:solidFill>
                <a:schemeClr val="tx1"/>
              </a:solidFill>
              <a:latin typeface="Arial Narrow" panose="020B0606020202030204" pitchFamily="34" charset="0"/>
            </a:rPr>
            <a:t>Skills</a:t>
          </a:r>
          <a:r>
            <a:rPr lang="fi-FI" sz="1600" kern="1200" dirty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fi-FI" sz="1600" kern="1200" dirty="0" err="1">
              <a:solidFill>
                <a:schemeClr val="tx1"/>
              </a:solidFill>
              <a:latin typeface="Arial Narrow" panose="020B0606020202030204" pitchFamily="34" charset="0"/>
            </a:rPr>
            <a:t>up</a:t>
          </a:r>
          <a:endParaRPr lang="fi-FI" sz="16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181471" y="3620288"/>
        <a:ext cx="1293155" cy="674630"/>
      </dsp:txXfrm>
    </dsp:sp>
    <dsp:sp modelId="{68033819-0446-4938-9C7D-E0F86B982D5F}">
      <dsp:nvSpPr>
        <dsp:cNvPr id="0" name=""/>
        <dsp:cNvSpPr/>
      </dsp:nvSpPr>
      <dsp:spPr>
        <a:xfrm>
          <a:off x="3597440" y="2914341"/>
          <a:ext cx="461216" cy="289461"/>
        </a:xfrm>
        <a:prstGeom prst="triangle">
          <a:avLst/>
        </a:prstGeom>
        <a:solidFill>
          <a:schemeClr val="accent5">
            <a:shade val="90000"/>
            <a:hueOff val="415426"/>
            <a:satOff val="-8871"/>
            <a:lumOff val="331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89394-4A86-4507-AA24-9630CCC30B78}">
      <dsp:nvSpPr>
        <dsp:cNvPr id="0" name=""/>
        <dsp:cNvSpPr/>
      </dsp:nvSpPr>
      <dsp:spPr>
        <a:xfrm>
          <a:off x="2844397" y="1703292"/>
          <a:ext cx="1967302" cy="950668"/>
        </a:xfrm>
        <a:prstGeom prst="ellipse">
          <a:avLst/>
        </a:prstGeom>
        <a:solidFill>
          <a:schemeClr val="accent5">
            <a:shade val="50000"/>
            <a:hueOff val="344994"/>
            <a:satOff val="-8402"/>
            <a:lumOff val="367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err="1">
              <a:solidFill>
                <a:schemeClr val="tx1"/>
              </a:solidFill>
              <a:latin typeface="Arial Narrow" panose="020B0606020202030204" pitchFamily="34" charset="0"/>
            </a:rPr>
            <a:t>Competitiveness</a:t>
          </a:r>
          <a:endParaRPr lang="fi-FI" sz="16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132502" y="1842514"/>
        <a:ext cx="1391092" cy="672224"/>
      </dsp:txXfrm>
    </dsp:sp>
    <dsp:sp modelId="{26874BA1-D62D-4B8A-92FE-B17E6BE84F9B}">
      <dsp:nvSpPr>
        <dsp:cNvPr id="0" name=""/>
        <dsp:cNvSpPr/>
      </dsp:nvSpPr>
      <dsp:spPr>
        <a:xfrm rot="5400000">
          <a:off x="4977861" y="2033895"/>
          <a:ext cx="461216" cy="289461"/>
        </a:xfrm>
        <a:prstGeom prst="triangle">
          <a:avLst/>
        </a:prstGeom>
        <a:solidFill>
          <a:schemeClr val="accent5">
            <a:shade val="90000"/>
            <a:hueOff val="276951"/>
            <a:satOff val="-5914"/>
            <a:lumOff val="220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9600E-D124-41DD-BDFD-B96912C7722A}">
      <dsp:nvSpPr>
        <dsp:cNvPr id="0" name=""/>
        <dsp:cNvSpPr/>
      </dsp:nvSpPr>
      <dsp:spPr>
        <a:xfrm>
          <a:off x="5588855" y="1604683"/>
          <a:ext cx="1701350" cy="1147886"/>
        </a:xfrm>
        <a:prstGeom prst="ellipse">
          <a:avLst/>
        </a:prstGeom>
        <a:solidFill>
          <a:schemeClr val="accent5">
            <a:shade val="50000"/>
            <a:hueOff val="229996"/>
            <a:satOff val="-5601"/>
            <a:lumOff val="245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err="1">
              <a:latin typeface="Arial Narrow" panose="020B0606020202030204" pitchFamily="34" charset="0"/>
            </a:rPr>
            <a:t>Local</a:t>
          </a:r>
          <a:r>
            <a:rPr lang="fi-FI" sz="1600" kern="1200" dirty="0">
              <a:latin typeface="Arial Narrow" panose="020B0606020202030204" pitchFamily="34" charset="0"/>
            </a:rPr>
            <a:t> </a:t>
          </a:r>
          <a:r>
            <a:rPr lang="fi-FI" sz="1600" kern="1200" dirty="0" err="1">
              <a:latin typeface="Arial Narrow" panose="020B0606020202030204" pitchFamily="34" charset="0"/>
            </a:rPr>
            <a:t>share</a:t>
          </a:r>
          <a:r>
            <a:rPr lang="fi-FI" sz="1600" kern="1200" dirty="0">
              <a:latin typeface="Arial Narrow" panose="020B0606020202030204" pitchFamily="34" charset="0"/>
            </a:rPr>
            <a:t> </a:t>
          </a:r>
          <a:r>
            <a:rPr lang="fi-FI" sz="1600" kern="1200" dirty="0" err="1">
              <a:latin typeface="Arial Narrow" panose="020B0606020202030204" pitchFamily="34" charset="0"/>
            </a:rPr>
            <a:t>up</a:t>
          </a:r>
          <a:endParaRPr lang="fi-FI" sz="1600" kern="1200" dirty="0">
            <a:latin typeface="Arial Narrow" panose="020B0606020202030204" pitchFamily="34" charset="0"/>
          </a:endParaRPr>
        </a:p>
      </dsp:txBody>
      <dsp:txXfrm>
        <a:off x="5838012" y="1772787"/>
        <a:ext cx="1203036" cy="811678"/>
      </dsp:txXfrm>
    </dsp:sp>
    <dsp:sp modelId="{E2DA1C04-722E-4378-90D2-2B42F83EC73F}">
      <dsp:nvSpPr>
        <dsp:cNvPr id="0" name=""/>
        <dsp:cNvSpPr/>
      </dsp:nvSpPr>
      <dsp:spPr>
        <a:xfrm rot="10800000">
          <a:off x="6208922" y="2889108"/>
          <a:ext cx="461216" cy="289461"/>
        </a:xfrm>
        <a:prstGeom prst="triangle">
          <a:avLst/>
        </a:prstGeom>
        <a:solidFill>
          <a:schemeClr val="accent5">
            <a:shade val="90000"/>
            <a:hueOff val="138475"/>
            <a:satOff val="-2957"/>
            <a:lumOff val="110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C7510E-2C75-4B94-8C43-8FF51A05A93A}">
      <dsp:nvSpPr>
        <dsp:cNvPr id="0" name=""/>
        <dsp:cNvSpPr/>
      </dsp:nvSpPr>
      <dsp:spPr>
        <a:xfrm>
          <a:off x="5470580" y="3298723"/>
          <a:ext cx="1937899" cy="1056224"/>
        </a:xfrm>
        <a:prstGeom prst="ellipse">
          <a:avLst/>
        </a:prstGeom>
        <a:solidFill>
          <a:schemeClr val="accent5">
            <a:shade val="50000"/>
            <a:hueOff val="114998"/>
            <a:satOff val="-2801"/>
            <a:lumOff val="122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err="1">
              <a:latin typeface="Arial Narrow" panose="020B0606020202030204" pitchFamily="34" charset="0"/>
            </a:rPr>
            <a:t>Economical</a:t>
          </a:r>
          <a:r>
            <a:rPr lang="fi-FI" sz="1600" kern="1200" dirty="0">
              <a:latin typeface="Arial Narrow" panose="020B0606020202030204" pitchFamily="34" charset="0"/>
            </a:rPr>
            <a:t> </a:t>
          </a:r>
          <a:r>
            <a:rPr lang="fi-FI" sz="1600" kern="1200" dirty="0" err="1">
              <a:latin typeface="Arial Narrow" panose="020B0606020202030204" pitchFamily="34" charset="0"/>
            </a:rPr>
            <a:t>impact</a:t>
          </a:r>
          <a:r>
            <a:rPr lang="fi-FI" sz="1600" kern="1200" dirty="0">
              <a:latin typeface="Arial Narrow" panose="020B0606020202030204" pitchFamily="34" charset="0"/>
            </a:rPr>
            <a:t>,        </a:t>
          </a:r>
          <a:r>
            <a:rPr lang="fi-FI" sz="1600" kern="1200" dirty="0" err="1">
              <a:latin typeface="Arial Narrow" panose="020B0606020202030204" pitchFamily="34" charset="0"/>
            </a:rPr>
            <a:t>secured</a:t>
          </a:r>
          <a:r>
            <a:rPr lang="fi-FI" sz="1600" kern="1200" dirty="0">
              <a:latin typeface="Arial Narrow" panose="020B0606020202030204" pitchFamily="34" charset="0"/>
            </a:rPr>
            <a:t> </a:t>
          </a:r>
          <a:r>
            <a:rPr lang="fi-FI" sz="1600" kern="1200" dirty="0" err="1">
              <a:latin typeface="Arial Narrow" panose="020B0606020202030204" pitchFamily="34" charset="0"/>
            </a:rPr>
            <a:t>o&amp;m</a:t>
          </a:r>
          <a:endParaRPr lang="fi-FI" sz="1600" kern="1200" dirty="0">
            <a:latin typeface="Arial Narrow" panose="020B0606020202030204" pitchFamily="34" charset="0"/>
          </a:endParaRPr>
        </a:p>
      </dsp:txBody>
      <dsp:txXfrm>
        <a:off x="5754379" y="3453403"/>
        <a:ext cx="1370301" cy="7468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50283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902598" y="0"/>
            <a:ext cx="2985558" cy="50283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D63789EB-BC16-4F34-B2A2-6328B7C4507C}" type="datetimeFigureOut">
              <a:rPr lang="fi-FI" smtClean="0"/>
              <a:t>26.2.2020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9519055"/>
            <a:ext cx="2985558" cy="502834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902598" y="9519055"/>
            <a:ext cx="2985558" cy="502834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3383A723-5545-4265-8D91-19999EA0E0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8851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50283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902598" y="0"/>
            <a:ext cx="2985558" cy="50283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F8F15624-50D4-487E-A2A1-8A0B07FEECA9}" type="datetimeFigureOut">
              <a:rPr lang="en-US" smtClean="0"/>
              <a:t>02/26/2020</a:t>
            </a:fld>
            <a:endParaRPr lang="en-US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4125"/>
            <a:ext cx="4508500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4" tIns="46232" rIns="92464" bIns="46232" rtlCol="0" anchor="ctr"/>
          <a:lstStyle/>
          <a:p>
            <a:endParaRPr lang="en-US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8976" y="4823033"/>
            <a:ext cx="5511800" cy="3946119"/>
          </a:xfrm>
          <a:prstGeom prst="rect">
            <a:avLst/>
          </a:prstGeom>
        </p:spPr>
        <p:txBody>
          <a:bodyPr vert="horz" lIns="92464" tIns="46232" rIns="92464" bIns="46232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519055"/>
            <a:ext cx="2985558" cy="502834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902598" y="9519055"/>
            <a:ext cx="2985558" cy="502834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68D58C09-7D5C-474C-BCB0-DD629181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99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Back in</a:t>
            </a:r>
            <a:r>
              <a:rPr lang="fi-FI" baseline="0" dirty="0"/>
              <a:t> 1970ies </a:t>
            </a:r>
            <a:r>
              <a:rPr lang="fi-FI" baseline="0" dirty="0" err="1"/>
              <a:t>the</a:t>
            </a:r>
            <a:r>
              <a:rPr lang="fi-FI" baseline="0" dirty="0"/>
              <a:t> </a:t>
            </a:r>
            <a:r>
              <a:rPr lang="fi-FI" baseline="0" dirty="0" err="1"/>
              <a:t>nuclear</a:t>
            </a:r>
            <a:r>
              <a:rPr lang="fi-FI" baseline="0" dirty="0"/>
              <a:t> </a:t>
            </a:r>
            <a:r>
              <a:rPr lang="fi-FI" baseline="0" dirty="0" err="1"/>
              <a:t>programme</a:t>
            </a:r>
            <a:r>
              <a:rPr lang="fi-FI" baseline="0" dirty="0"/>
              <a:t> </a:t>
            </a:r>
            <a:r>
              <a:rPr lang="fi-FI" baseline="0" dirty="0" err="1"/>
              <a:t>was</a:t>
            </a:r>
            <a:r>
              <a:rPr lang="fi-FI" baseline="0" dirty="0"/>
              <a:t> </a:t>
            </a:r>
            <a:r>
              <a:rPr lang="fi-FI" baseline="0" dirty="0" err="1"/>
              <a:t>truly</a:t>
            </a:r>
            <a:r>
              <a:rPr lang="fi-FI" baseline="0" dirty="0"/>
              <a:t> a </a:t>
            </a:r>
            <a:r>
              <a:rPr lang="fi-FI" baseline="0" dirty="0" err="1"/>
              <a:t>national</a:t>
            </a:r>
            <a:r>
              <a:rPr lang="fi-FI" baseline="0" dirty="0"/>
              <a:t> </a:t>
            </a:r>
            <a:r>
              <a:rPr lang="fi-FI" baseline="0" dirty="0" err="1"/>
              <a:t>effort</a:t>
            </a:r>
            <a:r>
              <a:rPr lang="fi-FI" baseline="0" dirty="0"/>
              <a:t>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58C09-7D5C-474C-BCB0-DD629181FF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21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4113"/>
            <a:ext cx="4154487" cy="31162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95089" y="4442775"/>
            <a:ext cx="5560714" cy="363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49" tIns="46212" rIns="92449" bIns="46212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937230" y="8768552"/>
            <a:ext cx="3012053" cy="463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49" tIns="46212" rIns="92449" bIns="46212" anchor="b" anchorCtr="0">
            <a:noAutofit/>
          </a:bodyPr>
          <a:lstStyle/>
          <a:p>
            <a:fld id="{00000000-1234-1234-1234-123412341234}" type="slidenum">
              <a:rPr lang="fi-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8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5978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Back in</a:t>
            </a:r>
            <a:r>
              <a:rPr lang="fi-FI" baseline="0" dirty="0"/>
              <a:t> 1970ies </a:t>
            </a:r>
            <a:r>
              <a:rPr lang="fi-FI" baseline="0" dirty="0" err="1"/>
              <a:t>the</a:t>
            </a:r>
            <a:r>
              <a:rPr lang="fi-FI" baseline="0" dirty="0"/>
              <a:t> </a:t>
            </a:r>
            <a:r>
              <a:rPr lang="fi-FI" baseline="0" dirty="0" err="1"/>
              <a:t>nuclear</a:t>
            </a:r>
            <a:r>
              <a:rPr lang="fi-FI" baseline="0" dirty="0"/>
              <a:t> </a:t>
            </a:r>
            <a:r>
              <a:rPr lang="fi-FI" baseline="0" dirty="0" err="1"/>
              <a:t>programme</a:t>
            </a:r>
            <a:r>
              <a:rPr lang="fi-FI" baseline="0" dirty="0"/>
              <a:t> </a:t>
            </a:r>
            <a:r>
              <a:rPr lang="fi-FI" baseline="0" dirty="0" err="1"/>
              <a:t>was</a:t>
            </a:r>
            <a:r>
              <a:rPr lang="fi-FI" baseline="0" dirty="0"/>
              <a:t> </a:t>
            </a:r>
            <a:r>
              <a:rPr lang="fi-FI" baseline="0" dirty="0" err="1"/>
              <a:t>truly</a:t>
            </a:r>
            <a:r>
              <a:rPr lang="fi-FI" baseline="0" dirty="0"/>
              <a:t> a </a:t>
            </a:r>
            <a:r>
              <a:rPr lang="fi-FI" baseline="0" dirty="0" err="1"/>
              <a:t>national</a:t>
            </a:r>
            <a:r>
              <a:rPr lang="fi-FI" baseline="0" dirty="0"/>
              <a:t> </a:t>
            </a:r>
            <a:r>
              <a:rPr lang="fi-FI" baseline="0" dirty="0" err="1"/>
              <a:t>effort</a:t>
            </a:r>
            <a:r>
              <a:rPr lang="fi-FI" baseline="0" dirty="0"/>
              <a:t>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58C09-7D5C-474C-BCB0-DD629181FF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93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Kuva</a:t>
            </a:r>
            <a:r>
              <a:rPr lang="fi-FI" baseline="0" dirty="0"/>
              <a:t> selkeämmäksi!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58C09-7D5C-474C-BCB0-DD629181FF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90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21" y="2504653"/>
            <a:ext cx="1784516" cy="165273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2106504" y="2459432"/>
            <a:ext cx="5678906" cy="754226"/>
          </a:xfrm>
        </p:spPr>
        <p:txBody>
          <a:bodyPr anchor="b">
            <a:normAutofit/>
          </a:bodyPr>
          <a:lstStyle>
            <a:lvl1pPr algn="l">
              <a:defRPr sz="3600" b="0">
                <a:solidFill>
                  <a:srgbClr val="12678C"/>
                </a:solidFill>
              </a:defRPr>
            </a:lvl1pPr>
          </a:lstStyle>
          <a:p>
            <a:r>
              <a:rPr lang="fi-FI" dirty="0"/>
              <a:t>Lisää otsikko napsauttamalla</a:t>
            </a:r>
            <a:endParaRPr lang="en-US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2106504" y="3367826"/>
            <a:ext cx="5678906" cy="635393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 dirty="0"/>
              <a:t>Lisää alaotsikko napsauttamalla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A6D6-FA8B-4048-A29C-B56CD7DF63B9}" type="datetime1">
              <a:rPr lang="fi-FI" smtClean="0"/>
              <a:t>26.2.2020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en-US" dirty="0" err="1"/>
              <a:t>FinNuclear</a:t>
            </a:r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FB38-690B-4A9C-976F-D5F33580F7E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43" y="498348"/>
            <a:ext cx="2676144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24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E13D-78FD-42EA-979D-4227008AEA4E}" type="datetimeFigureOut">
              <a:rPr lang="en-US" smtClean="0"/>
              <a:t>02/26/2020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9801-4885-4B27-A63B-ABAFA7102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E13D-78FD-42EA-979D-4227008AEA4E}" type="datetimeFigureOut">
              <a:rPr lang="en-US" smtClean="0"/>
              <a:t>02/26/2020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9801-4885-4B27-A63B-ABAFA7102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12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E13D-78FD-42EA-979D-4227008AEA4E}" type="datetimeFigureOut">
              <a:rPr lang="en-US" smtClean="0"/>
              <a:t>02/26/2020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9801-4885-4B27-A63B-ABAFA7102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39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E13D-78FD-42EA-979D-4227008AEA4E}" type="datetimeFigureOut">
              <a:rPr lang="en-US" smtClean="0"/>
              <a:t>02/26/2020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9801-4885-4B27-A63B-ABAFA7102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9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28650" y="786066"/>
            <a:ext cx="7886700" cy="90462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12678C"/>
                </a:solidFill>
              </a:defRPr>
            </a:lvl1pPr>
          </a:lstStyle>
          <a:p>
            <a:r>
              <a:rPr lang="fi-FI" dirty="0"/>
              <a:t>Lisää otsikko napsauttamalla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napsauttamalla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E35E-3012-48C4-B3E1-0E98F73E46D8}" type="datetime1">
              <a:rPr lang="fi-FI" smtClean="0"/>
              <a:t>26.2.2020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©FinNuclear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FB38-690B-4A9C-976F-D5F33580F7E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14589"/>
            <a:ext cx="2676144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9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E13D-78FD-42EA-979D-4227008AEA4E}" type="datetimeFigureOut">
              <a:rPr lang="en-US" smtClean="0"/>
              <a:t>02/26/2020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9801-4885-4B27-A63B-ABAFA7102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0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E13D-78FD-42EA-979D-4227008AEA4E}" type="datetimeFigureOut">
              <a:rPr lang="en-US" smtClean="0"/>
              <a:t>02/26/2020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9801-4885-4B27-A63B-ABAFA7102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96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E13D-78FD-42EA-979D-4227008AEA4E}" type="datetimeFigureOut">
              <a:rPr lang="en-US" smtClean="0"/>
              <a:t>02/26/2020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9801-4885-4B27-A63B-ABAFA7102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49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E13D-78FD-42EA-979D-4227008AEA4E}" type="datetimeFigureOut">
              <a:rPr lang="en-US" smtClean="0"/>
              <a:t>02/26/2020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9801-4885-4B27-A63B-ABAFA7102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8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E13D-78FD-42EA-979D-4227008AEA4E}" type="datetimeFigureOut">
              <a:rPr lang="en-US" smtClean="0"/>
              <a:t>02/26/2020</a:t>
            </a:fld>
            <a:endParaRPr lang="en-US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9801-4885-4B27-A63B-ABAFA7102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90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E13D-78FD-42EA-979D-4227008AEA4E}" type="datetimeFigureOut">
              <a:rPr lang="en-US" smtClean="0"/>
              <a:t>02/26/2020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9801-4885-4B27-A63B-ABAFA7102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06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E13D-78FD-42EA-979D-4227008AEA4E}" type="datetimeFigureOut">
              <a:rPr lang="en-US" smtClean="0"/>
              <a:t>02/26/2020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9801-4885-4B27-A63B-ABAFA7102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56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EEC17-9B79-45D7-A644-49EB7E547927}" type="datetime1">
              <a:rPr lang="fi-FI" smtClean="0"/>
              <a:t>26.2.2020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©FinNuclear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EFB38-690B-4A9C-976F-D5F33580F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0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FE13D-78FD-42EA-979D-4227008AEA4E}" type="datetimeFigureOut">
              <a:rPr lang="en-US" smtClean="0"/>
              <a:t>02/26/2020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D9801-4885-4B27-A63B-ABAFA7102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8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Industrial Involvement Policy 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D883-D444-422F-B9C8-4449BC493C48}" type="datetime1">
              <a:rPr lang="fi-FI" smtClean="0"/>
              <a:t>26.2.2020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©FinNuclear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FB38-690B-4A9C-976F-D5F33580F7E3}" type="slidenum">
              <a:rPr lang="en-US" smtClean="0"/>
              <a:t>1</a:t>
            </a:fld>
            <a:endParaRPr lang="en-US"/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2106504" y="3367826"/>
            <a:ext cx="5894496" cy="1351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IAEA National Workshop on Industrial Involvement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25-27.2.20, Jakarta, Indonesia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Lee</a:t>
            </a:r>
            <a:r>
              <a:rPr lang="fi-FI" sz="1600" dirty="0" err="1">
                <a:solidFill>
                  <a:schemeClr val="bg1">
                    <a:lumMod val="50000"/>
                  </a:schemeClr>
                </a:solidFill>
              </a:rPr>
              <a:t>na</a:t>
            </a:r>
            <a:r>
              <a:rPr lang="fi-FI" sz="1600" dirty="0">
                <a:solidFill>
                  <a:schemeClr val="bg1">
                    <a:lumMod val="50000"/>
                  </a:schemeClr>
                </a:solidFill>
              </a:rPr>
              <a:t> Jylhä, COO, </a:t>
            </a:r>
            <a:r>
              <a:rPr lang="fi-FI" sz="1600" dirty="0" err="1">
                <a:solidFill>
                  <a:schemeClr val="bg1">
                    <a:lumMod val="50000"/>
                  </a:schemeClr>
                </a:solidFill>
              </a:rPr>
              <a:t>FinNuclear</a:t>
            </a:r>
            <a:r>
              <a:rPr lang="fi-FI" sz="1600" dirty="0">
                <a:solidFill>
                  <a:schemeClr val="bg1">
                    <a:lumMod val="50000"/>
                  </a:schemeClr>
                </a:solidFill>
              </a:rPr>
              <a:t> Ltd</a:t>
            </a:r>
          </a:p>
        </p:txBody>
      </p:sp>
    </p:spTree>
    <p:extLst>
      <p:ext uri="{BB962C8B-B14F-4D97-AF65-F5344CB8AC3E}">
        <p14:creationId xmlns:p14="http://schemas.microsoft.com/office/powerpoint/2010/main" val="745946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49" y="619484"/>
            <a:ext cx="8343901" cy="744441"/>
          </a:xfrm>
        </p:spPr>
        <p:txBody>
          <a:bodyPr>
            <a:normAutofit/>
          </a:bodyPr>
          <a:lstStyle/>
          <a:p>
            <a:r>
              <a:rPr lang="fi-FI" dirty="0"/>
              <a:t>National Nuclear Industry </a:t>
            </a:r>
            <a:r>
              <a:rPr lang="fi-FI" dirty="0" err="1"/>
              <a:t>Landscape</a:t>
            </a:r>
            <a:r>
              <a:rPr lang="fi-FI" dirty="0"/>
              <a:t> </a:t>
            </a:r>
            <a:r>
              <a:rPr lang="fi-FI" dirty="0" err="1"/>
              <a:t>Today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©FinNuclear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FB38-690B-4A9C-976F-D5F33580F7E3}" type="slidenum">
              <a:rPr lang="en-US" smtClean="0"/>
              <a:t>10</a:t>
            </a:fld>
            <a:endParaRPr lang="en-US"/>
          </a:p>
        </p:txBody>
      </p:sp>
      <p:sp>
        <p:nvSpPr>
          <p:cNvPr id="7" name="Pyöristetty suorakulmio 6"/>
          <p:cNvSpPr/>
          <p:nvPr/>
        </p:nvSpPr>
        <p:spPr>
          <a:xfrm>
            <a:off x="642941" y="1575626"/>
            <a:ext cx="2686049" cy="70008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err="1">
                <a:solidFill>
                  <a:schemeClr val="accent5">
                    <a:lumMod val="50000"/>
                  </a:schemeClr>
                </a:solidFill>
              </a:rPr>
              <a:t>Ministry</a:t>
            </a:r>
            <a:r>
              <a:rPr lang="fi-FI" b="1" dirty="0">
                <a:solidFill>
                  <a:schemeClr val="accent5">
                    <a:lumMod val="50000"/>
                  </a:schemeClr>
                </a:solidFill>
              </a:rPr>
              <a:t> of </a:t>
            </a:r>
            <a:r>
              <a:rPr lang="fi-FI" b="1" dirty="0" err="1">
                <a:solidFill>
                  <a:schemeClr val="accent5">
                    <a:lumMod val="50000"/>
                  </a:schemeClr>
                </a:solidFill>
              </a:rPr>
              <a:t>Economic</a:t>
            </a:r>
            <a:r>
              <a:rPr lang="fi-FI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i-FI" b="1" dirty="0" err="1">
                <a:solidFill>
                  <a:schemeClr val="accent5">
                    <a:lumMod val="50000"/>
                  </a:schemeClr>
                </a:solidFill>
              </a:rPr>
              <a:t>Affairs</a:t>
            </a:r>
            <a:r>
              <a:rPr lang="fi-FI" b="1" dirty="0">
                <a:solidFill>
                  <a:schemeClr val="accent5">
                    <a:lumMod val="50000"/>
                  </a:schemeClr>
                </a:solidFill>
              </a:rPr>
              <a:t> and </a:t>
            </a:r>
            <a:r>
              <a:rPr lang="fi-FI" b="1" dirty="0" err="1">
                <a:solidFill>
                  <a:schemeClr val="accent5">
                    <a:lumMod val="50000"/>
                  </a:schemeClr>
                </a:solidFill>
              </a:rPr>
              <a:t>Employment</a:t>
            </a:r>
            <a:r>
              <a:rPr lang="fi-FI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8" name="Pyöristetty suorakulmio 7"/>
          <p:cNvSpPr/>
          <p:nvPr/>
        </p:nvSpPr>
        <p:spPr>
          <a:xfrm>
            <a:off x="642939" y="2442397"/>
            <a:ext cx="2686049" cy="70008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Radiation and Nuclear Safety Authority </a:t>
            </a:r>
            <a:endParaRPr lang="fi-FI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Pyöristetty suorakulmio 9"/>
          <p:cNvSpPr/>
          <p:nvPr/>
        </p:nvSpPr>
        <p:spPr>
          <a:xfrm>
            <a:off x="642939" y="3309168"/>
            <a:ext cx="2686049" cy="70008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Licencees</a:t>
            </a:r>
            <a:endParaRPr lang="fi-FI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Pyöristetty suorakulmio 10"/>
          <p:cNvSpPr/>
          <p:nvPr/>
        </p:nvSpPr>
        <p:spPr>
          <a:xfrm>
            <a:off x="642939" y="4172763"/>
            <a:ext cx="2686049" cy="70008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Supply Chain</a:t>
            </a:r>
            <a:endParaRPr lang="fi-FI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Pyöristetty suorakulmio 11"/>
          <p:cNvSpPr/>
          <p:nvPr/>
        </p:nvSpPr>
        <p:spPr>
          <a:xfrm>
            <a:off x="628651" y="5036358"/>
            <a:ext cx="2686049" cy="70008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RDI</a:t>
            </a:r>
            <a:endParaRPr lang="fi-FI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Pyöristetty suorakulmio 12"/>
          <p:cNvSpPr/>
          <p:nvPr/>
        </p:nvSpPr>
        <p:spPr>
          <a:xfrm>
            <a:off x="628650" y="5872163"/>
            <a:ext cx="2686049" cy="70008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Others</a:t>
            </a:r>
            <a:endParaRPr lang="fi-FI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3328988" y="1518685"/>
            <a:ext cx="5657852" cy="799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MEAE</a:t>
            </a:r>
            <a:r>
              <a:rPr lang="en-US" sz="1600" dirty="0">
                <a:solidFill>
                  <a:schemeClr val="tx1"/>
                </a:solidFill>
              </a:rPr>
              <a:t> - Prepares </a:t>
            </a:r>
            <a:r>
              <a:rPr lang="en-US" sz="1600" dirty="0" err="1">
                <a:solidFill>
                  <a:schemeClr val="tx1"/>
                </a:solidFill>
              </a:rPr>
              <a:t>licence</a:t>
            </a:r>
            <a:r>
              <a:rPr lang="en-US" sz="1600" dirty="0">
                <a:solidFill>
                  <a:schemeClr val="tx1"/>
                </a:solidFill>
              </a:rPr>
              <a:t> decisions, drafts proposals to improve legislation and steers the planning and </a:t>
            </a:r>
            <a:r>
              <a:rPr lang="en-US" sz="1600" dirty="0" err="1">
                <a:solidFill>
                  <a:schemeClr val="tx1"/>
                </a:solidFill>
              </a:rPr>
              <a:t>imple</a:t>
            </a:r>
            <a:r>
              <a:rPr lang="en-US" sz="1600" dirty="0">
                <a:solidFill>
                  <a:schemeClr val="tx1"/>
                </a:solidFill>
              </a:rPr>
              <a:t>-mentation of nuclear waste management. The </a:t>
            </a:r>
            <a:r>
              <a:rPr lang="en-US" sz="1600" b="1" dirty="0">
                <a:solidFill>
                  <a:schemeClr val="tx1"/>
                </a:solidFill>
              </a:rPr>
              <a:t>State Nuclear Waste Management Fund </a:t>
            </a:r>
            <a:r>
              <a:rPr lang="en-US" sz="1600" dirty="0">
                <a:solidFill>
                  <a:schemeClr val="tx1"/>
                </a:solidFill>
              </a:rPr>
              <a:t>is connected.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4" name="Suorakulmio 13"/>
          <p:cNvSpPr/>
          <p:nvPr/>
        </p:nvSpPr>
        <p:spPr>
          <a:xfrm>
            <a:off x="3328988" y="2473363"/>
            <a:ext cx="5657852" cy="70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STUK </a:t>
            </a:r>
            <a:r>
              <a:rPr lang="en-US" sz="1600" dirty="0">
                <a:solidFill>
                  <a:schemeClr val="tx1"/>
                </a:solidFill>
              </a:rPr>
              <a:t>- Responsible organization for regulations and supervising radiation and nuclear safety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5" name="Suorakulmio 14"/>
          <p:cNvSpPr/>
          <p:nvPr/>
        </p:nvSpPr>
        <p:spPr>
          <a:xfrm>
            <a:off x="3328988" y="3297243"/>
            <a:ext cx="5657852" cy="70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err="1">
                <a:solidFill>
                  <a:schemeClr val="tx1"/>
                </a:solidFill>
              </a:rPr>
              <a:t>Fortum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en-US" sz="1600" b="1" dirty="0" err="1">
                <a:solidFill>
                  <a:schemeClr val="tx1"/>
                </a:solidFill>
              </a:rPr>
              <a:t>Teollisuuden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Voima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en-US" sz="1600" b="1" dirty="0" err="1">
                <a:solidFill>
                  <a:schemeClr val="tx1"/>
                </a:solidFill>
              </a:rPr>
              <a:t>Fennovoima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– NPP operators. </a:t>
            </a:r>
            <a:r>
              <a:rPr lang="en-US" sz="1600" b="1" dirty="0" err="1">
                <a:solidFill>
                  <a:schemeClr val="tx1"/>
                </a:solidFill>
              </a:rPr>
              <a:t>Posiva</a:t>
            </a:r>
            <a:r>
              <a:rPr lang="en-US" sz="1600" dirty="0">
                <a:solidFill>
                  <a:schemeClr val="tx1"/>
                </a:solidFill>
              </a:rPr>
              <a:t> – expert </a:t>
            </a:r>
            <a:r>
              <a:rPr lang="en-US" sz="1600" dirty="0" err="1">
                <a:solidFill>
                  <a:schemeClr val="tx1"/>
                </a:solidFill>
              </a:rPr>
              <a:t>organisation</a:t>
            </a:r>
            <a:r>
              <a:rPr lang="en-US" sz="1600" dirty="0">
                <a:solidFill>
                  <a:schemeClr val="tx1"/>
                </a:solidFill>
              </a:rPr>
              <a:t> responsible for the final disposal of spent nuclear fuel of the owners.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6" name="Suorakulmio 15"/>
          <p:cNvSpPr/>
          <p:nvPr/>
        </p:nvSpPr>
        <p:spPr>
          <a:xfrm>
            <a:off x="3328988" y="4175939"/>
            <a:ext cx="5643563" cy="70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Engineering, consulting, </a:t>
            </a:r>
            <a:r>
              <a:rPr lang="en-US" sz="1600" i="1" dirty="0">
                <a:solidFill>
                  <a:schemeClr val="tx1"/>
                </a:solidFill>
              </a:rPr>
              <a:t>some</a:t>
            </a:r>
            <a:r>
              <a:rPr lang="en-US" sz="1600" dirty="0">
                <a:solidFill>
                  <a:schemeClr val="tx1"/>
                </a:solidFill>
              </a:rPr>
              <a:t> manufacturing still, site service, inspection and testing companies 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7" name="Suorakulmio 16"/>
          <p:cNvSpPr/>
          <p:nvPr/>
        </p:nvSpPr>
        <p:spPr>
          <a:xfrm>
            <a:off x="3328988" y="5005198"/>
            <a:ext cx="5657852" cy="70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VTT Technical Research Centre of Finland, GTK Geological Survey of Finland and universities with nuclear technology focus.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8" name="Suorakulmio 17"/>
          <p:cNvSpPr/>
          <p:nvPr/>
        </p:nvSpPr>
        <p:spPr>
          <a:xfrm>
            <a:off x="3328988" y="5884866"/>
            <a:ext cx="5657852" cy="70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Finnish Nuclear Industry Association (</a:t>
            </a:r>
            <a:r>
              <a:rPr lang="en-US" sz="1600" dirty="0" err="1">
                <a:solidFill>
                  <a:schemeClr val="tx1"/>
                </a:solidFill>
              </a:rPr>
              <a:t>FinNuclear</a:t>
            </a:r>
            <a:r>
              <a:rPr lang="en-US" sz="1600" dirty="0">
                <a:solidFill>
                  <a:schemeClr val="tx1"/>
                </a:solidFill>
              </a:rPr>
              <a:t>), Technology Industries, Energy Industries </a:t>
            </a:r>
            <a:r>
              <a:rPr lang="en-US" sz="1600" dirty="0" err="1">
                <a:solidFill>
                  <a:schemeClr val="tx1"/>
                </a:solidFill>
              </a:rPr>
              <a:t>etc</a:t>
            </a:r>
            <a:endParaRPr lang="fi-FI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4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786066"/>
            <a:ext cx="7886700" cy="608791"/>
          </a:xfrm>
        </p:spPr>
        <p:txBody>
          <a:bodyPr>
            <a:normAutofit/>
          </a:bodyPr>
          <a:lstStyle/>
          <a:p>
            <a:r>
              <a:rPr lang="fi-FI" dirty="0"/>
              <a:t>New </a:t>
            </a:r>
            <a:r>
              <a:rPr lang="fi-FI" dirty="0" err="1"/>
              <a:t>Builds</a:t>
            </a:r>
            <a:r>
              <a:rPr lang="fi-FI" dirty="0"/>
              <a:t> 2003 -			  	1/2 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E35E-3012-48C4-B3E1-0E98F73E46D8}" type="datetime1">
              <a:rPr lang="fi-FI" smtClean="0"/>
              <a:t>26.2.2020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©FinNuclear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FB38-690B-4A9C-976F-D5F33580F7E3}" type="slidenum">
              <a:rPr lang="en-US" smtClean="0"/>
              <a:t>11</a:t>
            </a:fld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577419"/>
            <a:ext cx="7695078" cy="4778934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i-FI" sz="2400" dirty="0" err="1"/>
              <a:t>Many</a:t>
            </a:r>
            <a:r>
              <a:rPr lang="fi-FI" sz="2400" dirty="0"/>
              <a:t> </a:t>
            </a:r>
            <a:r>
              <a:rPr lang="fi-FI" sz="2400" dirty="0" err="1"/>
              <a:t>new</a:t>
            </a:r>
            <a:r>
              <a:rPr lang="fi-FI" sz="2400" dirty="0"/>
              <a:t> </a:t>
            </a:r>
            <a:r>
              <a:rPr lang="fi-FI" sz="2400" dirty="0" err="1"/>
              <a:t>nuclear</a:t>
            </a:r>
            <a:r>
              <a:rPr lang="fi-FI" sz="2400" dirty="0"/>
              <a:t> </a:t>
            </a:r>
            <a:r>
              <a:rPr lang="fi-FI" sz="2400" dirty="0" err="1"/>
              <a:t>projects</a:t>
            </a:r>
            <a:r>
              <a:rPr lang="fi-FI" sz="2400" dirty="0"/>
              <a:t> </a:t>
            </a:r>
            <a:r>
              <a:rPr lang="fi-FI" sz="2400" dirty="0" err="1"/>
              <a:t>were</a:t>
            </a:r>
            <a:r>
              <a:rPr lang="fi-FI" sz="2400" dirty="0"/>
              <a:t> </a:t>
            </a:r>
            <a:r>
              <a:rPr lang="fi-FI" sz="2400" dirty="0" err="1"/>
              <a:t>planned</a:t>
            </a:r>
            <a:endParaRPr lang="fi-FI" sz="2400" dirty="0"/>
          </a:p>
          <a:p>
            <a:pPr marL="914389" lvl="1" indent="-457200">
              <a:spcBef>
                <a:spcPts val="0"/>
              </a:spcBef>
              <a:buFont typeface="+mj-lt"/>
              <a:buAutoNum type="arabicParenR"/>
            </a:pPr>
            <a:r>
              <a:rPr lang="fi-FI" sz="2000" dirty="0"/>
              <a:t>Olkiluoto 3</a:t>
            </a:r>
          </a:p>
          <a:p>
            <a:pPr marL="914389" lvl="1" indent="-457200">
              <a:spcBef>
                <a:spcPts val="0"/>
              </a:spcBef>
              <a:buFont typeface="+mj-lt"/>
              <a:buAutoNum type="arabicParenR"/>
            </a:pPr>
            <a:r>
              <a:rPr lang="fi-FI" sz="2000" dirty="0"/>
              <a:t>Olkiluoto 4, Loviisa 3, Hanhikivi 1</a:t>
            </a:r>
          </a:p>
          <a:p>
            <a:pPr marL="914389" lvl="1" indent="-457200">
              <a:spcBef>
                <a:spcPts val="0"/>
              </a:spcBef>
              <a:buFont typeface="+mj-lt"/>
              <a:buAutoNum type="arabicParenR"/>
            </a:pPr>
            <a:r>
              <a:rPr lang="fi-FI" sz="2000" dirty="0"/>
              <a:t>Onkalo</a:t>
            </a:r>
          </a:p>
          <a:p>
            <a:pPr marL="457189" lvl="1" indent="0">
              <a:spcBef>
                <a:spcPts val="0"/>
              </a:spcBef>
              <a:buNone/>
            </a:pPr>
            <a:endParaRPr lang="fi-FI" sz="2000" dirty="0"/>
          </a:p>
          <a:p>
            <a:pPr>
              <a:spcBef>
                <a:spcPts val="0"/>
              </a:spcBef>
            </a:pPr>
            <a:r>
              <a:rPr lang="fi-FI" sz="2400" dirty="0"/>
              <a:t>Long  </a:t>
            </a:r>
            <a:r>
              <a:rPr lang="fi-FI" sz="2400" dirty="0" err="1"/>
              <a:t>gap</a:t>
            </a:r>
            <a:r>
              <a:rPr lang="fi-FI" sz="2400" dirty="0"/>
              <a:t> </a:t>
            </a:r>
            <a:r>
              <a:rPr lang="fi-FI" sz="2400" dirty="0" err="1"/>
              <a:t>since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last</a:t>
            </a:r>
            <a:r>
              <a:rPr lang="fi-FI" sz="2400" dirty="0"/>
              <a:t> </a:t>
            </a:r>
            <a:r>
              <a:rPr lang="fi-FI" sz="2400" dirty="0" err="1"/>
              <a:t>new</a:t>
            </a:r>
            <a:r>
              <a:rPr lang="fi-FI" sz="2400" dirty="0"/>
              <a:t> </a:t>
            </a:r>
            <a:r>
              <a:rPr lang="fi-FI" sz="2400" dirty="0" err="1"/>
              <a:t>builds</a:t>
            </a:r>
            <a:endParaRPr lang="fi-FI" sz="2400" dirty="0"/>
          </a:p>
          <a:p>
            <a:pPr>
              <a:spcBef>
                <a:spcPts val="0"/>
              </a:spcBef>
            </a:pPr>
            <a:endParaRPr lang="fi-FI" sz="2400" dirty="0"/>
          </a:p>
          <a:p>
            <a:pPr>
              <a:spcBef>
                <a:spcPts val="0"/>
              </a:spcBef>
            </a:pPr>
            <a:r>
              <a:rPr lang="fi-FI" sz="2400" b="1" dirty="0" err="1"/>
              <a:t>Assumed</a:t>
            </a:r>
            <a:r>
              <a:rPr lang="fi-FI" sz="2400" dirty="0"/>
              <a:t> </a:t>
            </a:r>
            <a:r>
              <a:rPr lang="fi-FI" sz="2400" dirty="0" err="1"/>
              <a:t>localization</a:t>
            </a:r>
            <a:r>
              <a:rPr lang="fi-FI" sz="2400" dirty="0"/>
              <a:t> </a:t>
            </a:r>
            <a:r>
              <a:rPr lang="fi-FI" sz="2400" dirty="0" err="1"/>
              <a:t>ratio</a:t>
            </a:r>
            <a:r>
              <a:rPr lang="fi-FI" sz="2400" dirty="0"/>
              <a:t> 50% and </a:t>
            </a:r>
            <a:r>
              <a:rPr lang="fi-FI" sz="2400" dirty="0" err="1"/>
              <a:t>private</a:t>
            </a:r>
            <a:r>
              <a:rPr lang="fi-FI" sz="2400" dirty="0"/>
              <a:t> </a:t>
            </a:r>
            <a:r>
              <a:rPr lang="fi-FI" sz="2400" dirty="0" err="1"/>
              <a:t>investments</a:t>
            </a:r>
            <a:r>
              <a:rPr lang="fi-FI" sz="2400" dirty="0"/>
              <a:t>- no </a:t>
            </a:r>
            <a:r>
              <a:rPr lang="fi-FI" sz="2400" dirty="0" err="1"/>
              <a:t>policy</a:t>
            </a:r>
            <a:r>
              <a:rPr lang="fi-FI" sz="2400" dirty="0"/>
              <a:t> </a:t>
            </a:r>
            <a:r>
              <a:rPr lang="fi-FI" sz="2400" dirty="0" err="1"/>
              <a:t>established</a:t>
            </a:r>
            <a:r>
              <a:rPr lang="fi-FI" sz="24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Statement regarding the Governmental Decision in Principle given to </a:t>
            </a:r>
            <a:r>
              <a:rPr lang="en-US" sz="2400" dirty="0" err="1"/>
              <a:t>Hanhikivi</a:t>
            </a:r>
            <a:r>
              <a:rPr lang="en-US" sz="2400" dirty="0"/>
              <a:t>- 1 and </a:t>
            </a:r>
            <a:r>
              <a:rPr lang="en-US" sz="2400" dirty="0" err="1"/>
              <a:t>Olkiluoto</a:t>
            </a:r>
            <a:r>
              <a:rPr lang="en-US" sz="2400" dirty="0"/>
              <a:t> 4 </a:t>
            </a:r>
            <a:r>
              <a:rPr lang="en-US" sz="1800" dirty="0"/>
              <a:t>(cancelled later)</a:t>
            </a:r>
            <a:r>
              <a:rPr lang="en-US" sz="2400" dirty="0"/>
              <a:t> says that use of domestic competencies in new NPP projects is </a:t>
            </a:r>
            <a:r>
              <a:rPr lang="en-US" sz="2400" i="1" dirty="0"/>
              <a:t>expected</a:t>
            </a:r>
          </a:p>
          <a:p>
            <a:pPr marL="0" indent="0">
              <a:spcBef>
                <a:spcPts val="0"/>
              </a:spcBef>
              <a:buNone/>
            </a:pPr>
            <a:endParaRPr lang="fi-FI" sz="2400" dirty="0"/>
          </a:p>
          <a:p>
            <a:pPr marL="457189" lvl="1" indent="0">
              <a:spcBef>
                <a:spcPts val="0"/>
              </a:spcBef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4199340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665042"/>
            <a:ext cx="7886700" cy="608791"/>
          </a:xfrm>
        </p:spPr>
        <p:txBody>
          <a:bodyPr/>
          <a:lstStyle/>
          <a:p>
            <a:r>
              <a:rPr lang="fi-FI" dirty="0"/>
              <a:t>New </a:t>
            </a:r>
            <a:r>
              <a:rPr lang="fi-FI" dirty="0" err="1"/>
              <a:t>Builds</a:t>
            </a:r>
            <a:r>
              <a:rPr lang="fi-FI" dirty="0"/>
              <a:t> 2003 - 				2/2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E35E-3012-48C4-B3E1-0E98F73E46D8}" type="datetime1">
              <a:rPr lang="fi-FI" smtClean="0"/>
              <a:t>26.2.2020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©FinNuclear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FB38-690B-4A9C-976F-D5F33580F7E3}" type="slidenum">
              <a:rPr lang="en-US" smtClean="0"/>
              <a:t>12</a:t>
            </a:fld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273833"/>
            <a:ext cx="8018199" cy="5447645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i-FI" sz="1800" b="1" dirty="0"/>
              <a:t>Olkiluoto 3:</a:t>
            </a:r>
            <a:r>
              <a:rPr lang="fi-FI" sz="1800" dirty="0"/>
              <a:t> </a:t>
            </a:r>
            <a:r>
              <a:rPr lang="fi-FI" sz="1800" dirty="0" err="1">
                <a:solidFill>
                  <a:srgbClr val="C00000"/>
                </a:solidFill>
              </a:rPr>
              <a:t>turn-key</a:t>
            </a:r>
            <a:endParaRPr lang="fi-FI" sz="1800" dirty="0">
              <a:solidFill>
                <a:srgbClr val="C00000"/>
              </a:solidFill>
            </a:endParaRPr>
          </a:p>
          <a:p>
            <a:pPr lvl="1">
              <a:spcBef>
                <a:spcPts val="0"/>
              </a:spcBef>
            </a:pPr>
            <a:r>
              <a:rPr lang="fi-FI" sz="1800" dirty="0"/>
              <a:t>Areva-Siemens</a:t>
            </a:r>
          </a:p>
          <a:p>
            <a:pPr lvl="1">
              <a:spcBef>
                <a:spcPts val="0"/>
              </a:spcBef>
            </a:pPr>
            <a:r>
              <a:rPr lang="fi-FI" sz="1800" dirty="0"/>
              <a:t>No </a:t>
            </a:r>
            <a:r>
              <a:rPr lang="fi-FI" sz="1800" dirty="0" err="1"/>
              <a:t>major</a:t>
            </a:r>
            <a:r>
              <a:rPr lang="fi-FI" sz="1800" dirty="0"/>
              <a:t> </a:t>
            </a:r>
            <a:r>
              <a:rPr lang="fi-FI" sz="1800" dirty="0" err="1"/>
              <a:t>components</a:t>
            </a:r>
            <a:r>
              <a:rPr lang="fi-FI" sz="1800" dirty="0"/>
              <a:t> </a:t>
            </a:r>
            <a:r>
              <a:rPr lang="fi-FI" sz="1800" dirty="0" err="1"/>
              <a:t>or</a:t>
            </a:r>
            <a:r>
              <a:rPr lang="fi-FI" sz="1800" dirty="0"/>
              <a:t> </a:t>
            </a:r>
            <a:r>
              <a:rPr lang="fi-FI" sz="1800" dirty="0" err="1"/>
              <a:t>systems</a:t>
            </a:r>
            <a:r>
              <a:rPr lang="fi-FI" sz="1800" dirty="0"/>
              <a:t> </a:t>
            </a:r>
            <a:r>
              <a:rPr lang="fi-FI" sz="1800" dirty="0" err="1"/>
              <a:t>procured</a:t>
            </a:r>
            <a:r>
              <a:rPr lang="fi-FI" sz="1800" dirty="0"/>
              <a:t> </a:t>
            </a:r>
            <a:r>
              <a:rPr lang="fi-FI" sz="1800" dirty="0" err="1"/>
              <a:t>from</a:t>
            </a:r>
            <a:r>
              <a:rPr lang="fi-FI" sz="1800" dirty="0"/>
              <a:t> Finland</a:t>
            </a:r>
          </a:p>
          <a:p>
            <a:pPr lvl="1">
              <a:spcBef>
                <a:spcPts val="0"/>
              </a:spcBef>
            </a:pPr>
            <a:r>
              <a:rPr lang="fi-FI" sz="1800" dirty="0" err="1"/>
              <a:t>Locally</a:t>
            </a:r>
            <a:r>
              <a:rPr lang="fi-FI" sz="1800" dirty="0"/>
              <a:t> </a:t>
            </a:r>
            <a:r>
              <a:rPr lang="fi-FI" sz="1800" dirty="0" err="1"/>
              <a:t>under</a:t>
            </a:r>
            <a:r>
              <a:rPr lang="fi-FI" sz="1800" dirty="0"/>
              <a:t> 30% (</a:t>
            </a:r>
            <a:r>
              <a:rPr lang="fi-FI" sz="1800" dirty="0" err="1"/>
              <a:t>even</a:t>
            </a:r>
            <a:r>
              <a:rPr lang="fi-FI" sz="1800" dirty="0"/>
              <a:t> </a:t>
            </a:r>
            <a:r>
              <a:rPr lang="fi-FI" sz="1800" dirty="0" err="1"/>
              <a:t>being</a:t>
            </a:r>
            <a:r>
              <a:rPr lang="fi-FI" sz="1800" dirty="0"/>
              <a:t> an ”</a:t>
            </a:r>
            <a:r>
              <a:rPr lang="fi-FI" sz="1800" dirty="0" err="1"/>
              <a:t>old</a:t>
            </a:r>
            <a:r>
              <a:rPr lang="fi-FI" sz="1800" dirty="0"/>
              <a:t>” </a:t>
            </a:r>
            <a:r>
              <a:rPr lang="fi-FI" sz="1800" dirty="0" err="1"/>
              <a:t>nuclear</a:t>
            </a:r>
            <a:r>
              <a:rPr lang="fi-FI" sz="1800" dirty="0"/>
              <a:t> country):</a:t>
            </a:r>
          </a:p>
          <a:p>
            <a:pPr lvl="2">
              <a:spcBef>
                <a:spcPts val="0"/>
              </a:spcBef>
            </a:pPr>
            <a:r>
              <a:rPr lang="fi-FI" sz="1500" dirty="0" err="1"/>
              <a:t>Miscellaneous</a:t>
            </a:r>
            <a:r>
              <a:rPr lang="fi-FI" sz="1500" dirty="0"/>
              <a:t> </a:t>
            </a:r>
            <a:r>
              <a:rPr lang="fi-FI" sz="1500" dirty="0" err="1"/>
              <a:t>sub-components</a:t>
            </a:r>
            <a:r>
              <a:rPr lang="fi-FI" sz="1500" dirty="0"/>
              <a:t> in </a:t>
            </a:r>
            <a:r>
              <a:rPr lang="fi-FI" sz="1500" dirty="0" err="1"/>
              <a:t>lower</a:t>
            </a:r>
            <a:r>
              <a:rPr lang="fi-FI" sz="1500" dirty="0"/>
              <a:t> </a:t>
            </a:r>
            <a:r>
              <a:rPr lang="fi-FI" sz="1500" dirty="0" err="1"/>
              <a:t>safety</a:t>
            </a:r>
            <a:r>
              <a:rPr lang="fi-FI" sz="1500" dirty="0"/>
              <a:t> </a:t>
            </a:r>
            <a:r>
              <a:rPr lang="fi-FI" sz="1500" dirty="0" err="1"/>
              <a:t>classes</a:t>
            </a:r>
            <a:endParaRPr lang="fi-FI" sz="1500" dirty="0"/>
          </a:p>
          <a:p>
            <a:pPr lvl="2">
              <a:spcBef>
                <a:spcPts val="0"/>
              </a:spcBef>
            </a:pPr>
            <a:r>
              <a:rPr lang="fi-FI" sz="1500" dirty="0" err="1"/>
              <a:t>Plenty</a:t>
            </a:r>
            <a:r>
              <a:rPr lang="fi-FI" sz="1500" dirty="0"/>
              <a:t> of </a:t>
            </a:r>
            <a:r>
              <a:rPr lang="fi-FI" sz="1500" dirty="0" err="1"/>
              <a:t>local</a:t>
            </a:r>
            <a:r>
              <a:rPr lang="fi-FI" sz="1500" dirty="0"/>
              <a:t> </a:t>
            </a:r>
            <a:r>
              <a:rPr lang="fi-FI" sz="1500" dirty="0" err="1"/>
              <a:t>work-force</a:t>
            </a:r>
            <a:r>
              <a:rPr lang="fi-FI" sz="1500" dirty="0"/>
              <a:t> </a:t>
            </a:r>
            <a:r>
              <a:rPr lang="fi-FI" sz="1500" dirty="0" err="1"/>
              <a:t>employed</a:t>
            </a:r>
            <a:endParaRPr lang="fi-FI" sz="1500" dirty="0"/>
          </a:p>
          <a:p>
            <a:pPr lvl="2">
              <a:spcBef>
                <a:spcPts val="0"/>
              </a:spcBef>
            </a:pPr>
            <a:r>
              <a:rPr lang="fi-FI" sz="1500" dirty="0" err="1"/>
              <a:t>Inspection</a:t>
            </a:r>
            <a:r>
              <a:rPr lang="fi-FI" sz="1500" dirty="0"/>
              <a:t> </a:t>
            </a:r>
            <a:r>
              <a:rPr lang="fi-FI" sz="1500" dirty="0" err="1"/>
              <a:t>services</a:t>
            </a:r>
            <a:r>
              <a:rPr lang="fi-FI" sz="1500" dirty="0"/>
              <a:t> </a:t>
            </a:r>
          </a:p>
          <a:p>
            <a:pPr lvl="2">
              <a:spcBef>
                <a:spcPts val="0"/>
              </a:spcBef>
            </a:pPr>
            <a:r>
              <a:rPr lang="fi-FI" sz="1500" dirty="0"/>
              <a:t>Engineering and design </a:t>
            </a:r>
            <a:r>
              <a:rPr lang="fi-FI" sz="1500" dirty="0" err="1"/>
              <a:t>services</a:t>
            </a:r>
            <a:endParaRPr lang="fi-FI" sz="1500" dirty="0"/>
          </a:p>
          <a:p>
            <a:pPr lvl="2">
              <a:spcBef>
                <a:spcPts val="0"/>
              </a:spcBef>
            </a:pPr>
            <a:r>
              <a:rPr lang="fi-FI" sz="1500" dirty="0"/>
              <a:t>HSQE –management, QA-</a:t>
            </a:r>
            <a:r>
              <a:rPr lang="fi-FI" sz="1500" dirty="0" err="1"/>
              <a:t>support</a:t>
            </a:r>
            <a:endParaRPr lang="fi-FI" sz="1500" dirty="0"/>
          </a:p>
          <a:p>
            <a:pPr lvl="2">
              <a:spcBef>
                <a:spcPts val="0"/>
              </a:spcBef>
            </a:pPr>
            <a:r>
              <a:rPr lang="fi-FI" sz="1500" dirty="0" err="1"/>
              <a:t>Site</a:t>
            </a:r>
            <a:r>
              <a:rPr lang="fi-FI" sz="1500" dirty="0"/>
              <a:t> </a:t>
            </a:r>
            <a:r>
              <a:rPr lang="fi-FI" sz="1500" dirty="0" err="1"/>
              <a:t>services</a:t>
            </a:r>
            <a:r>
              <a:rPr lang="fi-FI" sz="1500" dirty="0"/>
              <a:t>: </a:t>
            </a:r>
            <a:r>
              <a:rPr lang="fi-FI" sz="1500" dirty="0" err="1"/>
              <a:t>welding</a:t>
            </a:r>
            <a:r>
              <a:rPr lang="fi-FI" sz="1500" dirty="0"/>
              <a:t>, </a:t>
            </a:r>
            <a:r>
              <a:rPr lang="fi-FI" sz="1500" dirty="0" err="1"/>
              <a:t>installation</a:t>
            </a:r>
            <a:r>
              <a:rPr lang="fi-FI" sz="1500" dirty="0"/>
              <a:t>, </a:t>
            </a:r>
            <a:r>
              <a:rPr lang="fi-FI" sz="1500" dirty="0" err="1"/>
              <a:t>scaffolding</a:t>
            </a:r>
            <a:r>
              <a:rPr lang="fi-FI" sz="1500" dirty="0"/>
              <a:t>, </a:t>
            </a:r>
            <a:r>
              <a:rPr lang="fi-FI" sz="1500" dirty="0" err="1"/>
              <a:t>site</a:t>
            </a:r>
            <a:r>
              <a:rPr lang="fi-FI" sz="1500" dirty="0"/>
              <a:t> supervision, </a:t>
            </a:r>
            <a:r>
              <a:rPr lang="fi-FI" sz="1500" dirty="0" err="1"/>
              <a:t>logistics</a:t>
            </a:r>
            <a:r>
              <a:rPr lang="fi-FI" sz="1500" dirty="0"/>
              <a:t> </a:t>
            </a:r>
            <a:r>
              <a:rPr lang="fi-FI" sz="1500" dirty="0" err="1"/>
              <a:t>etc</a:t>
            </a:r>
            <a:endParaRPr lang="fi-FI" sz="1500" dirty="0"/>
          </a:p>
          <a:p>
            <a:pPr lvl="1">
              <a:spcBef>
                <a:spcPts val="0"/>
              </a:spcBef>
            </a:pPr>
            <a:r>
              <a:rPr lang="fi-FI" sz="1800" dirty="0" err="1"/>
              <a:t>Huge</a:t>
            </a:r>
            <a:r>
              <a:rPr lang="fi-FI" sz="1800" dirty="0"/>
              <a:t> </a:t>
            </a:r>
            <a:r>
              <a:rPr lang="fi-FI" sz="1800" dirty="0" err="1"/>
              <a:t>economical</a:t>
            </a:r>
            <a:r>
              <a:rPr lang="fi-FI" sz="1800" dirty="0"/>
              <a:t> </a:t>
            </a:r>
            <a:r>
              <a:rPr lang="fi-FI" sz="1800" dirty="0" err="1"/>
              <a:t>impact</a:t>
            </a:r>
            <a:r>
              <a:rPr lang="fi-FI" sz="1800" dirty="0"/>
              <a:t> </a:t>
            </a:r>
            <a:r>
              <a:rPr lang="fi-FI" sz="1800" dirty="0" err="1"/>
              <a:t>regionally</a:t>
            </a:r>
            <a:r>
              <a:rPr lang="fi-FI" sz="1800" dirty="0"/>
              <a:t> </a:t>
            </a:r>
            <a:r>
              <a:rPr lang="fi-FI" sz="1800" dirty="0" err="1"/>
              <a:t>though</a:t>
            </a:r>
            <a:endParaRPr lang="fi-FI" sz="1800" dirty="0"/>
          </a:p>
          <a:p>
            <a:pPr lvl="2">
              <a:spcBef>
                <a:spcPts val="0"/>
              </a:spcBef>
            </a:pPr>
            <a:r>
              <a:rPr lang="fi-FI" sz="1500" dirty="0" err="1"/>
              <a:t>Not</a:t>
            </a:r>
            <a:r>
              <a:rPr lang="fi-FI" sz="1500" dirty="0"/>
              <a:t> </a:t>
            </a:r>
            <a:r>
              <a:rPr lang="fi-FI" sz="1500" dirty="0" err="1"/>
              <a:t>much</a:t>
            </a:r>
            <a:r>
              <a:rPr lang="fi-FI" sz="1500" dirty="0"/>
              <a:t> of </a:t>
            </a:r>
            <a:r>
              <a:rPr lang="fi-FI" sz="1500" dirty="0" err="1"/>
              <a:t>safety-classified</a:t>
            </a:r>
            <a:r>
              <a:rPr lang="fi-FI" sz="1500" dirty="0"/>
              <a:t> </a:t>
            </a:r>
            <a:r>
              <a:rPr lang="fi-FI" sz="1500" dirty="0" err="1"/>
              <a:t>supplies</a:t>
            </a:r>
            <a:endParaRPr lang="fi-FI" sz="1500" dirty="0"/>
          </a:p>
          <a:p>
            <a:pPr lvl="2">
              <a:spcBef>
                <a:spcPts val="0"/>
              </a:spcBef>
            </a:pPr>
            <a:r>
              <a:rPr lang="fi-FI" sz="1500" dirty="0"/>
              <a:t>Some </a:t>
            </a:r>
            <a:r>
              <a:rPr lang="fi-FI" sz="1500" dirty="0" err="1"/>
              <a:t>local</a:t>
            </a:r>
            <a:r>
              <a:rPr lang="fi-FI" sz="1500" dirty="0"/>
              <a:t> </a:t>
            </a:r>
            <a:r>
              <a:rPr lang="fi-FI" sz="1500" dirty="0" err="1"/>
              <a:t>companies</a:t>
            </a:r>
            <a:r>
              <a:rPr lang="fi-FI" sz="1500" dirty="0"/>
              <a:t> </a:t>
            </a:r>
            <a:r>
              <a:rPr lang="fi-FI" sz="1500" dirty="0" err="1"/>
              <a:t>had</a:t>
            </a:r>
            <a:r>
              <a:rPr lang="fi-FI" sz="1500" dirty="0"/>
              <a:t> </a:t>
            </a:r>
            <a:r>
              <a:rPr lang="fi-FI" sz="1500" dirty="0" err="1"/>
              <a:t>invested</a:t>
            </a:r>
            <a:r>
              <a:rPr lang="fi-FI" sz="1500" dirty="0"/>
              <a:t> </a:t>
            </a:r>
            <a:r>
              <a:rPr lang="fi-FI" sz="1500" dirty="0" err="1"/>
              <a:t>significantly</a:t>
            </a:r>
            <a:r>
              <a:rPr lang="fi-FI" sz="15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fi-FI" sz="1600" b="1" dirty="0"/>
          </a:p>
          <a:p>
            <a:pPr>
              <a:spcBef>
                <a:spcPts val="0"/>
              </a:spcBef>
            </a:pPr>
            <a:r>
              <a:rPr lang="fi-FI" sz="1800" b="1" dirty="0"/>
              <a:t>Hanhikivi 1:</a:t>
            </a:r>
            <a:r>
              <a:rPr lang="fi-FI" sz="1800" dirty="0"/>
              <a:t> </a:t>
            </a:r>
            <a:r>
              <a:rPr lang="fi-FI" sz="1800" dirty="0" err="1">
                <a:solidFill>
                  <a:srgbClr val="C00000"/>
                </a:solidFill>
              </a:rPr>
              <a:t>turn-key</a:t>
            </a:r>
            <a:endParaRPr lang="fi-FI" sz="1800" dirty="0">
              <a:solidFill>
                <a:srgbClr val="C00000"/>
              </a:solidFill>
            </a:endParaRPr>
          </a:p>
          <a:p>
            <a:pPr lvl="1">
              <a:spcBef>
                <a:spcPts val="0"/>
              </a:spcBef>
            </a:pPr>
            <a:r>
              <a:rPr lang="fi-FI" sz="1800" dirty="0" err="1"/>
              <a:t>Rosatom</a:t>
            </a:r>
            <a:r>
              <a:rPr lang="fi-FI" sz="1800" dirty="0"/>
              <a:t> (RAOS Project Oy)</a:t>
            </a:r>
          </a:p>
          <a:p>
            <a:pPr lvl="1">
              <a:spcBef>
                <a:spcPts val="0"/>
              </a:spcBef>
            </a:pPr>
            <a:r>
              <a:rPr lang="fi-FI" sz="1800" dirty="0"/>
              <a:t>NPP –</a:t>
            </a:r>
            <a:r>
              <a:rPr lang="fi-FI" sz="1800" dirty="0" err="1"/>
              <a:t>vendor</a:t>
            </a:r>
            <a:r>
              <a:rPr lang="fi-FI" sz="1800" dirty="0"/>
              <a:t> is </a:t>
            </a:r>
            <a:r>
              <a:rPr lang="fi-FI" sz="1800" dirty="0" err="1"/>
              <a:t>also</a:t>
            </a:r>
            <a:r>
              <a:rPr lang="fi-FI" sz="1800" dirty="0"/>
              <a:t> a </a:t>
            </a:r>
            <a:r>
              <a:rPr lang="fi-FI" sz="1800" dirty="0" err="1"/>
              <a:t>co-owner</a:t>
            </a:r>
            <a:r>
              <a:rPr lang="fi-FI" sz="1800" dirty="0"/>
              <a:t> and </a:t>
            </a:r>
            <a:r>
              <a:rPr lang="fi-FI" sz="1800" dirty="0" err="1"/>
              <a:t>investor</a:t>
            </a:r>
            <a:endParaRPr lang="fi-FI" sz="1800" dirty="0"/>
          </a:p>
          <a:p>
            <a:pPr lvl="1">
              <a:spcBef>
                <a:spcPts val="0"/>
              </a:spcBef>
            </a:pPr>
            <a:r>
              <a:rPr lang="fi-FI" sz="1800" dirty="0" err="1"/>
              <a:t>Expected</a:t>
            </a:r>
            <a:r>
              <a:rPr lang="fi-FI" sz="1800" dirty="0"/>
              <a:t> </a:t>
            </a:r>
            <a:r>
              <a:rPr lang="fi-FI" sz="1800" dirty="0" err="1"/>
              <a:t>localization</a:t>
            </a:r>
            <a:r>
              <a:rPr lang="fi-FI" sz="1800" dirty="0"/>
              <a:t> </a:t>
            </a:r>
            <a:r>
              <a:rPr lang="fi-FI" sz="1800" dirty="0" err="1"/>
              <a:t>rate</a:t>
            </a:r>
            <a:r>
              <a:rPr lang="fi-FI" sz="1800" dirty="0"/>
              <a:t> </a:t>
            </a:r>
            <a:r>
              <a:rPr lang="fi-FI" sz="1800" dirty="0" err="1"/>
              <a:t>similar</a:t>
            </a:r>
            <a:r>
              <a:rPr lang="fi-FI" sz="1800" dirty="0"/>
              <a:t> to OL3; </a:t>
            </a:r>
            <a:r>
              <a:rPr lang="fi-FI" sz="1800" dirty="0" err="1"/>
              <a:t>could</a:t>
            </a:r>
            <a:r>
              <a:rPr lang="fi-FI" sz="1800" dirty="0"/>
              <a:t> </a:t>
            </a:r>
            <a:r>
              <a:rPr lang="fi-FI" sz="1800" dirty="0" err="1"/>
              <a:t>be</a:t>
            </a:r>
            <a:r>
              <a:rPr lang="fi-FI" sz="1800" dirty="0"/>
              <a:t> </a:t>
            </a:r>
            <a:r>
              <a:rPr lang="fi-FI" sz="1800" dirty="0" err="1"/>
              <a:t>more</a:t>
            </a:r>
            <a:r>
              <a:rPr lang="fi-FI" sz="1800" dirty="0"/>
              <a:t> </a:t>
            </a:r>
            <a:r>
              <a:rPr lang="fi-FI" sz="1800" dirty="0" err="1"/>
              <a:t>though</a:t>
            </a:r>
            <a:endParaRPr lang="fi-FI" sz="1800" dirty="0"/>
          </a:p>
          <a:p>
            <a:pPr marL="457189" lvl="1" indent="0">
              <a:spcBef>
                <a:spcPts val="0"/>
              </a:spcBef>
              <a:buNone/>
            </a:pPr>
            <a:endParaRPr lang="fi-FI" sz="1800" dirty="0"/>
          </a:p>
          <a:p>
            <a:pPr>
              <a:spcBef>
                <a:spcPts val="0"/>
              </a:spcBef>
            </a:pPr>
            <a:r>
              <a:rPr lang="fi-FI" sz="1800" b="1" dirty="0" err="1"/>
              <a:t>Posiva</a:t>
            </a:r>
            <a:r>
              <a:rPr lang="fi-FI" sz="1800" b="1" dirty="0"/>
              <a:t> </a:t>
            </a:r>
            <a:r>
              <a:rPr lang="fi-FI" sz="1800" b="1" dirty="0" err="1"/>
              <a:t>Spent</a:t>
            </a:r>
            <a:r>
              <a:rPr lang="fi-FI" sz="1800" b="1" dirty="0"/>
              <a:t> Nuclear </a:t>
            </a:r>
            <a:r>
              <a:rPr lang="fi-FI" sz="1800" b="1" dirty="0" err="1"/>
              <a:t>Fuel</a:t>
            </a:r>
            <a:r>
              <a:rPr lang="fi-FI" sz="1800" b="1" dirty="0"/>
              <a:t> </a:t>
            </a:r>
            <a:r>
              <a:rPr lang="fi-FI" sz="1800" b="1" dirty="0" err="1"/>
              <a:t>Repository</a:t>
            </a:r>
            <a:r>
              <a:rPr lang="fi-FI" sz="1800" dirty="0"/>
              <a:t>: </a:t>
            </a:r>
            <a:r>
              <a:rPr lang="fi-FI" sz="1800" dirty="0" err="1">
                <a:solidFill>
                  <a:srgbClr val="C00000"/>
                </a:solidFill>
              </a:rPr>
              <a:t>multi-package</a:t>
            </a:r>
            <a:r>
              <a:rPr lang="fi-FI" sz="1800" dirty="0"/>
              <a:t> </a:t>
            </a:r>
          </a:p>
          <a:p>
            <a:pPr lvl="1">
              <a:spcBef>
                <a:spcPts val="0"/>
              </a:spcBef>
            </a:pPr>
            <a:r>
              <a:rPr lang="fi-FI" sz="1800" dirty="0" err="1"/>
              <a:t>Developed</a:t>
            </a:r>
            <a:r>
              <a:rPr lang="fi-FI" sz="1800" dirty="0"/>
              <a:t> </a:t>
            </a:r>
            <a:r>
              <a:rPr lang="fi-FI" sz="1800" dirty="0" err="1"/>
              <a:t>by</a:t>
            </a:r>
            <a:r>
              <a:rPr lang="fi-FI" sz="1800" dirty="0"/>
              <a:t> and for </a:t>
            </a:r>
            <a:r>
              <a:rPr lang="fi-FI" sz="1800" dirty="0" err="1"/>
              <a:t>domestic</a:t>
            </a:r>
            <a:r>
              <a:rPr lang="fi-FI" sz="1800" dirty="0"/>
              <a:t> NPP </a:t>
            </a:r>
            <a:r>
              <a:rPr lang="fi-FI" sz="1800" dirty="0" err="1"/>
              <a:t>owners</a:t>
            </a:r>
            <a:r>
              <a:rPr lang="fi-FI" sz="1800" dirty="0"/>
              <a:t> </a:t>
            </a:r>
          </a:p>
          <a:p>
            <a:pPr lvl="1">
              <a:spcBef>
                <a:spcPts val="0"/>
              </a:spcBef>
            </a:pPr>
            <a:r>
              <a:rPr lang="fi-FI" sz="1800" dirty="0" err="1"/>
              <a:t>Expected</a:t>
            </a:r>
            <a:r>
              <a:rPr lang="fi-FI" sz="1800" dirty="0"/>
              <a:t> </a:t>
            </a:r>
            <a:r>
              <a:rPr lang="fi-FI" sz="1800" dirty="0" err="1"/>
              <a:t>high</a:t>
            </a:r>
            <a:r>
              <a:rPr lang="fi-FI" sz="1800" dirty="0"/>
              <a:t> </a:t>
            </a:r>
            <a:r>
              <a:rPr lang="fi-FI" sz="1800" dirty="0" err="1"/>
              <a:t>domestic</a:t>
            </a:r>
            <a:r>
              <a:rPr lang="fi-FI" sz="1800" dirty="0"/>
              <a:t> </a:t>
            </a:r>
            <a:r>
              <a:rPr lang="fi-FI" sz="1800" dirty="0" err="1"/>
              <a:t>share</a:t>
            </a:r>
            <a:r>
              <a:rPr lang="fi-FI" sz="1800" dirty="0"/>
              <a:t> in </a:t>
            </a:r>
            <a:r>
              <a:rPr lang="fi-FI" sz="1800" dirty="0" err="1"/>
              <a:t>construction</a:t>
            </a:r>
            <a:endParaRPr lang="fi-FI" sz="1800" dirty="0"/>
          </a:p>
          <a:p>
            <a:pPr marL="457189" lvl="1" indent="0">
              <a:spcBef>
                <a:spcPts val="0"/>
              </a:spcBef>
              <a:buNone/>
            </a:pP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786366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E35E-3012-48C4-B3E1-0E98F73E46D8}" type="datetime1">
              <a:rPr lang="fi-FI" smtClean="0"/>
              <a:t>26.2.2020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©FinNuclear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FB38-690B-4A9C-976F-D5F33580F7E3}" type="slidenum">
              <a:rPr lang="en-US" smtClean="0"/>
              <a:t>13</a:t>
            </a:fld>
            <a:endParaRPr lang="en-US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 rotWithShape="1">
          <a:blip r:embed="rId2"/>
          <a:srcRect l="8383" t="17187" r="34626" b="37457"/>
          <a:stretch/>
        </p:blipFill>
        <p:spPr>
          <a:xfrm>
            <a:off x="1131369" y="847559"/>
            <a:ext cx="7415213" cy="3317869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1849285" y="1660767"/>
            <a:ext cx="199612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100" dirty="0" err="1">
                <a:latin typeface="Arial Narrow" panose="020B0606020202030204" pitchFamily="34" charset="0"/>
              </a:rPr>
              <a:t>Number</a:t>
            </a:r>
            <a:r>
              <a:rPr lang="fi-FI" sz="1100" dirty="0">
                <a:latin typeface="Arial Narrow" panose="020B0606020202030204" pitchFamily="34" charset="0"/>
              </a:rPr>
              <a:t> of </a:t>
            </a:r>
            <a:r>
              <a:rPr lang="fi-FI" sz="1100" dirty="0" err="1">
                <a:latin typeface="Arial Narrow" panose="020B0606020202030204" pitchFamily="34" charset="0"/>
              </a:rPr>
              <a:t>workers</a:t>
            </a:r>
            <a:r>
              <a:rPr lang="fi-FI" sz="1100" dirty="0">
                <a:latin typeface="Arial Narrow" panose="020B0606020202030204" pitchFamily="34" charset="0"/>
              </a:rPr>
              <a:t> and </a:t>
            </a:r>
            <a:r>
              <a:rPr lang="fi-FI" sz="1100" dirty="0" err="1">
                <a:latin typeface="Arial Narrow" panose="020B0606020202030204" pitchFamily="34" charset="0"/>
              </a:rPr>
              <a:t>professionals</a:t>
            </a:r>
            <a:r>
              <a:rPr lang="fi-FI" sz="1100" dirty="0">
                <a:latin typeface="Arial Narrow" panose="020B0606020202030204" pitchFamily="34" charset="0"/>
              </a:rPr>
              <a:t> </a:t>
            </a:r>
            <a:r>
              <a:rPr lang="fi-FI" sz="1100" dirty="0" err="1">
                <a:latin typeface="Arial Narrow" panose="020B0606020202030204" pitchFamily="34" charset="0"/>
              </a:rPr>
              <a:t>during</a:t>
            </a:r>
            <a:r>
              <a:rPr lang="fi-FI" sz="1100" dirty="0">
                <a:latin typeface="Arial Narrow" panose="020B0606020202030204" pitchFamily="34" charset="0"/>
              </a:rPr>
              <a:t> </a:t>
            </a:r>
            <a:r>
              <a:rPr lang="fi-FI" sz="1100" dirty="0" err="1">
                <a:latin typeface="Arial Narrow" panose="020B0606020202030204" pitchFamily="34" charset="0"/>
              </a:rPr>
              <a:t>construction</a:t>
            </a:r>
            <a:endParaRPr lang="fi-FI" sz="1100" dirty="0">
              <a:latin typeface="Arial Narrow" panose="020B0606020202030204" pitchFamily="34" charset="0"/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1747244" y="2568541"/>
            <a:ext cx="18441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100" dirty="0">
                <a:latin typeface="Arial Narrow" panose="020B0606020202030204" pitchFamily="34" charset="0"/>
              </a:rPr>
              <a:t>Peak </a:t>
            </a:r>
            <a:r>
              <a:rPr lang="fi-FI" sz="1100" dirty="0" err="1">
                <a:latin typeface="Arial Narrow" panose="020B0606020202030204" pitchFamily="34" charset="0"/>
              </a:rPr>
              <a:t>number</a:t>
            </a:r>
            <a:r>
              <a:rPr lang="fi-FI" sz="1100" dirty="0">
                <a:latin typeface="Arial Narrow" panose="020B0606020202030204" pitchFamily="34" charset="0"/>
              </a:rPr>
              <a:t> at </a:t>
            </a:r>
            <a:r>
              <a:rPr lang="fi-FI" sz="1100" dirty="0" err="1">
                <a:latin typeface="Arial Narrow" panose="020B0606020202030204" pitchFamily="34" charset="0"/>
              </a:rPr>
              <a:t>the</a:t>
            </a:r>
            <a:r>
              <a:rPr lang="fi-FI" sz="1100" dirty="0">
                <a:latin typeface="Arial Narrow" panose="020B0606020202030204" pitchFamily="34" charset="0"/>
              </a:rPr>
              <a:t> </a:t>
            </a:r>
            <a:r>
              <a:rPr lang="fi-FI" sz="1100" dirty="0" err="1">
                <a:latin typeface="Arial Narrow" panose="020B0606020202030204" pitchFamily="34" charset="0"/>
              </a:rPr>
              <a:t>site</a:t>
            </a:r>
            <a:r>
              <a:rPr lang="fi-FI" sz="1100" dirty="0">
                <a:latin typeface="Arial Narrow" panose="020B0606020202030204" pitchFamily="34" charset="0"/>
              </a:rPr>
              <a:t> at </a:t>
            </a:r>
            <a:r>
              <a:rPr lang="fi-FI" sz="1100" dirty="0" err="1">
                <a:latin typeface="Arial Narrow" panose="020B0606020202030204" pitchFamily="34" charset="0"/>
              </a:rPr>
              <a:t>the</a:t>
            </a:r>
            <a:r>
              <a:rPr lang="fi-FI" sz="1100" dirty="0">
                <a:latin typeface="Arial Narrow" panose="020B0606020202030204" pitchFamily="34" charset="0"/>
              </a:rPr>
              <a:t> </a:t>
            </a:r>
            <a:r>
              <a:rPr lang="fi-FI" sz="1100" dirty="0" err="1">
                <a:latin typeface="Arial Narrow" panose="020B0606020202030204" pitchFamily="34" charset="0"/>
              </a:rPr>
              <a:t>same</a:t>
            </a:r>
            <a:r>
              <a:rPr lang="fi-FI" sz="1100" dirty="0">
                <a:latin typeface="Arial Narrow" panose="020B0606020202030204" pitchFamily="34" charset="0"/>
              </a:rPr>
              <a:t> </a:t>
            </a:r>
            <a:r>
              <a:rPr lang="fi-FI" sz="1100" dirty="0" err="1">
                <a:latin typeface="Arial Narrow" panose="020B0606020202030204" pitchFamily="34" charset="0"/>
              </a:rPr>
              <a:t>time</a:t>
            </a:r>
            <a:endParaRPr lang="fi-FI" sz="1100" dirty="0">
              <a:latin typeface="Arial Narrow" panose="020B0606020202030204" pitchFamily="34" charset="0"/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4251728" y="1745404"/>
            <a:ext cx="18441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100" dirty="0">
                <a:latin typeface="Arial Narrow" panose="020B0606020202030204" pitchFamily="34" charset="0"/>
              </a:rPr>
              <a:t>NPP </a:t>
            </a:r>
            <a:r>
              <a:rPr lang="fi-FI" sz="1100" dirty="0" err="1">
                <a:latin typeface="Arial Narrow" panose="020B0606020202030204" pitchFamily="34" charset="0"/>
              </a:rPr>
              <a:t>will</a:t>
            </a:r>
            <a:r>
              <a:rPr lang="fi-FI" sz="1100" dirty="0">
                <a:latin typeface="Arial Narrow" panose="020B0606020202030204" pitchFamily="34" charset="0"/>
              </a:rPr>
              <a:t> </a:t>
            </a:r>
            <a:r>
              <a:rPr lang="fi-FI" sz="1100" dirty="0" err="1">
                <a:latin typeface="Arial Narrow" panose="020B0606020202030204" pitchFamily="34" charset="0"/>
              </a:rPr>
              <a:t>directly</a:t>
            </a:r>
            <a:r>
              <a:rPr lang="fi-FI" sz="1100" dirty="0">
                <a:latin typeface="Arial Narrow" panose="020B0606020202030204" pitchFamily="34" charset="0"/>
              </a:rPr>
              <a:t> </a:t>
            </a:r>
            <a:r>
              <a:rPr lang="fi-FI" sz="1100" dirty="0" err="1">
                <a:latin typeface="Arial Narrow" panose="020B0606020202030204" pitchFamily="34" charset="0"/>
              </a:rPr>
              <a:t>employ</a:t>
            </a:r>
            <a:r>
              <a:rPr lang="fi-FI" sz="1100" dirty="0">
                <a:latin typeface="Arial Narrow" panose="020B0606020202030204" pitchFamily="34" charset="0"/>
              </a:rPr>
              <a:t> </a:t>
            </a:r>
            <a:r>
              <a:rPr lang="fi-FI" sz="1100" dirty="0" err="1">
                <a:latin typeface="Arial Narrow" panose="020B0606020202030204" pitchFamily="34" charset="0"/>
              </a:rPr>
              <a:t>some</a:t>
            </a:r>
            <a:r>
              <a:rPr lang="fi-FI" sz="1100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4116555" y="2473974"/>
            <a:ext cx="18441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100" dirty="0" err="1">
                <a:latin typeface="Arial Narrow" panose="020B0606020202030204" pitchFamily="34" charset="0"/>
              </a:rPr>
              <a:t>persons</a:t>
            </a:r>
            <a:r>
              <a:rPr lang="fi-FI" sz="1100" dirty="0">
                <a:latin typeface="Arial Narrow" panose="020B0606020202030204" pitchFamily="34" charset="0"/>
              </a:rPr>
              <a:t>. </a:t>
            </a:r>
            <a:r>
              <a:rPr lang="fi-FI" sz="1100" dirty="0" err="1">
                <a:latin typeface="Arial Narrow" panose="020B0606020202030204" pitchFamily="34" charset="0"/>
              </a:rPr>
              <a:t>Indirectly</a:t>
            </a:r>
            <a:r>
              <a:rPr lang="fi-FI" sz="1100" dirty="0">
                <a:latin typeface="Arial Narrow" panose="020B0606020202030204" pitchFamily="34" charset="0"/>
              </a:rPr>
              <a:t> </a:t>
            </a:r>
            <a:r>
              <a:rPr lang="fi-FI" sz="1100" dirty="0" err="1">
                <a:latin typeface="Arial Narrow" panose="020B0606020202030204" pitchFamily="34" charset="0"/>
              </a:rPr>
              <a:t>job</a:t>
            </a:r>
            <a:r>
              <a:rPr lang="fi-FI" sz="1100" dirty="0">
                <a:latin typeface="Arial Narrow" panose="020B0606020202030204" pitchFamily="34" charset="0"/>
              </a:rPr>
              <a:t> </a:t>
            </a:r>
            <a:r>
              <a:rPr lang="fi-FI" sz="1100" dirty="0" err="1">
                <a:latin typeface="Arial Narrow" panose="020B0606020202030204" pitchFamily="34" charset="0"/>
              </a:rPr>
              <a:t>creation</a:t>
            </a:r>
            <a:r>
              <a:rPr lang="fi-FI" sz="1100" dirty="0">
                <a:latin typeface="Arial Narrow" panose="020B0606020202030204" pitchFamily="34" charset="0"/>
              </a:rPr>
              <a:t> is </a:t>
            </a:r>
            <a:r>
              <a:rPr lang="fi-FI" sz="1100" dirty="0" err="1">
                <a:latin typeface="Arial Narrow" panose="020B0606020202030204" pitchFamily="34" charset="0"/>
              </a:rPr>
              <a:t>about</a:t>
            </a:r>
            <a:endParaRPr lang="fi-FI" sz="1100" dirty="0">
              <a:latin typeface="Arial Narrow" panose="020B0606020202030204" pitchFamily="34" charset="0"/>
            </a:endParaRPr>
          </a:p>
        </p:txBody>
      </p:sp>
      <p:sp>
        <p:nvSpPr>
          <p:cNvPr id="15" name="Tekstiruutu 14"/>
          <p:cNvSpPr txBox="1"/>
          <p:nvPr/>
        </p:nvSpPr>
        <p:spPr>
          <a:xfrm>
            <a:off x="6008965" y="2999428"/>
            <a:ext cx="1579539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100" dirty="0">
                <a:latin typeface="Arial Narrow" panose="020B0606020202030204" pitchFamily="34" charset="0"/>
              </a:rPr>
              <a:t>75% </a:t>
            </a:r>
            <a:r>
              <a:rPr lang="fi-FI" sz="1100" dirty="0" err="1">
                <a:latin typeface="Arial Narrow" panose="020B0606020202030204" pitchFamily="34" charset="0"/>
              </a:rPr>
              <a:t>regionally</a:t>
            </a:r>
            <a:endParaRPr lang="fi-FI" sz="1100" dirty="0">
              <a:latin typeface="Arial Narrow" panose="020B0606020202030204" pitchFamily="34" charset="0"/>
            </a:endParaRPr>
          </a:p>
          <a:p>
            <a:r>
              <a:rPr lang="fi-FI" sz="1100" dirty="0">
                <a:latin typeface="Arial Narrow" panose="020B0606020202030204" pitchFamily="34" charset="0"/>
              </a:rPr>
              <a:t>25% to </a:t>
            </a:r>
            <a:r>
              <a:rPr lang="fi-FI" sz="1100" dirty="0" err="1">
                <a:latin typeface="Arial Narrow" panose="020B0606020202030204" pitchFamily="34" charset="0"/>
              </a:rPr>
              <a:t>the</a:t>
            </a:r>
            <a:r>
              <a:rPr lang="fi-FI" sz="1100" dirty="0">
                <a:latin typeface="Arial Narrow" panose="020B0606020202030204" pitchFamily="34" charset="0"/>
              </a:rPr>
              <a:t> </a:t>
            </a:r>
            <a:r>
              <a:rPr lang="fi-FI" sz="1100" dirty="0" err="1">
                <a:latin typeface="Arial Narrow" panose="020B0606020202030204" pitchFamily="34" charset="0"/>
              </a:rPr>
              <a:t>rest</a:t>
            </a:r>
            <a:r>
              <a:rPr lang="fi-FI" sz="1100" dirty="0">
                <a:latin typeface="Arial Narrow" panose="020B0606020202030204" pitchFamily="34" charset="0"/>
              </a:rPr>
              <a:t> of </a:t>
            </a:r>
            <a:r>
              <a:rPr lang="fi-FI" sz="1100" dirty="0" err="1">
                <a:latin typeface="Arial Narrow" panose="020B0606020202030204" pitchFamily="34" charset="0"/>
              </a:rPr>
              <a:t>the</a:t>
            </a:r>
            <a:r>
              <a:rPr lang="fi-FI" sz="1100" dirty="0">
                <a:latin typeface="Arial Narrow" panose="020B0606020202030204" pitchFamily="34" charset="0"/>
              </a:rPr>
              <a:t> country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6040770" y="2314625"/>
            <a:ext cx="1517552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900" dirty="0" err="1">
                <a:latin typeface="Arial Narrow" panose="020B0606020202030204" pitchFamily="34" charset="0"/>
              </a:rPr>
              <a:t>Additional</a:t>
            </a:r>
            <a:r>
              <a:rPr lang="fi-FI" sz="900" dirty="0">
                <a:latin typeface="Arial Narrow" panose="020B0606020202030204" pitchFamily="34" charset="0"/>
              </a:rPr>
              <a:t> </a:t>
            </a:r>
            <a:r>
              <a:rPr lang="fi-FI" sz="900" dirty="0" err="1">
                <a:latin typeface="Arial Narrow" panose="020B0606020202030204" pitchFamily="34" charset="0"/>
              </a:rPr>
              <a:t>new</a:t>
            </a:r>
            <a:r>
              <a:rPr lang="fi-FI" sz="900" dirty="0">
                <a:latin typeface="Arial Narrow" panose="020B0606020202030204" pitchFamily="34" charset="0"/>
              </a:rPr>
              <a:t> </a:t>
            </a:r>
            <a:r>
              <a:rPr lang="fi-FI" sz="900" dirty="0" err="1">
                <a:latin typeface="Arial Narrow" panose="020B0606020202030204" pitchFamily="34" charset="0"/>
              </a:rPr>
              <a:t>jobs</a:t>
            </a:r>
            <a:r>
              <a:rPr lang="fi-FI" sz="900" dirty="0">
                <a:latin typeface="Arial Narrow" panose="020B0606020202030204" pitchFamily="34" charset="0"/>
              </a:rPr>
              <a:t> </a:t>
            </a:r>
            <a:r>
              <a:rPr lang="fi-FI" sz="900" dirty="0" err="1">
                <a:latin typeface="Arial Narrow" panose="020B0606020202030204" pitchFamily="34" charset="0"/>
              </a:rPr>
              <a:t>will</a:t>
            </a:r>
            <a:endParaRPr lang="fi-FI" sz="900" dirty="0">
              <a:latin typeface="Arial Narrow" panose="020B0606020202030204" pitchFamily="34" charset="0"/>
            </a:endParaRPr>
          </a:p>
          <a:p>
            <a:r>
              <a:rPr lang="fi-FI" sz="900" dirty="0" err="1">
                <a:latin typeface="Arial Narrow" panose="020B0606020202030204" pitchFamily="34" charset="0"/>
              </a:rPr>
              <a:t>be</a:t>
            </a:r>
            <a:r>
              <a:rPr lang="fi-FI" sz="900" dirty="0">
                <a:latin typeface="Arial Narrow" panose="020B0606020202030204" pitchFamily="34" charset="0"/>
              </a:rPr>
              <a:t> </a:t>
            </a:r>
            <a:r>
              <a:rPr lang="fi-FI" sz="900" dirty="0" err="1">
                <a:latin typeface="Arial Narrow" panose="020B0606020202030204" pitchFamily="34" charset="0"/>
              </a:rPr>
              <a:t>born</a:t>
            </a:r>
            <a:r>
              <a:rPr lang="fi-FI" sz="900" dirty="0">
                <a:latin typeface="Arial Narrow" panose="020B0606020202030204" pitchFamily="34" charset="0"/>
              </a:rPr>
              <a:t> on </a:t>
            </a:r>
            <a:r>
              <a:rPr lang="fi-FI" sz="900" dirty="0" err="1">
                <a:latin typeface="Arial Narrow" panose="020B0606020202030204" pitchFamily="34" charset="0"/>
              </a:rPr>
              <a:t>education</a:t>
            </a:r>
            <a:r>
              <a:rPr lang="fi-FI" sz="900" dirty="0">
                <a:latin typeface="Arial Narrow" panose="020B0606020202030204" pitchFamily="34" charset="0"/>
              </a:rPr>
              <a:t>, </a:t>
            </a:r>
            <a:r>
              <a:rPr lang="fi-FI" sz="900" dirty="0" err="1">
                <a:latin typeface="Arial Narrow" panose="020B0606020202030204" pitchFamily="34" charset="0"/>
              </a:rPr>
              <a:t>training</a:t>
            </a:r>
            <a:r>
              <a:rPr lang="fi-FI" sz="900" dirty="0">
                <a:latin typeface="Arial Narrow" panose="020B0606020202030204" pitchFamily="34" charset="0"/>
              </a:rPr>
              <a:t> and </a:t>
            </a:r>
            <a:r>
              <a:rPr lang="fi-FI" sz="900" dirty="0" err="1">
                <a:latin typeface="Arial Narrow" panose="020B0606020202030204" pitchFamily="34" charset="0"/>
              </a:rPr>
              <a:t>services</a:t>
            </a:r>
            <a:endParaRPr lang="fi-FI" sz="900" dirty="0">
              <a:latin typeface="Arial Narrow" panose="020B0606020202030204" pitchFamily="34" charset="0"/>
            </a:endParaRPr>
          </a:p>
        </p:txBody>
      </p:sp>
      <p:sp>
        <p:nvSpPr>
          <p:cNvPr id="17" name="Tekstiruutu 16"/>
          <p:cNvSpPr txBox="1"/>
          <p:nvPr/>
        </p:nvSpPr>
        <p:spPr>
          <a:xfrm>
            <a:off x="1747242" y="3903817"/>
            <a:ext cx="506869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100" dirty="0" err="1">
                <a:latin typeface="Arial Narrow" panose="020B0606020202030204" pitchFamily="34" charset="0"/>
              </a:rPr>
              <a:t>Tax</a:t>
            </a:r>
            <a:r>
              <a:rPr lang="fi-FI" sz="1100" dirty="0">
                <a:latin typeface="Arial Narrow" panose="020B0606020202030204" pitchFamily="34" charset="0"/>
              </a:rPr>
              <a:t> </a:t>
            </a:r>
            <a:r>
              <a:rPr lang="fi-FI" sz="1100" dirty="0" err="1">
                <a:latin typeface="Arial Narrow" panose="020B0606020202030204" pitchFamily="34" charset="0"/>
              </a:rPr>
              <a:t>benefits</a:t>
            </a:r>
            <a:r>
              <a:rPr lang="fi-FI" sz="1100" dirty="0">
                <a:latin typeface="Arial Narrow" panose="020B0606020202030204" pitchFamily="34" charset="0"/>
              </a:rPr>
              <a:t> </a:t>
            </a:r>
            <a:r>
              <a:rPr lang="fi-FI" sz="1100" dirty="0" err="1">
                <a:latin typeface="Arial Narrow" panose="020B0606020202030204" pitchFamily="34" charset="0"/>
              </a:rPr>
              <a:t>will</a:t>
            </a:r>
            <a:r>
              <a:rPr lang="fi-FI" sz="1100" dirty="0">
                <a:latin typeface="Arial Narrow" panose="020B0606020202030204" pitchFamily="34" charset="0"/>
              </a:rPr>
              <a:t> </a:t>
            </a:r>
            <a:r>
              <a:rPr lang="fi-FI" sz="1100" dirty="0" err="1">
                <a:latin typeface="Arial Narrow" panose="020B0606020202030204" pitchFamily="34" charset="0"/>
              </a:rPr>
              <a:t>be</a:t>
            </a:r>
            <a:r>
              <a:rPr lang="fi-FI" sz="1100" dirty="0">
                <a:latin typeface="Arial Narrow" panose="020B0606020202030204" pitchFamily="34" charset="0"/>
              </a:rPr>
              <a:t> </a:t>
            </a:r>
            <a:r>
              <a:rPr lang="fi-FI" sz="1100" dirty="0" err="1">
                <a:latin typeface="Arial Narrow" panose="020B0606020202030204" pitchFamily="34" charset="0"/>
              </a:rPr>
              <a:t>significant</a:t>
            </a:r>
            <a:r>
              <a:rPr lang="fi-FI" sz="1100" dirty="0"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6598636" y="1610384"/>
            <a:ext cx="256435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200" i="1" dirty="0" err="1">
                <a:solidFill>
                  <a:schemeClr val="accent6">
                    <a:lumMod val="75000"/>
                  </a:schemeClr>
                </a:solidFill>
              </a:rPr>
              <a:t>Source</a:t>
            </a:r>
            <a:r>
              <a:rPr lang="fi-FI" sz="1200" i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fi-FI" sz="1200" i="1" dirty="0" err="1">
                <a:solidFill>
                  <a:schemeClr val="accent6">
                    <a:lumMod val="75000"/>
                  </a:schemeClr>
                </a:solidFill>
              </a:rPr>
              <a:t>Study</a:t>
            </a:r>
            <a:r>
              <a:rPr lang="fi-FI" sz="1200" i="1" dirty="0">
                <a:solidFill>
                  <a:schemeClr val="accent6">
                    <a:lumMod val="75000"/>
                  </a:schemeClr>
                </a:solidFill>
              </a:rPr>
              <a:t> of Hanhikivi-1 NPP </a:t>
            </a:r>
            <a:r>
              <a:rPr lang="fi-FI" sz="1200" i="1" dirty="0" err="1">
                <a:solidFill>
                  <a:schemeClr val="accent6">
                    <a:lumMod val="75000"/>
                  </a:schemeClr>
                </a:solidFill>
              </a:rPr>
              <a:t>project</a:t>
            </a:r>
            <a:r>
              <a:rPr lang="fi-FI" sz="12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1200" i="1" dirty="0" err="1">
                <a:solidFill>
                  <a:schemeClr val="accent6">
                    <a:lumMod val="75000"/>
                  </a:schemeClr>
                </a:solidFill>
              </a:rPr>
              <a:t>economical</a:t>
            </a:r>
            <a:r>
              <a:rPr lang="fi-FI" sz="12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1200" i="1" dirty="0" err="1">
                <a:solidFill>
                  <a:schemeClr val="accent6">
                    <a:lumMod val="75000"/>
                  </a:schemeClr>
                </a:solidFill>
              </a:rPr>
              <a:t>impacts</a:t>
            </a:r>
            <a:endParaRPr lang="fi-FI" sz="12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kstiruutu 18"/>
          <p:cNvSpPr txBox="1"/>
          <p:nvPr/>
        </p:nvSpPr>
        <p:spPr>
          <a:xfrm>
            <a:off x="485796" y="4682420"/>
            <a:ext cx="43531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Olkiluoto 3: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Unemployment</a:t>
            </a:r>
            <a:r>
              <a:rPr lang="fi-FI" dirty="0"/>
              <a:t> </a:t>
            </a:r>
            <a:r>
              <a:rPr lang="fi-FI" dirty="0" err="1"/>
              <a:t>rate</a:t>
            </a:r>
            <a:r>
              <a:rPr lang="fi-FI" dirty="0"/>
              <a:t> </a:t>
            </a:r>
            <a:r>
              <a:rPr lang="fi-FI" dirty="0" err="1"/>
              <a:t>significantly</a:t>
            </a:r>
            <a:r>
              <a:rPr lang="fi-FI" dirty="0"/>
              <a:t> </a:t>
            </a:r>
            <a:r>
              <a:rPr lang="fi-FI" dirty="0" err="1"/>
              <a:t>down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Regional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 </a:t>
            </a:r>
            <a:r>
              <a:rPr lang="fi-FI" dirty="0" err="1"/>
              <a:t>turnover</a:t>
            </a:r>
            <a:r>
              <a:rPr lang="fi-FI" dirty="0"/>
              <a:t> +50-100%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Creation</a:t>
            </a:r>
            <a:r>
              <a:rPr lang="fi-FI" dirty="0"/>
              <a:t> of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jobs</a:t>
            </a:r>
            <a:r>
              <a:rPr lang="fi-FI" dirty="0"/>
              <a:t>, </a:t>
            </a:r>
            <a:r>
              <a:rPr lang="fi-FI" dirty="0" err="1"/>
              <a:t>internationalization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grpSp>
        <p:nvGrpSpPr>
          <p:cNvPr id="2" name="Ryhmä 1"/>
          <p:cNvGrpSpPr/>
          <p:nvPr/>
        </p:nvGrpSpPr>
        <p:grpSpPr>
          <a:xfrm>
            <a:off x="4706714" y="4509219"/>
            <a:ext cx="4184040" cy="2031325"/>
            <a:chOff x="4923507" y="4705786"/>
            <a:chExt cx="4184040" cy="2031325"/>
          </a:xfrm>
        </p:grpSpPr>
        <p:sp>
          <p:nvSpPr>
            <p:cNvPr id="20" name="Oikea aaltosulje 19"/>
            <p:cNvSpPr/>
            <p:nvPr/>
          </p:nvSpPr>
          <p:spPr>
            <a:xfrm>
              <a:off x="4923507" y="4817883"/>
              <a:ext cx="253673" cy="1252090"/>
            </a:xfrm>
            <a:prstGeom prst="rightBrace">
              <a:avLst/>
            </a:prstGeom>
            <a:ln>
              <a:solidFill>
                <a:srgbClr val="E98C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Tekstiruutu 20"/>
            <p:cNvSpPr txBox="1"/>
            <p:nvPr/>
          </p:nvSpPr>
          <p:spPr>
            <a:xfrm>
              <a:off x="5279851" y="4705786"/>
              <a:ext cx="382769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err="1"/>
                <a:t>Not</a:t>
              </a:r>
              <a:r>
                <a:rPr lang="fi-FI" dirty="0"/>
                <a:t> </a:t>
              </a:r>
              <a:r>
                <a:rPr lang="fi-FI" dirty="0" err="1"/>
                <a:t>much</a:t>
              </a:r>
              <a:r>
                <a:rPr lang="fi-FI" dirty="0"/>
                <a:t> </a:t>
              </a:r>
              <a:r>
                <a:rPr lang="fi-FI" dirty="0" err="1"/>
                <a:t>demanding</a:t>
              </a:r>
              <a:r>
                <a:rPr lang="fi-FI" dirty="0"/>
                <a:t> </a:t>
              </a:r>
              <a:r>
                <a:rPr lang="fi-FI" dirty="0" err="1"/>
                <a:t>supplies</a:t>
              </a:r>
              <a:r>
                <a:rPr lang="fi-FI" dirty="0"/>
                <a:t> </a:t>
              </a:r>
              <a:r>
                <a:rPr lang="fi-FI" dirty="0" err="1"/>
                <a:t>though</a:t>
              </a:r>
              <a:r>
                <a:rPr lang="fi-FI" dirty="0"/>
                <a:t>.</a:t>
              </a:r>
            </a:p>
            <a:p>
              <a:r>
                <a:rPr lang="fi-FI" dirty="0"/>
                <a:t> </a:t>
              </a:r>
            </a:p>
            <a:p>
              <a:r>
                <a:rPr lang="fi-FI" dirty="0"/>
                <a:t>If </a:t>
              </a:r>
              <a:r>
                <a:rPr lang="fi-FI" dirty="0" err="1"/>
                <a:t>the</a:t>
              </a:r>
              <a:r>
                <a:rPr lang="fi-FI" dirty="0"/>
                <a:t> </a:t>
              </a:r>
              <a:r>
                <a:rPr lang="fi-FI" dirty="0" err="1"/>
                <a:t>strategy</a:t>
              </a:r>
              <a:r>
                <a:rPr lang="fi-FI" dirty="0"/>
                <a:t> is to </a:t>
              </a:r>
              <a:r>
                <a:rPr lang="fi-FI" dirty="0" err="1"/>
                <a:t>obtain</a:t>
              </a:r>
              <a:r>
                <a:rPr lang="fi-FI" dirty="0"/>
                <a:t> </a:t>
              </a:r>
              <a:r>
                <a:rPr lang="fi-FI" dirty="0" err="1"/>
                <a:t>new</a:t>
              </a:r>
              <a:r>
                <a:rPr lang="fi-FI" dirty="0"/>
                <a:t> </a:t>
              </a:r>
              <a:r>
                <a:rPr lang="fi-FI" dirty="0" err="1"/>
                <a:t>skills</a:t>
              </a:r>
              <a:r>
                <a:rPr lang="fi-FI" dirty="0"/>
                <a:t>, </a:t>
              </a:r>
              <a:r>
                <a:rPr lang="fi-FI" dirty="0" err="1"/>
                <a:t>competencies</a:t>
              </a:r>
              <a:r>
                <a:rPr lang="fi-FI" dirty="0"/>
                <a:t> and </a:t>
              </a:r>
              <a:r>
                <a:rPr lang="fi-FI" dirty="0" err="1"/>
                <a:t>knowledge</a:t>
              </a:r>
              <a:r>
                <a:rPr lang="fi-FI" dirty="0"/>
                <a:t> and/</a:t>
              </a:r>
              <a:r>
                <a:rPr lang="fi-FI" dirty="0" err="1"/>
                <a:t>or</a:t>
              </a:r>
              <a:r>
                <a:rPr lang="fi-FI" dirty="0"/>
                <a:t> </a:t>
              </a:r>
            </a:p>
            <a:p>
              <a:r>
                <a:rPr lang="fi-FI" dirty="0"/>
                <a:t>to </a:t>
              </a:r>
              <a:r>
                <a:rPr lang="fi-FI" dirty="0" err="1"/>
                <a:t>secure</a:t>
              </a:r>
              <a:r>
                <a:rPr lang="fi-FI" dirty="0"/>
                <a:t> </a:t>
              </a:r>
              <a:r>
                <a:rPr lang="fi-FI" dirty="0" err="1"/>
                <a:t>the</a:t>
              </a:r>
              <a:r>
                <a:rPr lang="fi-FI" dirty="0"/>
                <a:t> </a:t>
              </a:r>
              <a:r>
                <a:rPr lang="fi-FI" dirty="0" err="1"/>
                <a:t>self-reliancy</a:t>
              </a:r>
              <a:r>
                <a:rPr lang="fi-FI" dirty="0"/>
                <a:t> </a:t>
              </a:r>
              <a:r>
                <a:rPr lang="fi-FI" dirty="0" err="1"/>
                <a:t>over</a:t>
              </a:r>
              <a:r>
                <a:rPr lang="fi-FI" dirty="0"/>
                <a:t> </a:t>
              </a:r>
              <a:r>
                <a:rPr lang="fi-FI" dirty="0" err="1"/>
                <a:t>the</a:t>
              </a:r>
              <a:r>
                <a:rPr lang="fi-FI" dirty="0"/>
                <a:t> life-</a:t>
              </a:r>
              <a:r>
                <a:rPr lang="fi-FI" dirty="0" err="1"/>
                <a:t>cycle</a:t>
              </a:r>
              <a:r>
                <a:rPr lang="fi-FI" dirty="0"/>
                <a:t>, </a:t>
              </a:r>
              <a:r>
                <a:rPr lang="fi-FI" dirty="0" err="1"/>
                <a:t>industrial</a:t>
              </a:r>
              <a:r>
                <a:rPr lang="fi-FI" dirty="0"/>
                <a:t> </a:t>
              </a:r>
              <a:r>
                <a:rPr lang="fi-FI" dirty="0" err="1"/>
                <a:t>involvement</a:t>
              </a:r>
              <a:r>
                <a:rPr lang="fi-FI" dirty="0"/>
                <a:t> </a:t>
              </a:r>
              <a:r>
                <a:rPr lang="fi-FI" dirty="0" err="1"/>
                <a:t>policy</a:t>
              </a:r>
              <a:r>
                <a:rPr lang="fi-FI" dirty="0"/>
                <a:t> </a:t>
              </a:r>
              <a:r>
                <a:rPr lang="fi-FI" dirty="0" err="1"/>
                <a:t>with</a:t>
              </a:r>
              <a:r>
                <a:rPr lang="fi-FI" dirty="0"/>
                <a:t> </a:t>
              </a:r>
              <a:r>
                <a:rPr lang="fi-FI" dirty="0" err="1"/>
                <a:t>associated</a:t>
              </a:r>
              <a:r>
                <a:rPr lang="fi-FI" dirty="0"/>
                <a:t> </a:t>
              </a:r>
              <a:r>
                <a:rPr lang="fi-FI" dirty="0" err="1"/>
                <a:t>resources</a:t>
              </a:r>
              <a:r>
                <a:rPr lang="fi-FI" dirty="0"/>
                <a:t> is a </a:t>
              </a:r>
              <a:r>
                <a:rPr lang="fi-FI" dirty="0" err="1"/>
                <a:t>must</a:t>
              </a:r>
              <a:endParaRPr lang="fi-FI" dirty="0"/>
            </a:p>
          </p:txBody>
        </p:sp>
      </p:grpSp>
      <p:sp>
        <p:nvSpPr>
          <p:cNvPr id="23" name="Tekstiruutu 22"/>
          <p:cNvSpPr txBox="1"/>
          <p:nvPr/>
        </p:nvSpPr>
        <p:spPr>
          <a:xfrm>
            <a:off x="611446" y="845937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Hanhikivi-1</a:t>
            </a:r>
          </a:p>
        </p:txBody>
      </p:sp>
      <p:sp>
        <p:nvSpPr>
          <p:cNvPr id="24" name="Otsikko 1"/>
          <p:cNvSpPr>
            <a:spLocks noGrp="1"/>
          </p:cNvSpPr>
          <p:nvPr>
            <p:ph type="title"/>
          </p:nvPr>
        </p:nvSpPr>
        <p:spPr>
          <a:xfrm>
            <a:off x="485796" y="127226"/>
            <a:ext cx="8404958" cy="713789"/>
          </a:xfrm>
          <a:solidFill>
            <a:schemeClr val="bg1"/>
          </a:solidFill>
        </p:spPr>
        <p:txBody>
          <a:bodyPr/>
          <a:lstStyle/>
          <a:p>
            <a:r>
              <a:rPr lang="fi-FI" dirty="0"/>
              <a:t>Figures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Regional</a:t>
            </a:r>
            <a:r>
              <a:rPr lang="fi-FI" dirty="0"/>
              <a:t> </a:t>
            </a:r>
            <a:r>
              <a:rPr lang="fi-FI" dirty="0" err="1"/>
              <a:t>Impacts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987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106504" y="2891985"/>
            <a:ext cx="7037496" cy="1027849"/>
          </a:xfrm>
        </p:spPr>
        <p:txBody>
          <a:bodyPr>
            <a:noAutofit/>
          </a:bodyPr>
          <a:lstStyle/>
          <a:p>
            <a:r>
              <a:rPr lang="en-US" dirty="0"/>
              <a:t>Nuclear Industry Involvement Coordination Organization</a:t>
            </a:r>
            <a:br>
              <a:rPr lang="en-US" dirty="0"/>
            </a:br>
            <a:endParaRPr lang="en-US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D883-D444-422F-B9C8-4449BC493C48}" type="datetime1">
              <a:rPr lang="fi-FI" smtClean="0"/>
              <a:t>26.2.2020</a:t>
            </a:fld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FB38-690B-4A9C-976F-D5F33580F7E3}" type="slidenum">
              <a:rPr lang="en-US" smtClean="0"/>
              <a:t>14</a:t>
            </a:fld>
            <a:endParaRPr lang="en-US"/>
          </a:p>
        </p:txBody>
      </p:sp>
      <p:sp>
        <p:nvSpPr>
          <p:cNvPr id="7" name="Alatunnisteen paikkamerkki 4"/>
          <p:cNvSpPr>
            <a:spLocks noGrp="1"/>
          </p:cNvSpPr>
          <p:nvPr/>
        </p:nvSpPr>
        <p:spPr>
          <a:xfrm>
            <a:off x="5656459" y="6288092"/>
            <a:ext cx="3170041" cy="5016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dirty="0"/>
              <a:t>© </a:t>
            </a:r>
            <a:r>
              <a:rPr lang="fi-FI" dirty="0" err="1"/>
              <a:t>FinNuclear</a:t>
            </a:r>
            <a:r>
              <a:rPr lang="fi-FI" dirty="0"/>
              <a:t>           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rights</a:t>
            </a:r>
            <a:r>
              <a:rPr lang="fi-FI" dirty="0"/>
              <a:t> </a:t>
            </a:r>
            <a:r>
              <a:rPr lang="fi-FI" dirty="0" err="1"/>
              <a:t>reserved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9056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Position and </a:t>
            </a:r>
            <a:r>
              <a:rPr lang="fi-FI" dirty="0" err="1"/>
              <a:t>Role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49" y="1685317"/>
            <a:ext cx="8062590" cy="4665662"/>
          </a:xfrm>
        </p:spPr>
        <p:txBody>
          <a:bodyPr>
            <a:normAutofit/>
          </a:bodyPr>
          <a:lstStyle/>
          <a:p>
            <a:r>
              <a:rPr lang="fi-FI" sz="2400" dirty="0"/>
              <a:t>Industrial </a:t>
            </a:r>
            <a:r>
              <a:rPr lang="fi-FI" sz="2400" dirty="0" err="1"/>
              <a:t>Involvement</a:t>
            </a:r>
            <a:r>
              <a:rPr lang="fi-FI" sz="2400" dirty="0"/>
              <a:t> </a:t>
            </a:r>
            <a:r>
              <a:rPr lang="fi-FI" sz="2400" dirty="0" err="1"/>
              <a:t>Policy</a:t>
            </a:r>
            <a:r>
              <a:rPr lang="fi-FI" sz="2400" dirty="0"/>
              <a:t> </a:t>
            </a:r>
            <a:r>
              <a:rPr lang="fi-FI" sz="2400" dirty="0" err="1"/>
              <a:t>could</a:t>
            </a:r>
            <a:r>
              <a:rPr lang="fi-FI" sz="2400" dirty="0"/>
              <a:t> </a:t>
            </a:r>
            <a:r>
              <a:rPr lang="fi-FI" sz="2400" dirty="0" err="1"/>
              <a:t>include</a:t>
            </a:r>
            <a:r>
              <a:rPr lang="fi-FI" sz="2400" dirty="0"/>
              <a:t> </a:t>
            </a:r>
            <a:r>
              <a:rPr lang="fi-FI" sz="2400" dirty="0" err="1"/>
              <a:t>establishing</a:t>
            </a:r>
            <a:r>
              <a:rPr lang="fi-FI" sz="2400" dirty="0"/>
              <a:t> </a:t>
            </a:r>
            <a:r>
              <a:rPr lang="fi-FI" sz="2400" dirty="0" err="1"/>
              <a:t>such</a:t>
            </a:r>
            <a:r>
              <a:rPr lang="fi-FI" sz="2400" dirty="0"/>
              <a:t> a </a:t>
            </a:r>
            <a:r>
              <a:rPr lang="fi-FI" sz="2400" dirty="0" err="1"/>
              <a:t>structure</a:t>
            </a:r>
            <a:endParaRPr lang="fi-FI" sz="2400" dirty="0"/>
          </a:p>
          <a:p>
            <a:r>
              <a:rPr lang="fi-FI" sz="2400" dirty="0" err="1"/>
              <a:t>Potential</a:t>
            </a:r>
            <a:r>
              <a:rPr lang="fi-FI" sz="2400" dirty="0"/>
              <a:t> </a:t>
            </a:r>
            <a:r>
              <a:rPr lang="fi-FI" sz="2400" dirty="0" err="1"/>
              <a:t>implementing</a:t>
            </a:r>
            <a:r>
              <a:rPr lang="fi-FI" sz="2400" dirty="0"/>
              <a:t> </a:t>
            </a:r>
            <a:r>
              <a:rPr lang="fi-FI" sz="2400" dirty="0" err="1"/>
              <a:t>organization</a:t>
            </a:r>
            <a:r>
              <a:rPr lang="fi-FI" sz="2400" dirty="0"/>
              <a:t> </a:t>
            </a:r>
            <a:r>
              <a:rPr lang="fi-FI" sz="2400" dirty="0" err="1"/>
              <a:t>regarding</a:t>
            </a:r>
            <a:r>
              <a:rPr lang="fi-FI" sz="2400" dirty="0"/>
              <a:t> </a:t>
            </a:r>
            <a:r>
              <a:rPr lang="fi-FI" sz="2400" dirty="0" err="1"/>
              <a:t>industrial</a:t>
            </a:r>
            <a:r>
              <a:rPr lang="fi-FI" sz="2400" dirty="0"/>
              <a:t> </a:t>
            </a:r>
            <a:r>
              <a:rPr lang="fi-FI" sz="2400" dirty="0" err="1"/>
              <a:t>development</a:t>
            </a:r>
            <a:r>
              <a:rPr lang="fi-FI" sz="2400" dirty="0"/>
              <a:t> </a:t>
            </a:r>
            <a:r>
              <a:rPr lang="fi-FI" sz="2400" dirty="0" err="1"/>
              <a:t>actions</a:t>
            </a:r>
            <a:r>
              <a:rPr lang="fi-FI" sz="2400" dirty="0"/>
              <a:t> and </a:t>
            </a:r>
            <a:r>
              <a:rPr lang="fi-FI" sz="2400" dirty="0" err="1"/>
              <a:t>supporting</a:t>
            </a:r>
            <a:r>
              <a:rPr lang="fi-FI" sz="2400" dirty="0"/>
              <a:t> </a:t>
            </a:r>
            <a:r>
              <a:rPr lang="fi-FI" sz="2400" dirty="0" err="1"/>
              <a:t>involvement</a:t>
            </a:r>
            <a:endParaRPr lang="fi-FI" sz="2400" dirty="0"/>
          </a:p>
          <a:p>
            <a:r>
              <a:rPr lang="fi-FI" sz="2400" dirty="0"/>
              <a:t>National </a:t>
            </a:r>
            <a:r>
              <a:rPr lang="fi-FI" sz="2400" dirty="0" err="1"/>
              <a:t>nuclear</a:t>
            </a:r>
            <a:r>
              <a:rPr lang="fi-FI" sz="2400" dirty="0"/>
              <a:t> </a:t>
            </a:r>
            <a:r>
              <a:rPr lang="fi-FI" sz="2400" dirty="0" err="1"/>
              <a:t>industry</a:t>
            </a:r>
            <a:r>
              <a:rPr lang="fi-FI" sz="2400" dirty="0"/>
              <a:t> </a:t>
            </a:r>
            <a:r>
              <a:rPr lang="fi-FI" sz="2400" dirty="0" err="1"/>
              <a:t>coordination</a:t>
            </a:r>
            <a:r>
              <a:rPr lang="fi-FI" sz="2400" dirty="0"/>
              <a:t> </a:t>
            </a:r>
            <a:r>
              <a:rPr lang="fi-FI" sz="2400" dirty="0" err="1"/>
              <a:t>organization</a:t>
            </a:r>
            <a:r>
              <a:rPr lang="fi-FI" sz="2400" dirty="0"/>
              <a:t> </a:t>
            </a:r>
            <a:r>
              <a:rPr lang="fi-FI" sz="2400" dirty="0" err="1"/>
              <a:t>may</a:t>
            </a:r>
            <a:r>
              <a:rPr lang="fi-FI" sz="2400" dirty="0"/>
              <a:t> </a:t>
            </a:r>
            <a:r>
              <a:rPr lang="fi-FI" sz="2400" dirty="0" err="1"/>
              <a:t>support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local</a:t>
            </a:r>
            <a:r>
              <a:rPr lang="fi-FI" sz="2400" dirty="0"/>
              <a:t> </a:t>
            </a:r>
            <a:r>
              <a:rPr lang="fi-FI" sz="2400" dirty="0" err="1"/>
              <a:t>supply</a:t>
            </a:r>
            <a:r>
              <a:rPr lang="fi-FI" sz="2400" dirty="0"/>
              <a:t> </a:t>
            </a:r>
            <a:r>
              <a:rPr lang="fi-FI" sz="2400" dirty="0" err="1"/>
              <a:t>chain</a:t>
            </a:r>
            <a:r>
              <a:rPr lang="fi-FI" sz="2400" dirty="0"/>
              <a:t> in </a:t>
            </a:r>
            <a:r>
              <a:rPr lang="fi-FI" sz="2400" dirty="0" err="1"/>
              <a:t>many</a:t>
            </a:r>
            <a:r>
              <a:rPr lang="fi-FI" sz="2400" dirty="0"/>
              <a:t> </a:t>
            </a:r>
            <a:r>
              <a:rPr lang="fi-FI" sz="2400" dirty="0" err="1"/>
              <a:t>ways</a:t>
            </a:r>
            <a:r>
              <a:rPr lang="fi-FI" sz="2400" dirty="0"/>
              <a:t>  </a:t>
            </a:r>
            <a:r>
              <a:rPr lang="fi-FI" sz="1800" b="1" dirty="0"/>
              <a:t>(</a:t>
            </a:r>
            <a:r>
              <a:rPr lang="fi-FI" sz="1800" b="1" dirty="0" err="1"/>
              <a:t>ref.IAEA</a:t>
            </a:r>
            <a:r>
              <a:rPr lang="fi-FI" sz="1800" b="1" dirty="0"/>
              <a:t> </a:t>
            </a:r>
            <a:r>
              <a:rPr lang="fi-FI" sz="1800" b="1" dirty="0" err="1"/>
              <a:t>publication</a:t>
            </a:r>
            <a:r>
              <a:rPr lang="fi-FI" sz="1800" b="1" dirty="0"/>
              <a:t>)</a:t>
            </a:r>
          </a:p>
          <a:p>
            <a:pPr lvl="1"/>
            <a:r>
              <a:rPr lang="en-US" sz="2000" dirty="0"/>
              <a:t>Studies, surveys, information sourcing</a:t>
            </a:r>
          </a:p>
          <a:p>
            <a:pPr lvl="1"/>
            <a:r>
              <a:rPr lang="en-US" sz="2000" dirty="0"/>
              <a:t>Networking, matchmaking</a:t>
            </a:r>
          </a:p>
          <a:p>
            <a:pPr lvl="1"/>
            <a:r>
              <a:rPr lang="en-US" sz="2000" dirty="0"/>
              <a:t>Joint marketing</a:t>
            </a:r>
          </a:p>
          <a:p>
            <a:pPr lvl="1"/>
            <a:r>
              <a:rPr lang="en-US" sz="2000" dirty="0"/>
              <a:t>Training</a:t>
            </a:r>
          </a:p>
          <a:p>
            <a:pPr lvl="1"/>
            <a:r>
              <a:rPr lang="en-US" sz="2000" dirty="0"/>
              <a:t>RDI activities and –facilities</a:t>
            </a:r>
          </a:p>
          <a:p>
            <a:r>
              <a:rPr lang="en-US" sz="2400" dirty="0"/>
              <a:t>Results require proper resourcing </a:t>
            </a:r>
          </a:p>
          <a:p>
            <a:pPr marL="457189" lvl="1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E35E-3012-48C4-B3E1-0E98F73E46D8}" type="datetime1">
              <a:rPr lang="fi-FI" smtClean="0"/>
              <a:t>26.2.2020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©FinNuclear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FB38-690B-4A9C-976F-D5F33580F7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85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786067"/>
            <a:ext cx="7886700" cy="652768"/>
          </a:xfrm>
        </p:spPr>
        <p:txBody>
          <a:bodyPr/>
          <a:lstStyle/>
          <a:p>
            <a:r>
              <a:rPr lang="fi-FI" dirty="0" err="1"/>
              <a:t>Benefits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438835"/>
            <a:ext cx="5274609" cy="4917518"/>
          </a:xfrm>
        </p:spPr>
        <p:txBody>
          <a:bodyPr>
            <a:noAutofit/>
          </a:bodyPr>
          <a:lstStyle/>
          <a:p>
            <a:r>
              <a:rPr lang="fi-FI" sz="2400" dirty="0" err="1"/>
              <a:t>Joint</a:t>
            </a:r>
            <a:r>
              <a:rPr lang="fi-FI" sz="2400" dirty="0"/>
              <a:t>, </a:t>
            </a:r>
            <a:r>
              <a:rPr lang="fi-FI" sz="2400" dirty="0" err="1"/>
              <a:t>systematic</a:t>
            </a:r>
            <a:r>
              <a:rPr lang="fi-FI" sz="2400" dirty="0"/>
              <a:t>, </a:t>
            </a:r>
            <a:r>
              <a:rPr lang="fi-FI" sz="2400" dirty="0" err="1"/>
              <a:t>coordinated</a:t>
            </a:r>
            <a:r>
              <a:rPr lang="fi-FI" sz="2400" dirty="0"/>
              <a:t> (and </a:t>
            </a:r>
            <a:r>
              <a:rPr lang="fi-FI" sz="2400" dirty="0" err="1"/>
              <a:t>therefore</a:t>
            </a:r>
            <a:r>
              <a:rPr lang="fi-FI" sz="2400" dirty="0"/>
              <a:t> </a:t>
            </a:r>
            <a:r>
              <a:rPr lang="fi-FI" sz="2400" dirty="0" err="1"/>
              <a:t>more</a:t>
            </a:r>
            <a:r>
              <a:rPr lang="fi-FI" sz="2400" dirty="0"/>
              <a:t> </a:t>
            </a:r>
            <a:r>
              <a:rPr lang="fi-FI" sz="2400" dirty="0" err="1"/>
              <a:t>efficient</a:t>
            </a:r>
            <a:r>
              <a:rPr lang="fi-FI" sz="2400" dirty="0"/>
              <a:t>) </a:t>
            </a:r>
            <a:r>
              <a:rPr lang="fi-FI" sz="2400" dirty="0" err="1"/>
              <a:t>development</a:t>
            </a:r>
            <a:r>
              <a:rPr lang="fi-FI" sz="2400" dirty="0"/>
              <a:t> </a:t>
            </a:r>
            <a:r>
              <a:rPr lang="fi-FI" sz="2400" dirty="0" err="1"/>
              <a:t>actions</a:t>
            </a:r>
            <a:r>
              <a:rPr lang="fi-FI" sz="2400" dirty="0"/>
              <a:t> </a:t>
            </a:r>
          </a:p>
          <a:p>
            <a:endParaRPr lang="fi-FI" sz="2400" dirty="0">
              <a:sym typeface="Wingdings" panose="05000000000000000000" pitchFamily="2" charset="2"/>
            </a:endParaRPr>
          </a:p>
          <a:p>
            <a:r>
              <a:rPr lang="fi-FI" sz="2400" dirty="0" err="1">
                <a:sym typeface="Wingdings" panose="05000000000000000000" pitchFamily="2" charset="2"/>
              </a:rPr>
              <a:t>Brings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 err="1">
                <a:sym typeface="Wingdings" panose="05000000000000000000" pitchFamily="2" charset="2"/>
              </a:rPr>
              <a:t>industries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 err="1">
                <a:sym typeface="Wingdings" panose="05000000000000000000" pitchFamily="2" charset="2"/>
              </a:rPr>
              <a:t>together</a:t>
            </a:r>
            <a:endParaRPr lang="fi-FI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i-FI" sz="2400" dirty="0"/>
          </a:p>
          <a:p>
            <a:r>
              <a:rPr lang="fi-FI" sz="2400" dirty="0" err="1"/>
              <a:t>Particularly</a:t>
            </a:r>
            <a:r>
              <a:rPr lang="fi-FI" sz="2400" dirty="0"/>
              <a:t> for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SMEs</a:t>
            </a:r>
            <a:r>
              <a:rPr lang="fi-FI" sz="2400" dirty="0"/>
              <a:t> it </a:t>
            </a:r>
            <a:r>
              <a:rPr lang="fi-FI" sz="2400" dirty="0" err="1"/>
              <a:t>may</a:t>
            </a:r>
            <a:r>
              <a:rPr lang="fi-FI" sz="2400" dirty="0"/>
              <a:t> </a:t>
            </a:r>
            <a:r>
              <a:rPr lang="fi-FI" sz="2400" dirty="0" err="1"/>
              <a:t>be</a:t>
            </a:r>
            <a:r>
              <a:rPr lang="fi-FI" sz="2400" dirty="0"/>
              <a:t> </a:t>
            </a:r>
            <a:r>
              <a:rPr lang="fi-FI" sz="2400" dirty="0" err="1"/>
              <a:t>cost</a:t>
            </a:r>
            <a:r>
              <a:rPr lang="fi-FI" sz="2400" dirty="0"/>
              <a:t> </a:t>
            </a:r>
            <a:r>
              <a:rPr lang="fi-FI" sz="2400" dirty="0" err="1"/>
              <a:t>saving</a:t>
            </a:r>
            <a:endParaRPr lang="fi-FI" sz="2400" dirty="0"/>
          </a:p>
          <a:p>
            <a:pPr marL="0" indent="0">
              <a:buNone/>
            </a:pPr>
            <a:endParaRPr lang="fi-FI" sz="2400" b="1" dirty="0"/>
          </a:p>
          <a:p>
            <a:r>
              <a:rPr lang="fi-FI" sz="2400" dirty="0" err="1"/>
              <a:t>Governmental</a:t>
            </a:r>
            <a:r>
              <a:rPr lang="fi-FI" sz="2400" dirty="0"/>
              <a:t> RDI </a:t>
            </a:r>
            <a:r>
              <a:rPr lang="fi-FI" sz="2400" dirty="0" err="1"/>
              <a:t>funding</a:t>
            </a:r>
            <a:r>
              <a:rPr lang="fi-FI" sz="2400" dirty="0"/>
              <a:t> </a:t>
            </a:r>
            <a:r>
              <a:rPr lang="fi-FI" sz="2400" dirty="0" err="1"/>
              <a:t>may</a:t>
            </a:r>
            <a:r>
              <a:rPr lang="fi-FI" sz="2400" dirty="0"/>
              <a:t> </a:t>
            </a:r>
            <a:r>
              <a:rPr lang="fi-FI" sz="2400" dirty="0" err="1"/>
              <a:t>be</a:t>
            </a:r>
            <a:r>
              <a:rPr lang="fi-FI" sz="2400" dirty="0"/>
              <a:t> </a:t>
            </a:r>
            <a:r>
              <a:rPr lang="fi-FI" sz="2400" dirty="0" err="1"/>
              <a:t>channeled</a:t>
            </a:r>
            <a:r>
              <a:rPr lang="fi-FI" sz="2400" dirty="0"/>
              <a:t> </a:t>
            </a:r>
            <a:r>
              <a:rPr lang="fi-FI" sz="2400" dirty="0" err="1"/>
              <a:t>unbiased</a:t>
            </a:r>
            <a:r>
              <a:rPr lang="fi-FI" sz="2400" dirty="0"/>
              <a:t> </a:t>
            </a:r>
            <a:r>
              <a:rPr lang="fi-FI" sz="2400" dirty="0" err="1"/>
              <a:t>way</a:t>
            </a:r>
            <a:r>
              <a:rPr lang="fi-FI" sz="2400" dirty="0"/>
              <a:t> to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industries</a:t>
            </a:r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E35E-3012-48C4-B3E1-0E98F73E46D8}" type="datetime1">
              <a:rPr lang="fi-FI" smtClean="0"/>
              <a:t>26.2.2020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©FinNuclear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FB38-690B-4A9C-976F-D5F33580F7E3}" type="slidenum">
              <a:rPr lang="en-US" smtClean="0"/>
              <a:t>16</a:t>
            </a:fld>
            <a:endParaRPr lang="en-US"/>
          </a:p>
        </p:txBody>
      </p:sp>
      <p:sp>
        <p:nvSpPr>
          <p:cNvPr id="7" name="Oikea aaltosulje 6"/>
          <p:cNvSpPr/>
          <p:nvPr/>
        </p:nvSpPr>
        <p:spPr>
          <a:xfrm>
            <a:off x="5960409" y="1604432"/>
            <a:ext cx="309282" cy="3939989"/>
          </a:xfrm>
          <a:prstGeom prst="rightBrace">
            <a:avLst/>
          </a:prstGeom>
          <a:ln w="28575">
            <a:solidFill>
              <a:srgbClr val="E98C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/>
          <p:cNvSpPr txBox="1"/>
          <p:nvPr/>
        </p:nvSpPr>
        <p:spPr>
          <a:xfrm>
            <a:off x="6457950" y="2312544"/>
            <a:ext cx="256502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Increasing</a:t>
            </a:r>
            <a:r>
              <a:rPr lang="fi-FI" dirty="0"/>
              <a:t> </a:t>
            </a:r>
            <a:r>
              <a:rPr lang="fi-FI" dirty="0" err="1"/>
              <a:t>competitiveness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having</a:t>
            </a:r>
            <a:r>
              <a:rPr lang="fi-FI" dirty="0"/>
              <a:t> </a:t>
            </a:r>
            <a:r>
              <a:rPr lang="fi-FI" dirty="0" err="1"/>
              <a:t>adequate</a:t>
            </a:r>
            <a:r>
              <a:rPr lang="fi-FI" dirty="0"/>
              <a:t> </a:t>
            </a:r>
            <a:r>
              <a:rPr lang="fi-FI" dirty="0" err="1"/>
              <a:t>skills</a:t>
            </a:r>
            <a:r>
              <a:rPr lang="fi-FI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err="1"/>
              <a:t>regulated</a:t>
            </a:r>
            <a:r>
              <a:rPr lang="fi-FI" sz="1600" dirty="0"/>
              <a:t> </a:t>
            </a:r>
            <a:r>
              <a:rPr lang="fi-FI" sz="1600" dirty="0" err="1"/>
              <a:t>nuclear</a:t>
            </a:r>
            <a:r>
              <a:rPr lang="fi-FI" sz="1600" dirty="0"/>
              <a:t> </a:t>
            </a:r>
            <a:r>
              <a:rPr lang="fi-FI" sz="1600" dirty="0" err="1"/>
              <a:t>safety</a:t>
            </a:r>
            <a:r>
              <a:rPr lang="fi-FI" sz="1600" dirty="0"/>
              <a:t> </a:t>
            </a:r>
            <a:r>
              <a:rPr lang="fi-FI" sz="1600" dirty="0" err="1"/>
              <a:t>framework</a:t>
            </a:r>
            <a:r>
              <a:rPr lang="fi-FI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err="1"/>
              <a:t>requirements</a:t>
            </a:r>
            <a:r>
              <a:rPr lang="fi-FI" sz="1600" dirty="0"/>
              <a:t> of EPC </a:t>
            </a:r>
            <a:r>
              <a:rPr lang="fi-FI" sz="1600" dirty="0" err="1"/>
              <a:t>contractor</a:t>
            </a:r>
            <a:r>
              <a:rPr lang="fi-FI" sz="1600" dirty="0"/>
              <a:t>/</a:t>
            </a:r>
            <a:r>
              <a:rPr lang="fi-FI" sz="1600" dirty="0" err="1"/>
              <a:t>high</a:t>
            </a:r>
            <a:r>
              <a:rPr lang="fi-FI" sz="1600" dirty="0"/>
              <a:t> </a:t>
            </a:r>
            <a:r>
              <a:rPr lang="fi-FI" sz="1600" dirty="0" err="1"/>
              <a:t>tier</a:t>
            </a:r>
            <a:r>
              <a:rPr lang="fi-FI" sz="1600" dirty="0"/>
              <a:t> </a:t>
            </a:r>
            <a:r>
              <a:rPr lang="fi-FI" sz="1600" dirty="0" err="1"/>
              <a:t>suppliers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451232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7467" y="805894"/>
            <a:ext cx="7886700" cy="904625"/>
          </a:xfrm>
        </p:spPr>
        <p:txBody>
          <a:bodyPr/>
          <a:lstStyle/>
          <a:p>
            <a:r>
              <a:rPr lang="fi-FI" dirty="0" err="1"/>
              <a:t>Example</a:t>
            </a:r>
            <a:r>
              <a:rPr lang="fi-FI" dirty="0"/>
              <a:t> Finland: </a:t>
            </a:r>
            <a:r>
              <a:rPr lang="fi-FI" dirty="0" err="1"/>
              <a:t>FinNuclear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E35E-3012-48C4-B3E1-0E98F73E46D8}" type="datetime1">
              <a:rPr lang="fi-FI" smtClean="0"/>
              <a:t>26.2.2020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029353" y="6388719"/>
            <a:ext cx="3086100" cy="365125"/>
          </a:xfrm>
        </p:spPr>
        <p:txBody>
          <a:bodyPr/>
          <a:lstStyle/>
          <a:p>
            <a:r>
              <a:rPr lang="en-US"/>
              <a:t>©FinNuclear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FB38-690B-4A9C-976F-D5F33580F7E3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7" name="Kaaviokuva 6"/>
          <p:cNvGraphicFramePr/>
          <p:nvPr>
            <p:extLst>
              <p:ext uri="{D42A27DB-BD31-4B8C-83A1-F6EECF244321}">
                <p14:modId xmlns:p14="http://schemas.microsoft.com/office/powerpoint/2010/main" val="975190539"/>
              </p:ext>
            </p:extLst>
          </p:nvPr>
        </p:nvGraphicFramePr>
        <p:xfrm>
          <a:off x="617467" y="1710520"/>
          <a:ext cx="6572250" cy="480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7085165" y="2893867"/>
            <a:ext cx="20588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GOAL: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Competitive nuclear industry cluster </a:t>
            </a:r>
            <a:r>
              <a:rPr lang="fi-FI" dirty="0">
                <a:solidFill>
                  <a:schemeClr val="accent5">
                    <a:lumMod val="50000"/>
                  </a:schemeClr>
                </a:solidFill>
              </a:rPr>
              <a:t>to </a:t>
            </a:r>
            <a:r>
              <a:rPr lang="fi-FI" dirty="0" err="1">
                <a:solidFill>
                  <a:schemeClr val="accent5">
                    <a:lumMod val="50000"/>
                  </a:schemeClr>
                </a:solidFill>
              </a:rPr>
              <a:t>support</a:t>
            </a:r>
            <a:r>
              <a:rPr lang="fi-FI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fi-FI" dirty="0">
                <a:solidFill>
                  <a:schemeClr val="accent5">
                    <a:lumMod val="50000"/>
                  </a:schemeClr>
                </a:solidFill>
              </a:rPr>
              <a:t> life-</a:t>
            </a:r>
            <a:r>
              <a:rPr lang="fi-FI" dirty="0" err="1">
                <a:solidFill>
                  <a:schemeClr val="accent5">
                    <a:lumMod val="50000"/>
                  </a:schemeClr>
                </a:solidFill>
              </a:rPr>
              <a:t>cycle</a:t>
            </a:r>
            <a:r>
              <a:rPr lang="fi-FI" dirty="0">
                <a:solidFill>
                  <a:schemeClr val="accent5">
                    <a:lumMod val="50000"/>
                  </a:schemeClr>
                </a:solidFill>
              </a:rPr>
              <a:t> of </a:t>
            </a:r>
            <a:r>
              <a:rPr lang="fi-FI" dirty="0" err="1">
                <a:solidFill>
                  <a:schemeClr val="accent5">
                    <a:lumMod val="50000"/>
                  </a:schemeClr>
                </a:solidFill>
              </a:rPr>
              <a:t>Finnish</a:t>
            </a:r>
            <a:r>
              <a:rPr lang="fi-FI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5">
                    <a:lumMod val="50000"/>
                  </a:schemeClr>
                </a:solidFill>
              </a:rPr>
              <a:t>NPPs</a:t>
            </a:r>
            <a:r>
              <a:rPr lang="fi-FI" dirty="0">
                <a:solidFill>
                  <a:schemeClr val="accent5">
                    <a:lumMod val="50000"/>
                  </a:schemeClr>
                </a:solidFill>
              </a:rPr>
              <a:t> and to </a:t>
            </a:r>
            <a:r>
              <a:rPr lang="fi-FI" dirty="0" err="1">
                <a:solidFill>
                  <a:schemeClr val="accent5">
                    <a:lumMod val="50000"/>
                  </a:schemeClr>
                </a:solidFill>
              </a:rPr>
              <a:t>participate</a:t>
            </a:r>
            <a:r>
              <a:rPr lang="fi-FI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5">
                    <a:lumMod val="50000"/>
                  </a:schemeClr>
                </a:solidFill>
              </a:rPr>
              <a:t>projects</a:t>
            </a:r>
            <a:r>
              <a:rPr lang="fi-FI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5">
                    <a:lumMod val="50000"/>
                  </a:schemeClr>
                </a:solidFill>
              </a:rPr>
              <a:t>abroad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09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49" y="726141"/>
            <a:ext cx="8087647" cy="645459"/>
          </a:xfrm>
        </p:spPr>
        <p:txBody>
          <a:bodyPr>
            <a:normAutofit/>
          </a:bodyPr>
          <a:lstStyle/>
          <a:p>
            <a:r>
              <a:rPr lang="fi-FI" dirty="0" err="1"/>
              <a:t>Example</a:t>
            </a:r>
            <a:r>
              <a:rPr lang="fi-FI" dirty="0"/>
              <a:t> United </a:t>
            </a:r>
            <a:r>
              <a:rPr lang="fi-FI" dirty="0" err="1"/>
              <a:t>Kingdom</a:t>
            </a:r>
            <a:r>
              <a:rPr lang="fi-FI" dirty="0"/>
              <a:t>: NAMRC and NIA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E35E-3012-48C4-B3E1-0E98F73E46D8}" type="datetime1">
              <a:rPr lang="fi-FI" smtClean="0"/>
              <a:t>26.2.2020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©FinNuclear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FB38-690B-4A9C-976F-D5F33580F7E3}" type="slidenum">
              <a:rPr lang="en-US" smtClean="0"/>
              <a:t>18</a:t>
            </a:fld>
            <a:endParaRPr lang="en-US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 rotWithShape="1">
          <a:blip r:embed="rId2"/>
          <a:srcRect l="12070" t="13787" r="15997" b="5882"/>
          <a:stretch/>
        </p:blipFill>
        <p:spPr>
          <a:xfrm>
            <a:off x="628650" y="1550856"/>
            <a:ext cx="8235131" cy="517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33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Example</a:t>
            </a:r>
            <a:r>
              <a:rPr lang="fi-FI" dirty="0"/>
              <a:t> Spain: </a:t>
            </a:r>
            <a:r>
              <a:rPr lang="fi-FI" dirty="0" err="1"/>
              <a:t>Foro</a:t>
            </a:r>
            <a:r>
              <a:rPr lang="fi-FI" dirty="0"/>
              <a:t> </a:t>
            </a:r>
            <a:r>
              <a:rPr lang="fi-FI" dirty="0" err="1"/>
              <a:t>Nuclear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E35E-3012-48C4-B3E1-0E98F73E46D8}" type="datetime1">
              <a:rPr lang="fi-FI" smtClean="0"/>
              <a:t>26.2.2020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©FinNuclear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FB38-690B-4A9C-976F-D5F33580F7E3}" type="slidenum">
              <a:rPr lang="en-US" smtClean="0"/>
              <a:t>19</a:t>
            </a:fld>
            <a:endParaRPr lang="en-US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 rotWithShape="1">
          <a:blip r:embed="rId2"/>
          <a:srcRect l="10895" t="13609" r="13953" b="6351"/>
          <a:stretch/>
        </p:blipFill>
        <p:spPr>
          <a:xfrm>
            <a:off x="807209" y="1638107"/>
            <a:ext cx="7879591" cy="471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76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Outline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690691"/>
            <a:ext cx="7886700" cy="4351338"/>
          </a:xfrm>
        </p:spPr>
        <p:txBody>
          <a:bodyPr>
            <a:normAutofit/>
          </a:bodyPr>
          <a:lstStyle/>
          <a:p>
            <a:r>
              <a:rPr lang="fi-FI" dirty="0" err="1"/>
              <a:t>Introduction</a:t>
            </a:r>
            <a:endParaRPr lang="fi-FI" dirty="0"/>
          </a:p>
          <a:p>
            <a:pPr lvl="1"/>
            <a:r>
              <a:rPr lang="fi-FI" sz="2000" dirty="0" err="1"/>
              <a:t>Drivers</a:t>
            </a:r>
            <a:r>
              <a:rPr lang="fi-FI" sz="2000" dirty="0"/>
              <a:t> and </a:t>
            </a:r>
            <a:r>
              <a:rPr lang="fi-FI" sz="2000" dirty="0" err="1"/>
              <a:t>benefits</a:t>
            </a:r>
            <a:endParaRPr lang="fi-FI" sz="2000" dirty="0"/>
          </a:p>
          <a:p>
            <a:pPr lvl="1"/>
            <a:r>
              <a:rPr lang="fi-FI" sz="2000" dirty="0" err="1"/>
              <a:t>Considerations</a:t>
            </a:r>
            <a:endParaRPr lang="fi-FI" sz="2000" dirty="0"/>
          </a:p>
          <a:p>
            <a:r>
              <a:rPr lang="fi-FI" dirty="0"/>
              <a:t>Case Finland</a:t>
            </a:r>
          </a:p>
          <a:p>
            <a:pPr lvl="1"/>
            <a:r>
              <a:rPr lang="fi-FI" sz="2000" dirty="0" err="1"/>
              <a:t>Introducing</a:t>
            </a:r>
            <a:r>
              <a:rPr lang="fi-FI" sz="2000" dirty="0"/>
              <a:t> </a:t>
            </a:r>
            <a:r>
              <a:rPr lang="fi-FI" sz="2000" dirty="0" err="1"/>
              <a:t>nuclear</a:t>
            </a:r>
            <a:r>
              <a:rPr lang="fi-FI" sz="2000" dirty="0"/>
              <a:t> </a:t>
            </a:r>
            <a:r>
              <a:rPr lang="fi-FI" sz="2000" dirty="0" err="1"/>
              <a:t>energy</a:t>
            </a:r>
            <a:r>
              <a:rPr lang="fi-FI" sz="2000" dirty="0"/>
              <a:t>  - </a:t>
            </a:r>
            <a:r>
              <a:rPr lang="fi-FI" sz="2000" dirty="0" err="1"/>
              <a:t>with</a:t>
            </a:r>
            <a:r>
              <a:rPr lang="fi-FI" sz="2000" dirty="0"/>
              <a:t> </a:t>
            </a:r>
            <a:r>
              <a:rPr lang="fi-FI" sz="2000" dirty="0" err="1"/>
              <a:t>policy</a:t>
            </a:r>
            <a:endParaRPr lang="fi-FI" sz="2000" dirty="0"/>
          </a:p>
          <a:p>
            <a:pPr lvl="1"/>
            <a:r>
              <a:rPr lang="fi-FI" sz="2000" dirty="0"/>
              <a:t>New </a:t>
            </a:r>
            <a:r>
              <a:rPr lang="fi-FI" sz="2000" dirty="0" err="1"/>
              <a:t>nuclear</a:t>
            </a:r>
            <a:r>
              <a:rPr lang="fi-FI" sz="2000" dirty="0"/>
              <a:t> </a:t>
            </a:r>
            <a:r>
              <a:rPr lang="fi-FI" sz="2000" dirty="0" err="1"/>
              <a:t>builds</a:t>
            </a:r>
            <a:r>
              <a:rPr lang="fi-FI" sz="2000" dirty="0"/>
              <a:t> 40 </a:t>
            </a:r>
            <a:r>
              <a:rPr lang="fi-FI" sz="2000" dirty="0" err="1"/>
              <a:t>years</a:t>
            </a:r>
            <a:r>
              <a:rPr lang="fi-FI" sz="2000" dirty="0"/>
              <a:t> </a:t>
            </a:r>
            <a:r>
              <a:rPr lang="fi-FI" sz="2000" dirty="0" err="1"/>
              <a:t>later</a:t>
            </a:r>
            <a:r>
              <a:rPr lang="fi-FI" sz="2000" dirty="0"/>
              <a:t> – no </a:t>
            </a:r>
            <a:r>
              <a:rPr lang="fi-FI" sz="2000" dirty="0" err="1"/>
              <a:t>policy</a:t>
            </a:r>
            <a:endParaRPr lang="fi-FI" sz="2000" dirty="0"/>
          </a:p>
          <a:p>
            <a:pPr lvl="1"/>
            <a:r>
              <a:rPr lang="fi-FI" sz="2000" dirty="0" err="1"/>
              <a:t>Lessons</a:t>
            </a:r>
            <a:r>
              <a:rPr lang="fi-FI" sz="2000" dirty="0"/>
              <a:t> </a:t>
            </a:r>
            <a:r>
              <a:rPr lang="fi-FI" sz="2000" dirty="0" err="1"/>
              <a:t>learnt</a:t>
            </a:r>
            <a:endParaRPr lang="fi-FI" sz="2000" dirty="0"/>
          </a:p>
          <a:p>
            <a:r>
              <a:rPr lang="en-US" dirty="0"/>
              <a:t>Nuclear industry coordination organization </a:t>
            </a:r>
          </a:p>
          <a:p>
            <a:pPr lvl="1"/>
            <a:r>
              <a:rPr lang="en-US" sz="2000" dirty="0"/>
              <a:t>Position and role</a:t>
            </a:r>
          </a:p>
          <a:p>
            <a:pPr lvl="1"/>
            <a:r>
              <a:rPr lang="en-US" sz="2000" dirty="0"/>
              <a:t>Examples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E35E-3012-48C4-B3E1-0E98F73E46D8}" type="datetime1">
              <a:rPr lang="fi-FI" smtClean="0"/>
              <a:t>26.2.2020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©FinNuclear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FB38-690B-4A9C-976F-D5F33580F7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45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715603"/>
            <a:ext cx="7886700" cy="673716"/>
          </a:xfrm>
        </p:spPr>
        <p:txBody>
          <a:bodyPr/>
          <a:lstStyle/>
          <a:p>
            <a:r>
              <a:rPr lang="fi-FI" dirty="0"/>
              <a:t>Action Plan - </a:t>
            </a:r>
            <a:r>
              <a:rPr lang="fi-FI" dirty="0" err="1"/>
              <a:t>Example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2E35E-3012-48C4-B3E1-0E98F73E46D8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26.2.2020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©FinNuclear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4EFB38-690B-4A9C-976F-D5F33580F7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893814"/>
              </p:ext>
            </p:extLst>
          </p:nvPr>
        </p:nvGraphicFramePr>
        <p:xfrm>
          <a:off x="628650" y="1389319"/>
          <a:ext cx="7717490" cy="522171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543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631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7516">
                <a:tc>
                  <a:txBody>
                    <a:bodyPr/>
                    <a:lstStyle/>
                    <a:p>
                      <a:r>
                        <a:rPr lang="fi-FI" sz="2000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 err="1"/>
                        <a:t>Outcome</a:t>
                      </a:r>
                      <a:endParaRPr lang="fi-F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9932">
                <a:tc>
                  <a:txBody>
                    <a:bodyPr/>
                    <a:lstStyle/>
                    <a:p>
                      <a:r>
                        <a:rPr lang="fi-FI" sz="1600" b="1" dirty="0" err="1"/>
                        <a:t>Study</a:t>
                      </a:r>
                      <a:r>
                        <a:rPr lang="fi-FI" sz="1600" b="1" dirty="0"/>
                        <a:t> of </a:t>
                      </a:r>
                      <a:r>
                        <a:rPr lang="fi-FI" sz="1600" b="1" dirty="0" err="1"/>
                        <a:t>industrial</a:t>
                      </a:r>
                      <a:r>
                        <a:rPr lang="fi-FI" sz="1600" b="1" baseline="0" dirty="0"/>
                        <a:t> </a:t>
                      </a:r>
                      <a:r>
                        <a:rPr lang="fi-FI" sz="1600" b="1" baseline="0" dirty="0" err="1"/>
                        <a:t>competencies</a:t>
                      </a:r>
                      <a:endParaRPr lang="fi-FI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aseline="0" dirty="0" err="1"/>
                        <a:t>Defined</a:t>
                      </a:r>
                      <a:r>
                        <a:rPr lang="fi-FI" sz="1400" baseline="0" dirty="0"/>
                        <a:t> </a:t>
                      </a:r>
                      <a:r>
                        <a:rPr lang="fi-FI" sz="1400" baseline="0" dirty="0" err="1"/>
                        <a:t>existing</a:t>
                      </a:r>
                      <a:r>
                        <a:rPr lang="fi-FI" sz="1400" baseline="0" dirty="0"/>
                        <a:t> </a:t>
                      </a:r>
                      <a:r>
                        <a:rPr lang="fi-FI" sz="1400" baseline="0" dirty="0" err="1"/>
                        <a:t>competencies</a:t>
                      </a:r>
                      <a:r>
                        <a:rPr lang="fi-FI" sz="1400" baseline="0" dirty="0"/>
                        <a:t> on </a:t>
                      </a:r>
                      <a:r>
                        <a:rPr lang="fi-FI" sz="1400" baseline="0" dirty="0" err="1"/>
                        <a:t>technologial</a:t>
                      </a:r>
                      <a:r>
                        <a:rPr lang="fi-FI" sz="1400" baseline="0" dirty="0"/>
                        <a:t> </a:t>
                      </a:r>
                      <a:r>
                        <a:rPr lang="fi-FI" sz="1400" baseline="0" dirty="0" err="1"/>
                        <a:t>fields</a:t>
                      </a:r>
                      <a:r>
                        <a:rPr lang="fi-FI" sz="1400" baseline="0" dirty="0"/>
                        <a:t> </a:t>
                      </a:r>
                      <a:r>
                        <a:rPr lang="fi-FI" sz="1400" baseline="0" dirty="0" err="1"/>
                        <a:t>that</a:t>
                      </a:r>
                      <a:r>
                        <a:rPr lang="fi-FI" sz="1400" baseline="0" dirty="0"/>
                        <a:t> NPP </a:t>
                      </a:r>
                      <a:r>
                        <a:rPr lang="fi-FI" sz="1400" baseline="0" dirty="0" err="1"/>
                        <a:t>programme</a:t>
                      </a:r>
                      <a:r>
                        <a:rPr lang="fi-FI" sz="1400" baseline="0" dirty="0"/>
                        <a:t> </a:t>
                      </a:r>
                      <a:r>
                        <a:rPr lang="fi-FI" sz="1400" baseline="0" dirty="0" err="1"/>
                        <a:t>requires</a:t>
                      </a:r>
                      <a:r>
                        <a:rPr lang="fi-FI" sz="1400" baseline="0" dirty="0"/>
                        <a:t>, </a:t>
                      </a:r>
                      <a:r>
                        <a:rPr lang="fi-FI" sz="1400" baseline="0" dirty="0" err="1"/>
                        <a:t>key</a:t>
                      </a:r>
                      <a:r>
                        <a:rPr lang="fi-FI" sz="1400" baseline="0" dirty="0"/>
                        <a:t> </a:t>
                      </a:r>
                      <a:r>
                        <a:rPr lang="fi-FI" sz="1400" baseline="0" dirty="0" err="1"/>
                        <a:t>companies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9322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/>
                        <a:t>Gap</a:t>
                      </a:r>
                      <a:r>
                        <a:rPr lang="fi-FI" sz="1600" b="1" baseline="0" dirty="0"/>
                        <a:t> </a:t>
                      </a:r>
                      <a:r>
                        <a:rPr lang="fi-FI" sz="1600" b="1" baseline="0" dirty="0" err="1"/>
                        <a:t>analysis</a:t>
                      </a:r>
                      <a:endParaRPr lang="fi-FI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err="1"/>
                        <a:t>Defined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missing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competencies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reflecting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the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regulatory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framework</a:t>
                      </a:r>
                      <a:r>
                        <a:rPr lang="fi-FI" sz="1400" dirty="0"/>
                        <a:t> and </a:t>
                      </a:r>
                      <a:r>
                        <a:rPr lang="fi-FI" sz="1400" dirty="0" err="1"/>
                        <a:t>requirements</a:t>
                      </a:r>
                      <a:r>
                        <a:rPr lang="fi-FI" sz="1400" dirty="0"/>
                        <a:t> in </a:t>
                      </a:r>
                      <a:r>
                        <a:rPr lang="fi-FI" sz="1400" dirty="0" err="1"/>
                        <a:t>various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safety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classes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1950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/>
                        <a:t>Setting </a:t>
                      </a:r>
                      <a:r>
                        <a:rPr lang="fi-FI" sz="1600" b="1" dirty="0" err="1"/>
                        <a:t>realistic</a:t>
                      </a:r>
                      <a:r>
                        <a:rPr lang="fi-FI" sz="1600" b="1" baseline="0" dirty="0"/>
                        <a:t> </a:t>
                      </a:r>
                      <a:r>
                        <a:rPr lang="fi-FI" sz="1600" b="1" baseline="0" dirty="0" err="1"/>
                        <a:t>target</a:t>
                      </a:r>
                      <a:endParaRPr lang="fi-FI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Preliminary idea of supplies that local industries could aim to. Planned potential to increase by technology transfer or strategic partnerships</a:t>
                      </a:r>
                      <a:r>
                        <a:rPr lang="fi-FI" sz="1400" dirty="0"/>
                        <a:t>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8033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/>
                        <a:t>Survey</a:t>
                      </a:r>
                      <a:r>
                        <a:rPr lang="fi-FI" sz="1600" b="1" baseline="0" dirty="0"/>
                        <a:t> of </a:t>
                      </a:r>
                      <a:r>
                        <a:rPr lang="fi-FI" sz="1600" b="1" baseline="0" dirty="0" err="1"/>
                        <a:t>industrial</a:t>
                      </a:r>
                      <a:r>
                        <a:rPr lang="fi-FI" sz="1600" b="1" baseline="0" dirty="0"/>
                        <a:t> </a:t>
                      </a:r>
                      <a:r>
                        <a:rPr lang="fi-FI" sz="1600" b="1" baseline="0" dirty="0" err="1"/>
                        <a:t>interest</a:t>
                      </a:r>
                      <a:endParaRPr lang="fi-FI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err="1"/>
                        <a:t>Companies</a:t>
                      </a:r>
                      <a:r>
                        <a:rPr lang="fi-FI" sz="1400" dirty="0"/>
                        <a:t>´</a:t>
                      </a:r>
                      <a:r>
                        <a:rPr lang="fi-FI" sz="1400" baseline="0" dirty="0"/>
                        <a:t> </a:t>
                      </a:r>
                      <a:r>
                        <a:rPr lang="fi-FI" sz="1400" baseline="0" dirty="0" err="1"/>
                        <a:t>interest</a:t>
                      </a:r>
                      <a:r>
                        <a:rPr lang="fi-FI" sz="1400" baseline="0" dirty="0"/>
                        <a:t> to </a:t>
                      </a:r>
                      <a:r>
                        <a:rPr lang="fi-FI" sz="1400" baseline="0" dirty="0" err="1"/>
                        <a:t>participate</a:t>
                      </a:r>
                      <a:r>
                        <a:rPr lang="fi-FI" sz="1400" baseline="0" dirty="0"/>
                        <a:t> </a:t>
                      </a:r>
                      <a:r>
                        <a:rPr lang="fi-FI" sz="1400" baseline="0" dirty="0" err="1"/>
                        <a:t>nuclear</a:t>
                      </a:r>
                      <a:r>
                        <a:rPr lang="fi-FI" sz="1400" baseline="0" dirty="0"/>
                        <a:t> </a:t>
                      </a:r>
                      <a:r>
                        <a:rPr lang="fi-FI" sz="1400" baseline="0" dirty="0" err="1"/>
                        <a:t>programme</a:t>
                      </a:r>
                      <a:r>
                        <a:rPr lang="fi-FI" sz="1400" baseline="0" dirty="0"/>
                        <a:t> and </a:t>
                      </a:r>
                      <a:r>
                        <a:rPr lang="fi-FI" sz="1400" baseline="0" dirty="0" err="1"/>
                        <a:t>invest</a:t>
                      </a:r>
                      <a:r>
                        <a:rPr lang="fi-FI" sz="1400" baseline="0" dirty="0"/>
                        <a:t> in </a:t>
                      </a:r>
                      <a:r>
                        <a:rPr lang="fi-FI" sz="1400" baseline="0" dirty="0" err="1"/>
                        <a:t>developing</a:t>
                      </a:r>
                      <a:r>
                        <a:rPr lang="fi-FI" sz="1400" baseline="0" dirty="0"/>
                        <a:t> </a:t>
                      </a:r>
                      <a:r>
                        <a:rPr lang="fi-FI" sz="1400" baseline="0" dirty="0" err="1"/>
                        <a:t>the</a:t>
                      </a:r>
                      <a:r>
                        <a:rPr lang="fi-FI" sz="1400" baseline="0" dirty="0"/>
                        <a:t> </a:t>
                      </a:r>
                      <a:r>
                        <a:rPr lang="fi-FI" sz="1400" baseline="0" dirty="0" err="1"/>
                        <a:t>needed</a:t>
                      </a:r>
                      <a:r>
                        <a:rPr lang="fi-FI" sz="1400" baseline="0" dirty="0"/>
                        <a:t> </a:t>
                      </a:r>
                      <a:r>
                        <a:rPr lang="fi-FI" sz="1400" baseline="0" dirty="0" err="1"/>
                        <a:t>competencies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1390">
                <a:tc>
                  <a:txBody>
                    <a:bodyPr/>
                    <a:lstStyle/>
                    <a:p>
                      <a:r>
                        <a:rPr lang="fi-FI" sz="1600" b="1" dirty="0" err="1"/>
                        <a:t>Establishing</a:t>
                      </a:r>
                      <a:r>
                        <a:rPr lang="fi-FI" sz="1600" b="1" dirty="0"/>
                        <a:t> </a:t>
                      </a:r>
                      <a:r>
                        <a:rPr lang="fi-FI" sz="1600" b="1" dirty="0" err="1"/>
                        <a:t>joint</a:t>
                      </a:r>
                      <a:r>
                        <a:rPr lang="fi-FI" sz="1600" b="1" baseline="0" dirty="0"/>
                        <a:t> forum </a:t>
                      </a:r>
                    </a:p>
                    <a:p>
                      <a:r>
                        <a:rPr lang="fi-FI" sz="1600" b="1" baseline="0" dirty="0"/>
                        <a:t>to </a:t>
                      </a:r>
                      <a:r>
                        <a:rPr lang="fi-FI" sz="1600" b="1" baseline="0" dirty="0" err="1"/>
                        <a:t>provide</a:t>
                      </a:r>
                      <a:r>
                        <a:rPr lang="fi-FI" sz="1600" b="1" baseline="0" dirty="0"/>
                        <a:t>:</a:t>
                      </a:r>
                      <a:endParaRPr lang="fi-FI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err="1"/>
                        <a:t>Getting</a:t>
                      </a:r>
                      <a:r>
                        <a:rPr lang="fi-FI" sz="1400" baseline="0" dirty="0"/>
                        <a:t> </a:t>
                      </a:r>
                      <a:r>
                        <a:rPr lang="fi-FI" sz="1400" baseline="0" dirty="0" err="1"/>
                        <a:t>local</a:t>
                      </a:r>
                      <a:r>
                        <a:rPr lang="fi-FI" sz="1400" baseline="0" dirty="0"/>
                        <a:t> </a:t>
                      </a:r>
                      <a:r>
                        <a:rPr lang="fi-FI" sz="1400" baseline="0" dirty="0" err="1"/>
                        <a:t>companies</a:t>
                      </a:r>
                      <a:r>
                        <a:rPr lang="fi-FI" sz="1400" baseline="0" dirty="0"/>
                        <a:t> </a:t>
                      </a:r>
                      <a:r>
                        <a:rPr lang="fi-FI" sz="1400" baseline="0" dirty="0" err="1"/>
                        <a:t>under</a:t>
                      </a:r>
                      <a:r>
                        <a:rPr lang="fi-FI" sz="1400" baseline="0" dirty="0"/>
                        <a:t> </a:t>
                      </a:r>
                      <a:r>
                        <a:rPr lang="fi-FI" sz="1400" baseline="0" dirty="0" err="1"/>
                        <a:t>one</a:t>
                      </a:r>
                      <a:r>
                        <a:rPr lang="fi-FI" sz="1400" baseline="0" dirty="0"/>
                        <a:t> </a:t>
                      </a:r>
                      <a:r>
                        <a:rPr lang="fi-FI" sz="1400" baseline="0" dirty="0" err="1"/>
                        <a:t>umbrella</a:t>
                      </a:r>
                      <a:r>
                        <a:rPr lang="fi-FI" sz="1400" baseline="0" dirty="0"/>
                        <a:t> for </a:t>
                      </a:r>
                      <a:r>
                        <a:rPr lang="fi-FI" sz="1400" baseline="0" dirty="0" err="1"/>
                        <a:t>joint</a:t>
                      </a:r>
                      <a:r>
                        <a:rPr lang="fi-FI" sz="1400" baseline="0" dirty="0"/>
                        <a:t> </a:t>
                      </a:r>
                      <a:r>
                        <a:rPr lang="fi-FI" sz="1400" baseline="0" dirty="0" err="1"/>
                        <a:t>visibility</a:t>
                      </a:r>
                      <a:r>
                        <a:rPr lang="fi-FI" sz="1400" baseline="0" dirty="0"/>
                        <a:t> and </a:t>
                      </a:r>
                      <a:r>
                        <a:rPr lang="fi-FI" sz="1400" baseline="0" dirty="0" err="1"/>
                        <a:t>shared</a:t>
                      </a:r>
                      <a:r>
                        <a:rPr lang="fi-FI" sz="1400" baseline="0" dirty="0"/>
                        <a:t> </a:t>
                      </a:r>
                      <a:r>
                        <a:rPr lang="fi-FI" sz="1400" baseline="0" dirty="0" err="1"/>
                        <a:t>costs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6548">
                <a:tc>
                  <a:txBody>
                    <a:bodyPr/>
                    <a:lstStyle/>
                    <a:p>
                      <a:pPr algn="r"/>
                      <a:r>
                        <a:rPr lang="fi-FI" sz="1400" b="1" dirty="0"/>
                        <a:t>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err="1"/>
                        <a:t>Joint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efforts</a:t>
                      </a:r>
                      <a:r>
                        <a:rPr lang="fi-FI" sz="1400" dirty="0"/>
                        <a:t> to</a:t>
                      </a:r>
                      <a:r>
                        <a:rPr lang="fi-FI" sz="1400" baseline="0" dirty="0"/>
                        <a:t> </a:t>
                      </a:r>
                      <a:r>
                        <a:rPr lang="fi-FI" sz="1400" baseline="0" dirty="0" err="1"/>
                        <a:t>overcome</a:t>
                      </a:r>
                      <a:r>
                        <a:rPr lang="fi-FI" sz="1400" baseline="0" dirty="0"/>
                        <a:t> </a:t>
                      </a:r>
                      <a:r>
                        <a:rPr lang="fi-FI" sz="1400" baseline="0" dirty="0" err="1"/>
                        <a:t>the</a:t>
                      </a:r>
                      <a:r>
                        <a:rPr lang="fi-FI" sz="1400" baseline="0" dirty="0"/>
                        <a:t> </a:t>
                      </a:r>
                      <a:r>
                        <a:rPr lang="fi-FI" sz="1400" baseline="0" dirty="0" err="1"/>
                        <a:t>gaps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7789">
                <a:tc>
                  <a:txBody>
                    <a:bodyPr/>
                    <a:lstStyle/>
                    <a:p>
                      <a:pPr algn="r"/>
                      <a:r>
                        <a:rPr lang="fi-FI" sz="1400" b="1" dirty="0"/>
                        <a:t>Networking</a:t>
                      </a:r>
                      <a:r>
                        <a:rPr lang="fi-FI" sz="1400" b="1" baseline="0" dirty="0"/>
                        <a:t> </a:t>
                      </a:r>
                      <a:r>
                        <a:rPr lang="fi-FI" sz="1400" b="1" baseline="0" dirty="0" err="1"/>
                        <a:t>opportunities</a:t>
                      </a:r>
                      <a:endParaRPr lang="fi-FI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err="1"/>
                        <a:t>Establishing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connections</a:t>
                      </a:r>
                      <a:r>
                        <a:rPr lang="fi-FI" sz="1400" baseline="0" dirty="0"/>
                        <a:t> </a:t>
                      </a:r>
                      <a:r>
                        <a:rPr lang="fi-FI" sz="1400" baseline="0" dirty="0" err="1"/>
                        <a:t>toward</a:t>
                      </a:r>
                      <a:r>
                        <a:rPr lang="fi-FI" sz="1400" baseline="0" dirty="0"/>
                        <a:t> </a:t>
                      </a:r>
                      <a:r>
                        <a:rPr lang="fi-FI" sz="1400" baseline="0" dirty="0" err="1"/>
                        <a:t>the</a:t>
                      </a:r>
                      <a:r>
                        <a:rPr lang="fi-FI" sz="1400" baseline="0" dirty="0"/>
                        <a:t> </a:t>
                      </a:r>
                      <a:r>
                        <a:rPr lang="fi-FI" sz="1400" baseline="0" dirty="0" err="1"/>
                        <a:t>clients</a:t>
                      </a:r>
                      <a:r>
                        <a:rPr lang="fi-FI" sz="1400" baseline="0" dirty="0"/>
                        <a:t>, </a:t>
                      </a:r>
                      <a:r>
                        <a:rPr lang="fi-FI" sz="1400" baseline="0" dirty="0" err="1"/>
                        <a:t>partners</a:t>
                      </a:r>
                      <a:r>
                        <a:rPr lang="fi-FI" sz="1400" baseline="0" dirty="0"/>
                        <a:t>. </a:t>
                      </a:r>
                      <a:r>
                        <a:rPr lang="fi-FI" sz="1400" baseline="0" dirty="0" err="1"/>
                        <a:t>Obtaining</a:t>
                      </a:r>
                      <a:r>
                        <a:rPr lang="fi-FI" sz="1400" baseline="0" dirty="0"/>
                        <a:t> </a:t>
                      </a:r>
                      <a:r>
                        <a:rPr lang="fi-FI" sz="1400" baseline="0" dirty="0" err="1"/>
                        <a:t>information</a:t>
                      </a:r>
                      <a:r>
                        <a:rPr lang="fi-FI" sz="1400" baseline="0" dirty="0"/>
                        <a:t>.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6548">
                <a:tc>
                  <a:txBody>
                    <a:bodyPr/>
                    <a:lstStyle/>
                    <a:p>
                      <a:pPr algn="r"/>
                      <a:r>
                        <a:rPr lang="fi-FI" sz="1400" b="1" dirty="0" err="1"/>
                        <a:t>Alliances</a:t>
                      </a:r>
                      <a:endParaRPr lang="fi-FI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err="1"/>
                        <a:t>Increasing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competititiveness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6548">
                <a:tc>
                  <a:txBody>
                    <a:bodyPr/>
                    <a:lstStyle/>
                    <a:p>
                      <a:pPr algn="r"/>
                      <a:r>
                        <a:rPr lang="fi-FI" sz="1400" b="1" dirty="0" err="1"/>
                        <a:t>Information</a:t>
                      </a:r>
                      <a:r>
                        <a:rPr lang="fi-FI" sz="1400" b="1" dirty="0"/>
                        <a:t> </a:t>
                      </a:r>
                      <a:r>
                        <a:rPr lang="fi-FI" sz="1400" b="1" dirty="0" err="1"/>
                        <a:t>sourcing</a:t>
                      </a:r>
                      <a:endParaRPr lang="fi-FI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err="1"/>
                        <a:t>Increasing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awareness</a:t>
                      </a:r>
                      <a:r>
                        <a:rPr lang="fi-FI" sz="1400" dirty="0"/>
                        <a:t> of </a:t>
                      </a:r>
                      <a:r>
                        <a:rPr lang="fi-FI" sz="1400" dirty="0" err="1"/>
                        <a:t>the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global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nuclear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industry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field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3919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Thank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!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A6D6-FA8B-4048-A29C-B56CD7DF63B9}" type="datetime1">
              <a:rPr lang="fi-FI" smtClean="0"/>
              <a:t>26.2.2020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©FinNuclear</a:t>
            </a:r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FB38-690B-4A9C-976F-D5F33580F7E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61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95467" y="614228"/>
            <a:ext cx="7919883" cy="983740"/>
          </a:xfrm>
        </p:spPr>
        <p:txBody>
          <a:bodyPr>
            <a:noAutofit/>
          </a:bodyPr>
          <a:lstStyle/>
          <a:p>
            <a:r>
              <a:rPr lang="fi-FI" sz="3400" dirty="0" err="1"/>
              <a:t>Drivers</a:t>
            </a:r>
            <a:r>
              <a:rPr lang="fi-FI" sz="3400" dirty="0"/>
              <a:t> of </a:t>
            </a:r>
            <a:r>
              <a:rPr lang="fi-FI" sz="3400" dirty="0" err="1"/>
              <a:t>the</a:t>
            </a:r>
            <a:r>
              <a:rPr lang="fi-FI" sz="3400" dirty="0"/>
              <a:t> Industrial </a:t>
            </a:r>
            <a:r>
              <a:rPr lang="fi-FI" sz="3400" dirty="0" err="1"/>
              <a:t>Involvement</a:t>
            </a:r>
            <a:r>
              <a:rPr lang="fi-FI" sz="3400" dirty="0"/>
              <a:t> Policy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E35E-3012-48C4-B3E1-0E98F73E46D8}" type="datetime1">
              <a:rPr lang="fi-FI" smtClean="0"/>
              <a:t>26.2.2020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©FinNuclear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FB38-690B-4A9C-976F-D5F33580F7E3}" type="slidenum">
              <a:rPr lang="en-US" smtClean="0"/>
              <a:t>3</a:t>
            </a:fld>
            <a:endParaRPr lang="en-US"/>
          </a:p>
        </p:txBody>
      </p:sp>
      <p:sp>
        <p:nvSpPr>
          <p:cNvPr id="10" name="Kehänuoli 9"/>
          <p:cNvSpPr/>
          <p:nvPr/>
        </p:nvSpPr>
        <p:spPr>
          <a:xfrm>
            <a:off x="308563" y="1506769"/>
            <a:ext cx="5562907" cy="6931742"/>
          </a:xfrm>
          <a:prstGeom prst="circular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582401" y="4464241"/>
            <a:ext cx="9236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Planning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582401" y="3590538"/>
            <a:ext cx="12490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Construction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1572736" y="2087152"/>
            <a:ext cx="32243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       O&amp;M, </a:t>
            </a:r>
            <a:r>
              <a:rPr lang="fi-FI" dirty="0" err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modernizations</a:t>
            </a:r>
            <a:endParaRPr lang="fi-FI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3341847" y="2919336"/>
            <a:ext cx="26514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Nuclear </a:t>
            </a:r>
            <a:r>
              <a:rPr lang="fi-FI" dirty="0" err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waste</a:t>
            </a:r>
            <a:r>
              <a:rPr lang="fi-FI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management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4086951" y="3805660"/>
            <a:ext cx="16786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dirty="0" err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Decommissioning</a:t>
            </a:r>
            <a:endParaRPr lang="fi-FI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kstiruutu 17"/>
          <p:cNvSpPr txBox="1"/>
          <p:nvPr/>
        </p:nvSpPr>
        <p:spPr>
          <a:xfrm>
            <a:off x="5871470" y="1670923"/>
            <a:ext cx="2701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Short-</a:t>
            </a:r>
            <a:r>
              <a:rPr lang="fi-FI" b="1" dirty="0" err="1"/>
              <a:t>term</a:t>
            </a:r>
            <a:r>
              <a:rPr lang="fi-FI" b="1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Employment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Public </a:t>
            </a:r>
            <a:r>
              <a:rPr lang="fi-FI" dirty="0" err="1"/>
              <a:t>acceptance</a:t>
            </a:r>
            <a:endParaRPr lang="fi-FI" dirty="0"/>
          </a:p>
        </p:txBody>
      </p:sp>
      <p:sp>
        <p:nvSpPr>
          <p:cNvPr id="20" name="Tekstiruutu 19"/>
          <p:cNvSpPr txBox="1"/>
          <p:nvPr/>
        </p:nvSpPr>
        <p:spPr>
          <a:xfrm>
            <a:off x="5871470" y="2856444"/>
            <a:ext cx="30496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Long-</a:t>
            </a:r>
            <a:r>
              <a:rPr lang="fi-FI" b="1" dirty="0" err="1"/>
              <a:t>term</a:t>
            </a:r>
            <a:r>
              <a:rPr lang="fi-FI" b="1" dirty="0"/>
              <a:t>:</a:t>
            </a:r>
            <a:r>
              <a:rPr lang="fi-FI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Employment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Public </a:t>
            </a:r>
            <a:r>
              <a:rPr lang="fi-FI" dirty="0" err="1"/>
              <a:t>acceptance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Importance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energy</a:t>
            </a:r>
            <a:r>
              <a:rPr lang="fi-FI" dirty="0"/>
              <a:t> mix; </a:t>
            </a:r>
            <a:r>
              <a:rPr lang="fi-FI" dirty="0" err="1"/>
              <a:t>secured</a:t>
            </a:r>
            <a:r>
              <a:rPr lang="fi-FI" dirty="0"/>
              <a:t> </a:t>
            </a:r>
            <a:r>
              <a:rPr lang="fi-FI" dirty="0" err="1"/>
              <a:t>operation</a:t>
            </a:r>
            <a:endParaRPr lang="fi-FI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 err="1"/>
              <a:t>Availability</a:t>
            </a:r>
            <a:r>
              <a:rPr lang="fi-FI" sz="1600" dirty="0"/>
              <a:t> of </a:t>
            </a:r>
            <a:r>
              <a:rPr lang="fi-FI" sz="1600" dirty="0" err="1"/>
              <a:t>skills</a:t>
            </a:r>
            <a:endParaRPr lang="fi-FI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 err="1"/>
              <a:t>Availability</a:t>
            </a:r>
            <a:r>
              <a:rPr lang="fi-FI" sz="1600" dirty="0"/>
              <a:t> of </a:t>
            </a:r>
            <a:r>
              <a:rPr lang="fi-FI" sz="1600" dirty="0" err="1"/>
              <a:t>spare</a:t>
            </a:r>
            <a:r>
              <a:rPr lang="fi-FI" sz="1600" dirty="0"/>
              <a:t> </a:t>
            </a:r>
            <a:r>
              <a:rPr lang="fi-FI" sz="1600" dirty="0" err="1"/>
              <a:t>parts</a:t>
            </a:r>
            <a:endParaRPr lang="fi-FI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 err="1"/>
              <a:t>Logistics</a:t>
            </a:r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Self-reliancy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Spin-</a:t>
            </a:r>
            <a:r>
              <a:rPr lang="fi-FI" dirty="0" err="1"/>
              <a:t>offs</a:t>
            </a:r>
            <a:r>
              <a:rPr lang="fi-FI" dirty="0"/>
              <a:t> </a:t>
            </a:r>
            <a:r>
              <a:rPr lang="fi-FI" dirty="0" err="1"/>
              <a:t>sought</a:t>
            </a:r>
            <a:endParaRPr lang="fi-FI" dirty="0"/>
          </a:p>
          <a:p>
            <a:endParaRPr lang="fi-FI" dirty="0"/>
          </a:p>
        </p:txBody>
      </p:sp>
      <p:cxnSp>
        <p:nvCxnSpPr>
          <p:cNvPr id="7" name="Suora nuoliyhdysviiva 6"/>
          <p:cNvCxnSpPr/>
          <p:nvPr/>
        </p:nvCxnSpPr>
        <p:spPr>
          <a:xfrm flipH="1" flipV="1">
            <a:off x="1572736" y="4174992"/>
            <a:ext cx="462541" cy="1237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iruutu 7"/>
          <p:cNvSpPr txBox="1"/>
          <p:nvPr/>
        </p:nvSpPr>
        <p:spPr>
          <a:xfrm>
            <a:off x="1206931" y="5339503"/>
            <a:ext cx="2802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rgbClr val="0070C0"/>
                </a:solidFill>
              </a:rPr>
              <a:t>Major </a:t>
            </a:r>
            <a:r>
              <a:rPr lang="fi-FI" sz="1400" dirty="0" err="1">
                <a:solidFill>
                  <a:srgbClr val="0070C0"/>
                </a:solidFill>
              </a:rPr>
              <a:t>entry</a:t>
            </a:r>
            <a:r>
              <a:rPr lang="fi-FI" sz="1400" dirty="0">
                <a:solidFill>
                  <a:srgbClr val="0070C0"/>
                </a:solidFill>
              </a:rPr>
              <a:t> </a:t>
            </a:r>
            <a:r>
              <a:rPr lang="fi-FI" sz="1400" dirty="0" err="1">
                <a:solidFill>
                  <a:srgbClr val="0070C0"/>
                </a:solidFill>
              </a:rPr>
              <a:t>point</a:t>
            </a:r>
            <a:r>
              <a:rPr lang="fi-FI" sz="1400" dirty="0">
                <a:solidFill>
                  <a:srgbClr val="0070C0"/>
                </a:solidFill>
              </a:rPr>
              <a:t> for </a:t>
            </a:r>
            <a:r>
              <a:rPr lang="fi-FI" sz="1400" dirty="0" err="1">
                <a:solidFill>
                  <a:srgbClr val="0070C0"/>
                </a:solidFill>
              </a:rPr>
              <a:t>local</a:t>
            </a:r>
            <a:r>
              <a:rPr lang="fi-FI" sz="1400" dirty="0">
                <a:solidFill>
                  <a:srgbClr val="0070C0"/>
                </a:solidFill>
              </a:rPr>
              <a:t> </a:t>
            </a:r>
            <a:r>
              <a:rPr lang="fi-FI" sz="1400" dirty="0" err="1">
                <a:solidFill>
                  <a:srgbClr val="0070C0"/>
                </a:solidFill>
              </a:rPr>
              <a:t>suppliers</a:t>
            </a:r>
            <a:endParaRPr lang="fi-FI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87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Ryhmä 32"/>
          <p:cNvGrpSpPr/>
          <p:nvPr/>
        </p:nvGrpSpPr>
        <p:grpSpPr>
          <a:xfrm>
            <a:off x="5995298" y="1965591"/>
            <a:ext cx="2964460" cy="1673841"/>
            <a:chOff x="6245391" y="1850408"/>
            <a:chExt cx="2964460" cy="167384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" name="Ylös kääntyvä nuoli 12"/>
            <p:cNvSpPr/>
            <p:nvPr/>
          </p:nvSpPr>
          <p:spPr>
            <a:xfrm rot="5400000" flipH="1">
              <a:off x="6076949" y="2995862"/>
              <a:ext cx="696829" cy="359945"/>
            </a:xfrm>
            <a:prstGeom prst="bent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" name="Ylös kääntyvä nuoli 14"/>
            <p:cNvSpPr/>
            <p:nvPr/>
          </p:nvSpPr>
          <p:spPr>
            <a:xfrm rot="5400000" flipH="1">
              <a:off x="7078785" y="2236159"/>
              <a:ext cx="629596" cy="359945"/>
            </a:xfrm>
            <a:prstGeom prst="bent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" name="Ellipsi 15"/>
            <p:cNvSpPr/>
            <p:nvPr/>
          </p:nvSpPr>
          <p:spPr>
            <a:xfrm>
              <a:off x="6605336" y="2678758"/>
              <a:ext cx="1636295" cy="5657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6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References</a:t>
              </a:r>
              <a:endParaRPr lang="fi-FI" sz="16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7" name="Ellipsi 16"/>
            <p:cNvSpPr/>
            <p:nvPr/>
          </p:nvSpPr>
          <p:spPr>
            <a:xfrm>
              <a:off x="7573556" y="1850408"/>
              <a:ext cx="1636295" cy="5657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6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Exports</a:t>
              </a:r>
              <a:endParaRPr lang="fi-FI" sz="16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34" name="Ryhmä 33"/>
          <p:cNvGrpSpPr/>
          <p:nvPr/>
        </p:nvGrpSpPr>
        <p:grpSpPr>
          <a:xfrm>
            <a:off x="7210503" y="2546234"/>
            <a:ext cx="1053869" cy="3022494"/>
            <a:chOff x="7461481" y="2416131"/>
            <a:chExt cx="1053869" cy="3022494"/>
          </a:xfrm>
        </p:grpSpPr>
        <p:sp>
          <p:nvSpPr>
            <p:cNvPr id="28" name="Tasakylkinen kolmio 27"/>
            <p:cNvSpPr/>
            <p:nvPr/>
          </p:nvSpPr>
          <p:spPr>
            <a:xfrm rot="12162753">
              <a:off x="7461481" y="5149164"/>
              <a:ext cx="461216" cy="289461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0">
              <a:schemeClr val="accent5">
                <a:shade val="90000"/>
                <a:hueOff val="276951"/>
                <a:satOff val="-5914"/>
                <a:lumOff val="22073"/>
                <a:alphaOff val="0"/>
              </a:schemeClr>
            </a:lnRef>
            <a:fillRef idx="1">
              <a:schemeClr val="accent5">
                <a:shade val="90000"/>
                <a:hueOff val="276951"/>
                <a:satOff val="-5914"/>
                <a:lumOff val="22073"/>
                <a:alphaOff val="0"/>
              </a:schemeClr>
            </a:fillRef>
            <a:effectRef idx="0">
              <a:schemeClr val="accent5">
                <a:shade val="90000"/>
                <a:hueOff val="276951"/>
                <a:satOff val="-5914"/>
                <a:lumOff val="22073"/>
                <a:alphaOff val="0"/>
              </a:schemeClr>
            </a:effectRef>
            <a:fontRef idx="minor">
              <a:schemeClr val="lt1"/>
            </a:fontRef>
          </p:style>
        </p:sp>
        <p:cxnSp>
          <p:nvCxnSpPr>
            <p:cNvPr id="30" name="Suora yhdysviiva 29"/>
            <p:cNvCxnSpPr>
              <a:stCxn id="28" idx="3"/>
            </p:cNvCxnSpPr>
            <p:nvPr/>
          </p:nvCxnSpPr>
          <p:spPr>
            <a:xfrm flipV="1">
              <a:off x="7747971" y="2416131"/>
              <a:ext cx="767379" cy="2744256"/>
            </a:xfrm>
            <a:prstGeom prst="line">
              <a:avLst/>
            </a:prstGeom>
            <a:ln w="762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49" y="514350"/>
            <a:ext cx="8672514" cy="1235628"/>
          </a:xfrm>
        </p:spPr>
        <p:txBody>
          <a:bodyPr>
            <a:normAutofit/>
          </a:bodyPr>
          <a:lstStyle/>
          <a:p>
            <a:r>
              <a:rPr lang="fi-FI" dirty="0"/>
              <a:t>Industrial </a:t>
            </a:r>
            <a:r>
              <a:rPr lang="fi-FI" dirty="0" err="1"/>
              <a:t>Involvement</a:t>
            </a:r>
            <a:r>
              <a:rPr lang="fi-FI" dirty="0"/>
              <a:t> </a:t>
            </a:r>
            <a:r>
              <a:rPr lang="fi-FI" dirty="0" err="1"/>
              <a:t>Policy</a:t>
            </a:r>
            <a:r>
              <a:rPr lang="fi-FI" dirty="0"/>
              <a:t>, </a:t>
            </a:r>
            <a:r>
              <a:rPr lang="fi-FI" dirty="0" err="1"/>
              <a:t>Benefits</a:t>
            </a:r>
            <a:endParaRPr lang="fi-FI" sz="3100" dirty="0"/>
          </a:p>
        </p:txBody>
      </p:sp>
      <p:graphicFrame>
        <p:nvGraphicFramePr>
          <p:cNvPr id="11" name="Kaaviokuva 10"/>
          <p:cNvGraphicFramePr/>
          <p:nvPr>
            <p:extLst>
              <p:ext uri="{D42A27DB-BD31-4B8C-83A1-F6EECF244321}">
                <p14:modId xmlns:p14="http://schemas.microsoft.com/office/powerpoint/2010/main" val="4103693187"/>
              </p:ext>
            </p:extLst>
          </p:nvPr>
        </p:nvGraphicFramePr>
        <p:xfrm>
          <a:off x="0" y="1980511"/>
          <a:ext cx="7656098" cy="4618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050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656672"/>
            <a:ext cx="7775762" cy="760346"/>
          </a:xfrm>
        </p:spPr>
        <p:txBody>
          <a:bodyPr/>
          <a:lstStyle/>
          <a:p>
            <a:r>
              <a:rPr lang="fi-FI" dirty="0" err="1"/>
              <a:t>Considerations</a:t>
            </a:r>
            <a:r>
              <a:rPr lang="fi-FI" dirty="0"/>
              <a:t> 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368065"/>
            <a:ext cx="5032562" cy="517506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Capacities of the existing industry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Industrial standards in use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Qualifications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Safe and efficient use of the plants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Availability and need of local support </a:t>
            </a:r>
            <a:endParaRPr lang="fi-FI" sz="1800" dirty="0"/>
          </a:p>
          <a:p>
            <a:pPr>
              <a:spcBef>
                <a:spcPts val="0"/>
              </a:spcBef>
            </a:pPr>
            <a:r>
              <a:rPr lang="fi-FI" sz="2400" dirty="0" err="1"/>
              <a:t>Economical</a:t>
            </a:r>
            <a:r>
              <a:rPr lang="fi-FI" sz="2400" dirty="0"/>
              <a:t> </a:t>
            </a:r>
            <a:r>
              <a:rPr lang="fi-FI" sz="2400" dirty="0" err="1"/>
              <a:t>impact</a:t>
            </a:r>
            <a:r>
              <a:rPr lang="fi-FI" sz="2400" dirty="0"/>
              <a:t> </a:t>
            </a:r>
            <a:r>
              <a:rPr lang="fi-FI" sz="2400" dirty="0" err="1"/>
              <a:t>sought</a:t>
            </a:r>
            <a:endParaRPr lang="fi-FI" sz="2400" dirty="0"/>
          </a:p>
          <a:p>
            <a:pPr lvl="1">
              <a:spcBef>
                <a:spcPts val="0"/>
              </a:spcBef>
            </a:pPr>
            <a:r>
              <a:rPr lang="fi-FI" sz="1800" dirty="0" err="1"/>
              <a:t>Employment</a:t>
            </a:r>
            <a:endParaRPr lang="fi-FI" sz="1800" dirty="0"/>
          </a:p>
          <a:p>
            <a:pPr lvl="1">
              <a:spcBef>
                <a:spcPts val="0"/>
              </a:spcBef>
            </a:pPr>
            <a:r>
              <a:rPr lang="fi-FI" sz="1800" dirty="0" err="1"/>
              <a:t>Skills</a:t>
            </a:r>
            <a:endParaRPr lang="fi-FI" sz="1800" dirty="0"/>
          </a:p>
          <a:p>
            <a:pPr lvl="1">
              <a:spcBef>
                <a:spcPts val="0"/>
              </a:spcBef>
            </a:pPr>
            <a:r>
              <a:rPr lang="fi-FI" sz="1800" dirty="0"/>
              <a:t>International </a:t>
            </a:r>
            <a:r>
              <a:rPr lang="fi-FI" sz="1800" dirty="0" err="1"/>
              <a:t>networks</a:t>
            </a:r>
            <a:r>
              <a:rPr lang="fi-FI" sz="1800" dirty="0"/>
              <a:t> (</a:t>
            </a:r>
            <a:r>
              <a:rPr lang="fi-FI" sz="1800" dirty="0" err="1"/>
              <a:t>multinational</a:t>
            </a:r>
            <a:r>
              <a:rPr lang="fi-FI" sz="1800" dirty="0"/>
              <a:t> </a:t>
            </a:r>
            <a:r>
              <a:rPr lang="fi-FI" sz="1800" dirty="0" err="1"/>
              <a:t>projects</a:t>
            </a:r>
            <a:r>
              <a:rPr lang="fi-FI" sz="1800" dirty="0"/>
              <a:t>)</a:t>
            </a:r>
          </a:p>
          <a:p>
            <a:pPr>
              <a:spcBef>
                <a:spcPts val="0"/>
              </a:spcBef>
            </a:pPr>
            <a:r>
              <a:rPr lang="fi-FI" sz="2400" dirty="0" err="1"/>
              <a:t>Following</a:t>
            </a:r>
            <a:r>
              <a:rPr lang="fi-FI" sz="2400" dirty="0"/>
              <a:t> life-</a:t>
            </a:r>
            <a:r>
              <a:rPr lang="fi-FI" sz="2400" dirty="0" err="1"/>
              <a:t>cycle</a:t>
            </a:r>
            <a:r>
              <a:rPr lang="fi-FI" sz="2400" dirty="0"/>
              <a:t> </a:t>
            </a:r>
            <a:r>
              <a:rPr lang="fi-FI" sz="2400" dirty="0" err="1"/>
              <a:t>projects</a:t>
            </a:r>
            <a:endParaRPr lang="fi-FI" sz="2400" dirty="0"/>
          </a:p>
          <a:p>
            <a:pPr lvl="1">
              <a:spcBef>
                <a:spcPts val="0"/>
              </a:spcBef>
            </a:pPr>
            <a:r>
              <a:rPr lang="fi-FI" sz="1800" dirty="0" err="1"/>
              <a:t>Modernizations</a:t>
            </a:r>
            <a:endParaRPr lang="fi-FI" sz="1800" dirty="0"/>
          </a:p>
          <a:p>
            <a:pPr lvl="1">
              <a:spcBef>
                <a:spcPts val="0"/>
              </a:spcBef>
            </a:pPr>
            <a:r>
              <a:rPr lang="fi-FI" sz="1800" dirty="0"/>
              <a:t>Nuclear </a:t>
            </a:r>
            <a:r>
              <a:rPr lang="fi-FI" sz="1800" dirty="0" err="1"/>
              <a:t>waste</a:t>
            </a:r>
            <a:r>
              <a:rPr lang="fi-FI" sz="1800" dirty="0"/>
              <a:t> management</a:t>
            </a:r>
          </a:p>
          <a:p>
            <a:pPr lvl="1">
              <a:spcBef>
                <a:spcPts val="0"/>
              </a:spcBef>
            </a:pPr>
            <a:r>
              <a:rPr lang="fi-FI" sz="1800" dirty="0"/>
              <a:t>New </a:t>
            </a:r>
            <a:r>
              <a:rPr lang="fi-FI" sz="1800" dirty="0" err="1"/>
              <a:t>builds</a:t>
            </a:r>
            <a:endParaRPr lang="fi-FI" sz="1800" dirty="0"/>
          </a:p>
          <a:p>
            <a:pPr>
              <a:spcBef>
                <a:spcPts val="0"/>
              </a:spcBef>
            </a:pPr>
            <a:r>
              <a:rPr lang="fi-FI" sz="2400" dirty="0"/>
              <a:t>Spin-</a:t>
            </a:r>
            <a:r>
              <a:rPr lang="fi-FI" sz="2400" dirty="0" err="1"/>
              <a:t>offs</a:t>
            </a:r>
            <a:r>
              <a:rPr lang="fi-FI" sz="2400" dirty="0"/>
              <a:t> </a:t>
            </a:r>
            <a:r>
              <a:rPr lang="fi-FI" sz="2400" dirty="0" err="1"/>
              <a:t>sought</a:t>
            </a:r>
            <a:endParaRPr lang="fi-FI" sz="2400" dirty="0"/>
          </a:p>
          <a:p>
            <a:pPr>
              <a:spcBef>
                <a:spcPts val="0"/>
              </a:spcBef>
            </a:pPr>
            <a:r>
              <a:rPr lang="fi-FI" sz="2400" dirty="0"/>
              <a:t>National </a:t>
            </a:r>
            <a:r>
              <a:rPr lang="fi-FI" sz="2400" dirty="0" err="1"/>
              <a:t>interest</a:t>
            </a:r>
            <a:r>
              <a:rPr lang="fi-FI" sz="2400" dirty="0"/>
              <a:t>/</a:t>
            </a:r>
            <a:r>
              <a:rPr lang="fi-FI" sz="2400" dirty="0" err="1"/>
              <a:t>ability</a:t>
            </a:r>
            <a:r>
              <a:rPr lang="fi-FI" sz="2400" dirty="0"/>
              <a:t> to </a:t>
            </a:r>
            <a:r>
              <a:rPr lang="fi-FI" sz="2400" dirty="0" err="1"/>
              <a:t>invest</a:t>
            </a:r>
            <a:r>
              <a:rPr lang="fi-FI" sz="2400" dirty="0"/>
              <a:t> in R&amp;D</a:t>
            </a:r>
          </a:p>
          <a:p>
            <a:pPr marL="0" indent="0">
              <a:buNone/>
            </a:pPr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E35E-3012-48C4-B3E1-0E98F73E46D8}" type="datetime1">
              <a:rPr lang="fi-FI" smtClean="0"/>
              <a:t>26.2.2020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©FinNuclear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FB38-690B-4A9C-976F-D5F33580F7E3}" type="slidenum">
              <a:rPr lang="en-US" smtClean="0"/>
              <a:t>5</a:t>
            </a:fld>
            <a:endParaRPr lang="en-US"/>
          </a:p>
        </p:txBody>
      </p:sp>
      <p:sp>
        <p:nvSpPr>
          <p:cNvPr id="9" name="Oikea aaltosulje 8"/>
          <p:cNvSpPr/>
          <p:nvPr/>
        </p:nvSpPr>
        <p:spPr>
          <a:xfrm>
            <a:off x="5459472" y="1678486"/>
            <a:ext cx="336141" cy="4287308"/>
          </a:xfrm>
          <a:prstGeom prst="rightBrace">
            <a:avLst/>
          </a:prstGeom>
          <a:ln w="28575">
            <a:solidFill>
              <a:srgbClr val="E98C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ruutu 9"/>
          <p:cNvSpPr txBox="1"/>
          <p:nvPr/>
        </p:nvSpPr>
        <p:spPr>
          <a:xfrm>
            <a:off x="5795614" y="2547857"/>
            <a:ext cx="3136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/>
              <a:t>Assessment</a:t>
            </a:r>
            <a:r>
              <a:rPr lang="fi-FI" sz="2400" dirty="0"/>
              <a:t> of </a:t>
            </a:r>
            <a:r>
              <a:rPr lang="fi-FI" sz="2400" dirty="0" err="1"/>
              <a:t>needs</a:t>
            </a:r>
            <a:r>
              <a:rPr lang="fi-FI" sz="2400" dirty="0"/>
              <a:t> in </a:t>
            </a:r>
            <a:r>
              <a:rPr lang="fi-FI" sz="2400" dirty="0" err="1"/>
              <a:t>the</a:t>
            </a:r>
            <a:r>
              <a:rPr lang="fi-FI" sz="2400" dirty="0"/>
              <a:t> long </a:t>
            </a:r>
            <a:r>
              <a:rPr lang="fi-FI" sz="2400" dirty="0" err="1"/>
              <a:t>run</a:t>
            </a:r>
            <a:endParaRPr lang="fi-FI" sz="2400" dirty="0"/>
          </a:p>
          <a:p>
            <a:endParaRPr lang="fi-FI" sz="2400" dirty="0"/>
          </a:p>
          <a:p>
            <a:r>
              <a:rPr lang="fi-FI" sz="2400" dirty="0"/>
              <a:t>&gt;&gt; </a:t>
            </a:r>
            <a:r>
              <a:rPr lang="fi-FI" sz="2400" dirty="0" err="1"/>
              <a:t>Strategy</a:t>
            </a:r>
            <a:r>
              <a:rPr lang="fi-FI" sz="2400" dirty="0"/>
              <a:t> and Policy</a:t>
            </a:r>
          </a:p>
        </p:txBody>
      </p:sp>
    </p:spTree>
    <p:extLst>
      <p:ext uri="{BB962C8B-B14F-4D97-AF65-F5344CB8AC3E}">
        <p14:creationId xmlns:p14="http://schemas.microsoft.com/office/powerpoint/2010/main" val="1732664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Case Finland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A6D6-FA8B-4048-A29C-B56CD7DF63B9}" type="datetime1">
              <a:rPr lang="fi-FI" smtClean="0"/>
              <a:t>26.2.2020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©FinNuclear</a:t>
            </a:r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FB38-690B-4A9C-976F-D5F33580F7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28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786066"/>
            <a:ext cx="8229600" cy="904625"/>
          </a:xfrm>
        </p:spPr>
        <p:txBody>
          <a:bodyPr>
            <a:normAutofit/>
          </a:bodyPr>
          <a:lstStyle/>
          <a:p>
            <a:r>
              <a:rPr lang="en-US" dirty="0"/>
              <a:t>History behind the Finnish Nuclear Industry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690691"/>
            <a:ext cx="8115300" cy="4630551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Finland was a poor country until 1960ies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Civil War 1918 and World War II 1939-1944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Broad industrialization began sparked by the reparations that Finland was forced to pay to the S.U. </a:t>
            </a:r>
            <a:r>
              <a:rPr lang="en-US" sz="2000" dirty="0">
                <a:solidFill>
                  <a:srgbClr val="C00000"/>
                </a:solidFill>
                <a:sym typeface="Wingdings" panose="05000000000000000000" pitchFamily="2" charset="2"/>
              </a:rPr>
              <a:t>(*</a:t>
            </a:r>
            <a:endParaRPr lang="en-US" sz="1600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Strategic goal since the late 1940s: high level of self-sufficiency in energy production  nuclear energy was introduced into the energy mix</a:t>
            </a:r>
          </a:p>
          <a:p>
            <a:r>
              <a:rPr lang="en-US" sz="2400" dirty="0"/>
              <a:t>Atomic Energy Commission, similar organization to NEPIO (</a:t>
            </a:r>
            <a:r>
              <a:rPr lang="en-US" sz="1800" dirty="0"/>
              <a:t>Nuclear Energy </a:t>
            </a:r>
            <a:r>
              <a:rPr lang="en-US" sz="1800" dirty="0" err="1"/>
              <a:t>Programme</a:t>
            </a:r>
            <a:r>
              <a:rPr lang="en-US" sz="1800" dirty="0"/>
              <a:t> Implementing Organization</a:t>
            </a:r>
            <a:r>
              <a:rPr lang="en-US" sz="2400" dirty="0"/>
              <a:t>) was established in Finland in 1957, and preparations started</a:t>
            </a:r>
          </a:p>
          <a:p>
            <a:pPr lvl="1"/>
            <a:r>
              <a:rPr lang="en-US" sz="2000" dirty="0"/>
              <a:t>Large supply chain of manufacturers was ready </a:t>
            </a:r>
            <a:r>
              <a:rPr lang="en-US" sz="2000" dirty="0">
                <a:solidFill>
                  <a:srgbClr val="C00000"/>
                </a:solidFill>
              </a:rPr>
              <a:t>(*</a:t>
            </a:r>
          </a:p>
          <a:p>
            <a:pPr lvl="1"/>
            <a:r>
              <a:rPr lang="en-US" sz="2000" dirty="0"/>
              <a:t>Whole new industry, nuclear, was developed</a:t>
            </a:r>
          </a:p>
          <a:p>
            <a:pPr lvl="1"/>
            <a:r>
              <a:rPr lang="en-US" sz="2000" dirty="0"/>
              <a:t>Nuclear energy boosted transition from the agrarian society into modern industrial society</a:t>
            </a:r>
          </a:p>
          <a:p>
            <a:endParaRPr lang="en-US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E35E-3012-48C4-B3E1-0E98F73E46D8}" type="datetime1">
              <a:rPr lang="fi-FI" smtClean="0"/>
              <a:t>26.2.2020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©FinNuclear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FB38-690B-4A9C-976F-D5F33580F7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36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4713484" y="5355335"/>
            <a:ext cx="928688" cy="2730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fi-FI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28.9.2015</a:t>
            </a:r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6945725" y="642829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fi-FI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/>
              <a:t>8</a:t>
            </a:fld>
            <a:endParaRPr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9487" y="0"/>
            <a:ext cx="5404513" cy="6263377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6713104" y="5640624"/>
            <a:ext cx="1701800" cy="83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r>
              <a:rPr lang="fi-FI" sz="1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Fortum</a:t>
            </a:r>
            <a:r>
              <a:rPr lang="fi-FI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dirty="0"/>
          </a:p>
          <a:p>
            <a:r>
              <a:rPr lang="fi-FI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x PWR 488 MW</a:t>
            </a:r>
            <a:endParaRPr dirty="0"/>
          </a:p>
          <a:p>
            <a:r>
              <a:rPr lang="fi-FI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Loviisa 1</a:t>
            </a:r>
            <a:endParaRPr dirty="0"/>
          </a:p>
          <a:p>
            <a:r>
              <a:rPr lang="fi-FI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Loviisa 2</a:t>
            </a:r>
            <a:endParaRPr dirty="0"/>
          </a:p>
        </p:txBody>
      </p:sp>
      <p:sp>
        <p:nvSpPr>
          <p:cNvPr id="114" name="Shape 114"/>
          <p:cNvSpPr txBox="1"/>
          <p:nvPr/>
        </p:nvSpPr>
        <p:spPr>
          <a:xfrm>
            <a:off x="3332367" y="4426577"/>
            <a:ext cx="2191544" cy="1200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r>
              <a:rPr lang="fi-FI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TVO</a:t>
            </a:r>
            <a:r>
              <a:rPr lang="fi-FI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2 x BWR 860 MW</a:t>
            </a:r>
            <a:endParaRPr dirty="0"/>
          </a:p>
          <a:p>
            <a:r>
              <a:rPr lang="fi-FI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Olkiluoto 1  </a:t>
            </a:r>
            <a:endParaRPr dirty="0"/>
          </a:p>
          <a:p>
            <a:r>
              <a:rPr lang="fi-FI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Olkiluoto 2  </a:t>
            </a:r>
            <a:endParaRPr dirty="0"/>
          </a:p>
          <a:p>
            <a:r>
              <a:rPr lang="fi-FI" sz="1200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OL3 – EPR, 1630 MW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i-FI" sz="1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Posiva</a:t>
            </a:r>
            <a:r>
              <a:rPr lang="fi-FI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r>
              <a:rPr lang="fi-FI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Spent</a:t>
            </a:r>
            <a:r>
              <a:rPr lang="fi-FI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fuel</a:t>
            </a:r>
            <a:r>
              <a:rPr lang="fi-FI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repository</a:t>
            </a:r>
            <a:r>
              <a:rPr lang="fi-FI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ONKALO</a:t>
            </a:r>
            <a:endParaRPr dirty="0"/>
          </a:p>
        </p:txBody>
      </p:sp>
      <p:sp>
        <p:nvSpPr>
          <p:cNvPr id="115" name="Shape 115"/>
          <p:cNvSpPr txBox="1"/>
          <p:nvPr/>
        </p:nvSpPr>
        <p:spPr>
          <a:xfrm>
            <a:off x="4776984" y="3118293"/>
            <a:ext cx="1028700" cy="461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r>
              <a:rPr lang="fi-FI" sz="1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Fennovoima</a:t>
            </a:r>
            <a:r>
              <a:rPr lang="fi-FI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r>
              <a:rPr lang="fi-FI" sz="1200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Hanhikivi 1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6373504" y="5524568"/>
            <a:ext cx="328613" cy="327025"/>
          </a:xfrm>
          <a:prstGeom prst="ellipse">
            <a:avLst/>
          </a:prstGeom>
          <a:solidFill>
            <a:srgbClr val="EB8D0F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5805684" y="3512526"/>
            <a:ext cx="327025" cy="327025"/>
          </a:xfrm>
          <a:prstGeom prst="ellipse">
            <a:avLst/>
          </a:prstGeom>
          <a:solidFill>
            <a:srgbClr val="EB8D0F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5478659" y="5026723"/>
            <a:ext cx="327025" cy="328612"/>
          </a:xfrm>
          <a:prstGeom prst="ellipse">
            <a:avLst/>
          </a:prstGeom>
          <a:solidFill>
            <a:srgbClr val="EB8D0F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6312336" y="5043631"/>
            <a:ext cx="163512" cy="165100"/>
          </a:xfrm>
          <a:prstGeom prst="ellipse">
            <a:avLst/>
          </a:prstGeom>
          <a:solidFill>
            <a:srgbClr val="EB8D0F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6175751" y="4758242"/>
            <a:ext cx="1703459" cy="27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r>
              <a:rPr lang="fi-FI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ITER </a:t>
            </a:r>
            <a:r>
              <a:rPr lang="fi-FI" sz="1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test</a:t>
            </a:r>
            <a:r>
              <a:rPr lang="fi-FI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1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platform</a:t>
            </a:r>
            <a:r>
              <a:rPr lang="fi-FI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DTP2</a:t>
            </a:r>
            <a:endParaRPr dirty="0"/>
          </a:p>
        </p:txBody>
      </p:sp>
      <p:sp>
        <p:nvSpPr>
          <p:cNvPr id="16" name="Otsikko 1"/>
          <p:cNvSpPr>
            <a:spLocks noGrp="1"/>
          </p:cNvSpPr>
          <p:nvPr>
            <p:ph type="title"/>
          </p:nvPr>
        </p:nvSpPr>
        <p:spPr>
          <a:xfrm>
            <a:off x="687586" y="1135284"/>
            <a:ext cx="8343901" cy="74444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i-FI" dirty="0"/>
              <a:t>Nuclear Energy </a:t>
            </a:r>
            <a:r>
              <a:rPr lang="fi-FI" dirty="0" err="1"/>
              <a:t>Facilities</a:t>
            </a:r>
            <a:r>
              <a:rPr lang="fi-FI" dirty="0"/>
              <a:t> in Finland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687586" y="2129050"/>
            <a:ext cx="5870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About</a:t>
            </a:r>
            <a:r>
              <a:rPr lang="fi-FI" dirty="0"/>
              <a:t> 30% of </a:t>
            </a:r>
            <a:r>
              <a:rPr lang="fi-FI" dirty="0" err="1"/>
              <a:t>electricity</a:t>
            </a:r>
            <a:r>
              <a:rPr lang="fi-FI" dirty="0"/>
              <a:t> is </a:t>
            </a:r>
            <a:r>
              <a:rPr lang="fi-FI" dirty="0" err="1"/>
              <a:t>produced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nuclear</a:t>
            </a:r>
            <a:r>
              <a:rPr lang="fi-FI" dirty="0"/>
              <a:t> </a:t>
            </a:r>
            <a:r>
              <a:rPr lang="fi-FI" dirty="0" err="1"/>
              <a:t>technologies</a:t>
            </a:r>
            <a:r>
              <a:rPr lang="fi-FI" dirty="0"/>
              <a:t>.</a:t>
            </a:r>
          </a:p>
          <a:p>
            <a:r>
              <a:rPr lang="fi-FI" dirty="0"/>
              <a:t>Even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when</a:t>
            </a:r>
            <a:r>
              <a:rPr lang="fi-FI" dirty="0"/>
              <a:t> OL3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connected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grid</a:t>
            </a:r>
            <a:r>
              <a:rPr lang="fi-FI" dirty="0"/>
              <a:t>.</a:t>
            </a:r>
          </a:p>
        </p:txBody>
      </p:sp>
      <p:sp>
        <p:nvSpPr>
          <p:cNvPr id="17" name="Shape 119"/>
          <p:cNvSpPr/>
          <p:nvPr/>
        </p:nvSpPr>
        <p:spPr>
          <a:xfrm>
            <a:off x="6945725" y="5359468"/>
            <a:ext cx="163512" cy="165100"/>
          </a:xfrm>
          <a:prstGeom prst="ellipse">
            <a:avLst/>
          </a:prstGeom>
          <a:solidFill>
            <a:srgbClr val="EB8D0F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120"/>
          <p:cNvSpPr txBox="1"/>
          <p:nvPr/>
        </p:nvSpPr>
        <p:spPr>
          <a:xfrm>
            <a:off x="7027481" y="5151261"/>
            <a:ext cx="1703459" cy="27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r>
              <a:rPr lang="fi-FI" sz="1200" dirty="0">
                <a:solidFill>
                  <a:srgbClr val="000000"/>
                </a:solidFill>
                <a:latin typeface="Calibri"/>
                <a:sym typeface="Calibri"/>
              </a:rPr>
              <a:t>SMR </a:t>
            </a:r>
            <a:r>
              <a:rPr lang="fi-FI" sz="1200" dirty="0" err="1">
                <a:solidFill>
                  <a:srgbClr val="000000"/>
                </a:solidFill>
                <a:latin typeface="Calibri"/>
                <a:sym typeface="Calibri"/>
              </a:rPr>
              <a:t>research</a:t>
            </a:r>
            <a:r>
              <a:rPr lang="fi-FI" sz="1200" dirty="0">
                <a:solidFill>
                  <a:srgbClr val="000000"/>
                </a:solidFill>
                <a:latin typeface="Calibri"/>
                <a:sym typeface="Calibri"/>
              </a:rPr>
              <a:t> </a:t>
            </a:r>
            <a:r>
              <a:rPr lang="fi-FI" sz="1200" dirty="0" err="1">
                <a:solidFill>
                  <a:srgbClr val="000000"/>
                </a:solidFill>
                <a:latin typeface="Calibri"/>
                <a:sym typeface="Calibri"/>
              </a:rPr>
              <a:t>reactor</a:t>
            </a:r>
            <a:endParaRPr dirty="0"/>
          </a:p>
        </p:txBody>
      </p:sp>
      <p:sp>
        <p:nvSpPr>
          <p:cNvPr id="19" name="Shape 119">
            <a:extLst>
              <a:ext uri="{FF2B5EF4-FFF2-40B4-BE49-F238E27FC236}">
                <a16:creationId xmlns:a16="http://schemas.microsoft.com/office/drawing/2014/main" xmlns="" id="{8F5EDB18-3187-47E1-899A-229EC795C8A2}"/>
              </a:ext>
            </a:extLst>
          </p:cNvPr>
          <p:cNvSpPr/>
          <p:nvPr/>
        </p:nvSpPr>
        <p:spPr>
          <a:xfrm>
            <a:off x="7066061" y="3356715"/>
            <a:ext cx="163512" cy="165100"/>
          </a:xfrm>
          <a:prstGeom prst="ellipse">
            <a:avLst/>
          </a:prstGeom>
          <a:solidFill>
            <a:srgbClr val="EB8D0F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120">
            <a:extLst>
              <a:ext uri="{FF2B5EF4-FFF2-40B4-BE49-F238E27FC236}">
                <a16:creationId xmlns:a16="http://schemas.microsoft.com/office/drawing/2014/main" xmlns="" id="{DA9A9782-1505-48C5-B5D3-83DE419DAAA6}"/>
              </a:ext>
            </a:extLst>
          </p:cNvPr>
          <p:cNvSpPr txBox="1"/>
          <p:nvPr/>
        </p:nvSpPr>
        <p:spPr>
          <a:xfrm>
            <a:off x="6798665" y="2927490"/>
            <a:ext cx="2095133" cy="253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r>
              <a:rPr lang="fi-FI" sz="1200" b="1" dirty="0" err="1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Terrafame</a:t>
            </a:r>
            <a:r>
              <a:rPr lang="fi-FI" sz="12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fi-FI" sz="1200" dirty="0" err="1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uranium</a:t>
            </a:r>
            <a:r>
              <a:rPr lang="fi-FI" sz="12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fi-FI" sz="1200" dirty="0" err="1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recovery</a:t>
            </a:r>
            <a:r>
              <a:rPr lang="fi-FI" sz="12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(</a:t>
            </a:r>
            <a:r>
              <a:rPr lang="fi-FI" sz="1200" dirty="0" err="1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small</a:t>
            </a:r>
            <a:r>
              <a:rPr lang="fi-FI" sz="12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fi-FI" sz="1200" dirty="0" err="1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scale</a:t>
            </a:r>
            <a:r>
              <a:rPr lang="fi-FI" sz="12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7630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Fleet of first 4 units in 1970ies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546412"/>
            <a:ext cx="5829300" cy="4630551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err="1"/>
              <a:t>Loviisa</a:t>
            </a:r>
            <a:r>
              <a:rPr lang="en-US" dirty="0"/>
              <a:t> 1-2: </a:t>
            </a:r>
            <a:r>
              <a:rPr lang="en-US" dirty="0">
                <a:solidFill>
                  <a:srgbClr val="C00000"/>
                </a:solidFill>
              </a:rPr>
              <a:t>split package </a:t>
            </a:r>
          </a:p>
          <a:p>
            <a:pPr lvl="1"/>
            <a:r>
              <a:rPr lang="en-US" sz="2000" dirty="0"/>
              <a:t>Connected 1977 and 1981</a:t>
            </a:r>
          </a:p>
          <a:p>
            <a:pPr lvl="1"/>
            <a:r>
              <a:rPr lang="en-US" sz="2000" dirty="0"/>
              <a:t>Owner – architect engineer</a:t>
            </a:r>
          </a:p>
          <a:p>
            <a:pPr lvl="1"/>
            <a:r>
              <a:rPr lang="en-US" sz="2000" dirty="0"/>
              <a:t>Reactor and turbine: Russian</a:t>
            </a:r>
          </a:p>
          <a:p>
            <a:pPr lvl="1"/>
            <a:r>
              <a:rPr lang="en-US" sz="2000" dirty="0"/>
              <a:t>Other components: Westinghouse, Siemens, also a lot from Finnish manufacturers</a:t>
            </a:r>
          </a:p>
          <a:p>
            <a:r>
              <a:rPr lang="en-US" dirty="0" err="1"/>
              <a:t>Olkiluoto</a:t>
            </a:r>
            <a:r>
              <a:rPr lang="en-US" dirty="0"/>
              <a:t> 1: turn-key</a:t>
            </a:r>
          </a:p>
          <a:p>
            <a:r>
              <a:rPr lang="en-US" dirty="0" err="1"/>
              <a:t>Olkiluoto</a:t>
            </a:r>
            <a:r>
              <a:rPr lang="en-US" dirty="0"/>
              <a:t> 2: </a:t>
            </a:r>
            <a:r>
              <a:rPr lang="en-US" dirty="0">
                <a:solidFill>
                  <a:srgbClr val="C00000"/>
                </a:solidFill>
              </a:rPr>
              <a:t>semi turn-key</a:t>
            </a:r>
          </a:p>
          <a:p>
            <a:pPr lvl="1"/>
            <a:r>
              <a:rPr lang="en-US" sz="2000" dirty="0"/>
              <a:t>Buildings and </a:t>
            </a:r>
            <a:r>
              <a:rPr lang="en-US" sz="2000" dirty="0" err="1"/>
              <a:t>BoP</a:t>
            </a:r>
            <a:r>
              <a:rPr lang="en-US" sz="2000" dirty="0"/>
              <a:t> by local companies</a:t>
            </a:r>
          </a:p>
          <a:p>
            <a:pPr lvl="1"/>
            <a:r>
              <a:rPr lang="en-US" sz="2000" dirty="0"/>
              <a:t>Connected 1978 and 1980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E35E-3012-48C4-B3E1-0E98F73E46D8}" type="datetime1">
              <a:rPr lang="fi-FI" smtClean="0"/>
              <a:t>26.2.2020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©FinNuclear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FB38-690B-4A9C-976F-D5F33580F7E3}" type="slidenum">
              <a:rPr lang="en-US" smtClean="0"/>
              <a:t>9</a:t>
            </a:fld>
            <a:endParaRPr lang="en-US"/>
          </a:p>
        </p:txBody>
      </p:sp>
      <p:grpSp>
        <p:nvGrpSpPr>
          <p:cNvPr id="7" name="Ryhmä 6"/>
          <p:cNvGrpSpPr/>
          <p:nvPr/>
        </p:nvGrpSpPr>
        <p:grpSpPr>
          <a:xfrm>
            <a:off x="4703947" y="2447449"/>
            <a:ext cx="4237507" cy="2510359"/>
            <a:chOff x="4703947" y="2447449"/>
            <a:chExt cx="4237507" cy="2510359"/>
          </a:xfrm>
        </p:grpSpPr>
        <p:sp>
          <p:nvSpPr>
            <p:cNvPr id="10" name="Tekstiruutu 9"/>
            <p:cNvSpPr txBox="1"/>
            <p:nvPr/>
          </p:nvSpPr>
          <p:spPr>
            <a:xfrm>
              <a:off x="6241116" y="3182474"/>
              <a:ext cx="270033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000" dirty="0" err="1">
                  <a:solidFill>
                    <a:srgbClr val="C00000"/>
                  </a:solidFill>
                </a:rPr>
                <a:t>High</a:t>
              </a:r>
              <a:r>
                <a:rPr lang="fi-FI" sz="2000" dirty="0">
                  <a:solidFill>
                    <a:srgbClr val="C00000"/>
                  </a:solidFill>
                </a:rPr>
                <a:t> </a:t>
              </a:r>
              <a:r>
                <a:rPr lang="fi-FI" sz="2000" dirty="0" err="1">
                  <a:solidFill>
                    <a:srgbClr val="C00000"/>
                  </a:solidFill>
                </a:rPr>
                <a:t>domestic</a:t>
              </a:r>
              <a:r>
                <a:rPr lang="fi-FI" sz="2000" dirty="0">
                  <a:solidFill>
                    <a:srgbClr val="C00000"/>
                  </a:solidFill>
                </a:rPr>
                <a:t> </a:t>
              </a:r>
              <a:r>
                <a:rPr lang="fi-FI" sz="2000" dirty="0" err="1">
                  <a:solidFill>
                    <a:srgbClr val="C00000"/>
                  </a:solidFill>
                </a:rPr>
                <a:t>share</a:t>
              </a:r>
              <a:r>
                <a:rPr lang="fi-FI" sz="2000" dirty="0">
                  <a:solidFill>
                    <a:srgbClr val="C00000"/>
                  </a:solidFill>
                </a:rPr>
                <a:t> </a:t>
              </a:r>
              <a:r>
                <a:rPr lang="fi-FI" sz="2000" dirty="0" err="1">
                  <a:solidFill>
                    <a:srgbClr val="C00000"/>
                  </a:solidFill>
                </a:rPr>
                <a:t>during</a:t>
              </a:r>
              <a:r>
                <a:rPr lang="fi-FI" sz="2000" dirty="0">
                  <a:solidFill>
                    <a:srgbClr val="C00000"/>
                  </a:solidFill>
                </a:rPr>
                <a:t> </a:t>
              </a:r>
              <a:r>
                <a:rPr lang="fi-FI" sz="2000" dirty="0" err="1">
                  <a:solidFill>
                    <a:srgbClr val="C00000"/>
                  </a:solidFill>
                </a:rPr>
                <a:t>the</a:t>
              </a:r>
              <a:r>
                <a:rPr lang="fi-FI" sz="2000" dirty="0">
                  <a:solidFill>
                    <a:srgbClr val="C00000"/>
                  </a:solidFill>
                </a:rPr>
                <a:t> </a:t>
              </a:r>
              <a:r>
                <a:rPr lang="fi-FI" sz="2000" dirty="0" err="1">
                  <a:solidFill>
                    <a:srgbClr val="C00000"/>
                  </a:solidFill>
                </a:rPr>
                <a:t>construction</a:t>
              </a:r>
              <a:r>
                <a:rPr lang="fi-FI" sz="2000" dirty="0">
                  <a:solidFill>
                    <a:srgbClr val="C00000"/>
                  </a:solidFill>
                </a:rPr>
                <a:t>, </a:t>
              </a:r>
              <a:r>
                <a:rPr lang="fi-FI" sz="2000" dirty="0" err="1">
                  <a:solidFill>
                    <a:srgbClr val="C00000"/>
                  </a:solidFill>
                </a:rPr>
                <a:t>following</a:t>
              </a:r>
              <a:r>
                <a:rPr lang="fi-FI" sz="2000" dirty="0">
                  <a:solidFill>
                    <a:srgbClr val="C00000"/>
                  </a:solidFill>
                </a:rPr>
                <a:t> O&amp;M </a:t>
              </a:r>
              <a:r>
                <a:rPr lang="fi-FI" sz="2000" dirty="0" err="1">
                  <a:solidFill>
                    <a:srgbClr val="C00000"/>
                  </a:solidFill>
                </a:rPr>
                <a:t>phase</a:t>
              </a:r>
              <a:r>
                <a:rPr lang="fi-FI" sz="2000" dirty="0">
                  <a:solidFill>
                    <a:srgbClr val="C00000"/>
                  </a:solidFill>
                </a:rPr>
                <a:t> and </a:t>
              </a:r>
              <a:r>
                <a:rPr lang="fi-FI" sz="2000" dirty="0" err="1">
                  <a:solidFill>
                    <a:srgbClr val="C00000"/>
                  </a:solidFill>
                </a:rPr>
                <a:t>nuclear</a:t>
              </a:r>
              <a:r>
                <a:rPr lang="fi-FI" sz="2000" dirty="0">
                  <a:solidFill>
                    <a:srgbClr val="C00000"/>
                  </a:solidFill>
                </a:rPr>
                <a:t> </a:t>
              </a:r>
              <a:r>
                <a:rPr lang="fi-FI" sz="2000" dirty="0" err="1">
                  <a:solidFill>
                    <a:srgbClr val="C00000"/>
                  </a:solidFill>
                </a:rPr>
                <a:t>waste</a:t>
              </a:r>
              <a:r>
                <a:rPr lang="fi-FI" sz="2000" dirty="0">
                  <a:solidFill>
                    <a:srgbClr val="C00000"/>
                  </a:solidFill>
                </a:rPr>
                <a:t> management</a:t>
              </a:r>
            </a:p>
          </p:txBody>
        </p:sp>
        <p:cxnSp>
          <p:nvCxnSpPr>
            <p:cNvPr id="12" name="Suora nuoliyhdysviiva 11"/>
            <p:cNvCxnSpPr/>
            <p:nvPr/>
          </p:nvCxnSpPr>
          <p:spPr>
            <a:xfrm flipV="1">
              <a:off x="4867835" y="4283602"/>
              <a:ext cx="1247215" cy="67420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uora nuoliyhdysviiva 15"/>
            <p:cNvCxnSpPr/>
            <p:nvPr/>
          </p:nvCxnSpPr>
          <p:spPr>
            <a:xfrm>
              <a:off x="4703947" y="2447449"/>
              <a:ext cx="1249738" cy="767173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207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sitys3" id="{040B0589-1077-4BEC-8201-656ED336F893}" vid="{5D824312-3A2B-4E66-90B0-1F29573E1DFD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sitys3" id="{040B0589-1077-4BEC-8201-656ED336F893}" vid="{4482832F-9F6A-4D67-BF70-251F6FB2600B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15535</TotalTime>
  <Words>1369</Words>
  <Application>Microsoft Office PowerPoint</Application>
  <PresentationFormat>On-screen Show (4:3)</PresentationFormat>
  <Paragraphs>305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Office-teema</vt:lpstr>
      <vt:lpstr>Mukautettu suunnittelumalli</vt:lpstr>
      <vt:lpstr>Industrial Involvement Policy </vt:lpstr>
      <vt:lpstr>Outline</vt:lpstr>
      <vt:lpstr>Drivers of the Industrial Involvement Policy</vt:lpstr>
      <vt:lpstr>Industrial Involvement Policy, Benefits</vt:lpstr>
      <vt:lpstr>Considerations  </vt:lpstr>
      <vt:lpstr>Case Finland</vt:lpstr>
      <vt:lpstr>History behind the Finnish Nuclear Industry</vt:lpstr>
      <vt:lpstr>Nuclear Energy Facilities in Finland</vt:lpstr>
      <vt:lpstr>Fleet of first 4 units in 1970ies</vt:lpstr>
      <vt:lpstr>National Nuclear Industry Landscape Today</vt:lpstr>
      <vt:lpstr>New Builds 2003 -      1/2 </vt:lpstr>
      <vt:lpstr>New Builds 2003 -     2/2</vt:lpstr>
      <vt:lpstr>Figures from Regional Impacts</vt:lpstr>
      <vt:lpstr>Nuclear Industry Involvement Coordination Organization </vt:lpstr>
      <vt:lpstr>Position and Role</vt:lpstr>
      <vt:lpstr>Benefits</vt:lpstr>
      <vt:lpstr>Example Finland: FinNuclear</vt:lpstr>
      <vt:lpstr>Example United Kingdom: NAMRC and NIA</vt:lpstr>
      <vt:lpstr>Example Spain: Foro Nuclear</vt:lpstr>
      <vt:lpstr>Action Plan - Example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Leena Jylhä</dc:creator>
  <cp:lastModifiedBy>Asus</cp:lastModifiedBy>
  <cp:revision>167</cp:revision>
  <cp:lastPrinted>2020-02-21T07:27:46Z</cp:lastPrinted>
  <dcterms:created xsi:type="dcterms:W3CDTF">2015-04-13T11:51:59Z</dcterms:created>
  <dcterms:modified xsi:type="dcterms:W3CDTF">2020-02-26T07:36:57Z</dcterms:modified>
</cp:coreProperties>
</file>